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6" r:id="rId2"/>
    <p:sldId id="342" r:id="rId3"/>
    <p:sldId id="343" r:id="rId4"/>
    <p:sldId id="345" r:id="rId5"/>
    <p:sldId id="294" r:id="rId6"/>
    <p:sldId id="346" r:id="rId7"/>
    <p:sldId id="347" r:id="rId8"/>
    <p:sldId id="355" r:id="rId9"/>
    <p:sldId id="273" r:id="rId10"/>
    <p:sldId id="371" r:id="rId11"/>
    <p:sldId id="274" r:id="rId12"/>
    <p:sldId id="319" r:id="rId13"/>
    <p:sldId id="339" r:id="rId14"/>
    <p:sldId id="380" r:id="rId15"/>
    <p:sldId id="394" r:id="rId16"/>
    <p:sldId id="395" r:id="rId17"/>
    <p:sldId id="396" r:id="rId18"/>
    <p:sldId id="397" r:id="rId19"/>
    <p:sldId id="331" r:id="rId20"/>
    <p:sldId id="386" r:id="rId21"/>
    <p:sldId id="385" r:id="rId22"/>
    <p:sldId id="360" r:id="rId23"/>
    <p:sldId id="333" r:id="rId24"/>
    <p:sldId id="329" r:id="rId25"/>
    <p:sldId id="327" r:id="rId26"/>
    <p:sldId id="370" r:id="rId27"/>
    <p:sldId id="338" r:id="rId28"/>
    <p:sldId id="373" r:id="rId29"/>
    <p:sldId id="376" r:id="rId30"/>
    <p:sldId id="374" r:id="rId31"/>
    <p:sldId id="378" r:id="rId32"/>
    <p:sldId id="379" r:id="rId33"/>
    <p:sldId id="366" r:id="rId34"/>
    <p:sldId id="367" r:id="rId35"/>
  </p:sldIdLst>
  <p:sldSz cx="12179300" cy="9134475" type="ledger"/>
  <p:notesSz cx="6858000" cy="9144000"/>
  <p:defaultTextStyle>
    <a:defPPr>
      <a:defRPr lang="en-US"/>
    </a:defPPr>
    <a:lvl1pPr marL="0" algn="l" defTabSz="1217889" rtl="0" eaLnBrk="1" latinLnBrk="0" hangingPunct="1">
      <a:defRPr sz="2400" kern="1200">
        <a:solidFill>
          <a:schemeClr val="tx1"/>
        </a:solidFill>
        <a:latin typeface="+mn-lt"/>
        <a:ea typeface="+mn-ea"/>
        <a:cs typeface="+mn-cs"/>
      </a:defRPr>
    </a:lvl1pPr>
    <a:lvl2pPr marL="608945" algn="l" defTabSz="1217889" rtl="0" eaLnBrk="1" latinLnBrk="0" hangingPunct="1">
      <a:defRPr sz="2400" kern="1200">
        <a:solidFill>
          <a:schemeClr val="tx1"/>
        </a:solidFill>
        <a:latin typeface="+mn-lt"/>
        <a:ea typeface="+mn-ea"/>
        <a:cs typeface="+mn-cs"/>
      </a:defRPr>
    </a:lvl2pPr>
    <a:lvl3pPr marL="1217889" algn="l" defTabSz="1217889" rtl="0" eaLnBrk="1" latinLnBrk="0" hangingPunct="1">
      <a:defRPr sz="2400" kern="1200">
        <a:solidFill>
          <a:schemeClr val="tx1"/>
        </a:solidFill>
        <a:latin typeface="+mn-lt"/>
        <a:ea typeface="+mn-ea"/>
        <a:cs typeface="+mn-cs"/>
      </a:defRPr>
    </a:lvl3pPr>
    <a:lvl4pPr marL="1826834" algn="l" defTabSz="1217889" rtl="0" eaLnBrk="1" latinLnBrk="0" hangingPunct="1">
      <a:defRPr sz="2400" kern="1200">
        <a:solidFill>
          <a:schemeClr val="tx1"/>
        </a:solidFill>
        <a:latin typeface="+mn-lt"/>
        <a:ea typeface="+mn-ea"/>
        <a:cs typeface="+mn-cs"/>
      </a:defRPr>
    </a:lvl4pPr>
    <a:lvl5pPr marL="2435779" algn="l" defTabSz="1217889" rtl="0" eaLnBrk="1" latinLnBrk="0" hangingPunct="1">
      <a:defRPr sz="2400" kern="1200">
        <a:solidFill>
          <a:schemeClr val="tx1"/>
        </a:solidFill>
        <a:latin typeface="+mn-lt"/>
        <a:ea typeface="+mn-ea"/>
        <a:cs typeface="+mn-cs"/>
      </a:defRPr>
    </a:lvl5pPr>
    <a:lvl6pPr marL="3044723" algn="l" defTabSz="1217889" rtl="0" eaLnBrk="1" latinLnBrk="0" hangingPunct="1">
      <a:defRPr sz="2400" kern="1200">
        <a:solidFill>
          <a:schemeClr val="tx1"/>
        </a:solidFill>
        <a:latin typeface="+mn-lt"/>
        <a:ea typeface="+mn-ea"/>
        <a:cs typeface="+mn-cs"/>
      </a:defRPr>
    </a:lvl6pPr>
    <a:lvl7pPr marL="3653668" algn="l" defTabSz="1217889" rtl="0" eaLnBrk="1" latinLnBrk="0" hangingPunct="1">
      <a:defRPr sz="2400" kern="1200">
        <a:solidFill>
          <a:schemeClr val="tx1"/>
        </a:solidFill>
        <a:latin typeface="+mn-lt"/>
        <a:ea typeface="+mn-ea"/>
        <a:cs typeface="+mn-cs"/>
      </a:defRPr>
    </a:lvl7pPr>
    <a:lvl8pPr marL="4262613" algn="l" defTabSz="1217889" rtl="0" eaLnBrk="1" latinLnBrk="0" hangingPunct="1">
      <a:defRPr sz="2400" kern="1200">
        <a:solidFill>
          <a:schemeClr val="tx1"/>
        </a:solidFill>
        <a:latin typeface="+mn-lt"/>
        <a:ea typeface="+mn-ea"/>
        <a:cs typeface="+mn-cs"/>
      </a:defRPr>
    </a:lvl8pPr>
    <a:lvl9pPr marL="4871557" algn="l" defTabSz="1217889"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C59"/>
    <a:srgbClr val="498A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3428" autoAdjust="0"/>
  </p:normalViewPr>
  <p:slideViewPr>
    <p:cSldViewPr>
      <p:cViewPr varScale="1">
        <p:scale>
          <a:sx n="57" d="100"/>
          <a:sy n="57" d="100"/>
        </p:scale>
        <p:origin x="-296" y="-96"/>
      </p:cViewPr>
      <p:guideLst>
        <p:guide orient="horz" pos="2877"/>
        <p:guide pos="3836"/>
      </p:guideLst>
    </p:cSldViewPr>
  </p:slideViewPr>
  <p:outlineViewPr>
    <p:cViewPr>
      <p:scale>
        <a:sx n="33" d="100"/>
        <a:sy n="33" d="100"/>
      </p:scale>
      <p:origin x="0" y="38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7AEAA6-B0E2-4F4B-AA99-941C6E472246}" type="datetimeFigureOut">
              <a:rPr lang="es-MX" smtClean="0"/>
              <a:pPr/>
              <a:t>9/23/15</a:t>
            </a:fld>
            <a:endParaRPr lang="es-MX"/>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2DD068-487F-4212-AC7D-42B99C34B94A}" type="slidenum">
              <a:rPr lang="es-MX" smtClean="0"/>
              <a:pPr/>
              <a:t>‹#›</a:t>
            </a:fld>
            <a:endParaRPr lang="es-MX"/>
          </a:p>
        </p:txBody>
      </p:sp>
    </p:spTree>
    <p:extLst>
      <p:ext uri="{BB962C8B-B14F-4D97-AF65-F5344CB8AC3E}">
        <p14:creationId xmlns:p14="http://schemas.microsoft.com/office/powerpoint/2010/main" val="1697136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C12DD068-487F-4212-AC7D-42B99C34B94A}" type="slidenum">
              <a:rPr lang="es-MX" smtClean="0"/>
              <a:pPr/>
              <a:t>14</a:t>
            </a:fld>
            <a:endParaRPr lang="es-MX"/>
          </a:p>
        </p:txBody>
      </p:sp>
    </p:spTree>
    <p:extLst>
      <p:ext uri="{BB962C8B-B14F-4D97-AF65-F5344CB8AC3E}">
        <p14:creationId xmlns:p14="http://schemas.microsoft.com/office/powerpoint/2010/main" val="283639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9DE5B8-5CE7-AF41-866F-E92401465D55}" type="slidenum">
              <a:rPr lang="en-US" smtClean="0"/>
              <a:t>30</a:t>
            </a:fld>
            <a:endParaRPr lang="en-US"/>
          </a:p>
        </p:txBody>
      </p:sp>
    </p:spTree>
    <p:extLst>
      <p:ext uri="{BB962C8B-B14F-4D97-AF65-F5344CB8AC3E}">
        <p14:creationId xmlns:p14="http://schemas.microsoft.com/office/powerpoint/2010/main" val="2476877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448" y="2837608"/>
            <a:ext cx="10352405" cy="1957992"/>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6895" y="5176202"/>
            <a:ext cx="8525510" cy="2334366"/>
          </a:xfrm>
        </p:spPr>
        <p:txBody>
          <a:bodyPr/>
          <a:lstStyle>
            <a:lvl1pPr marL="0" indent="0" algn="ctr">
              <a:buNone/>
              <a:defRPr>
                <a:solidFill>
                  <a:schemeClr val="tx1">
                    <a:tint val="75000"/>
                  </a:schemeClr>
                </a:solidFill>
              </a:defRPr>
            </a:lvl1pPr>
            <a:lvl2pPr marL="608945" indent="0" algn="ctr">
              <a:buNone/>
              <a:defRPr>
                <a:solidFill>
                  <a:schemeClr val="tx1">
                    <a:tint val="75000"/>
                  </a:schemeClr>
                </a:solidFill>
              </a:defRPr>
            </a:lvl2pPr>
            <a:lvl3pPr marL="1217889" indent="0" algn="ctr">
              <a:buNone/>
              <a:defRPr>
                <a:solidFill>
                  <a:schemeClr val="tx1">
                    <a:tint val="75000"/>
                  </a:schemeClr>
                </a:solidFill>
              </a:defRPr>
            </a:lvl3pPr>
            <a:lvl4pPr marL="1826834" indent="0" algn="ctr">
              <a:buNone/>
              <a:defRPr>
                <a:solidFill>
                  <a:schemeClr val="tx1">
                    <a:tint val="75000"/>
                  </a:schemeClr>
                </a:solidFill>
              </a:defRPr>
            </a:lvl4pPr>
            <a:lvl5pPr marL="2435779" indent="0" algn="ctr">
              <a:buNone/>
              <a:defRPr>
                <a:solidFill>
                  <a:schemeClr val="tx1">
                    <a:tint val="75000"/>
                  </a:schemeClr>
                </a:solidFill>
              </a:defRPr>
            </a:lvl5pPr>
            <a:lvl6pPr marL="3044723" indent="0" algn="ctr">
              <a:buNone/>
              <a:defRPr>
                <a:solidFill>
                  <a:schemeClr val="tx1">
                    <a:tint val="75000"/>
                  </a:schemeClr>
                </a:solidFill>
              </a:defRPr>
            </a:lvl6pPr>
            <a:lvl7pPr marL="3653668" indent="0" algn="ctr">
              <a:buNone/>
              <a:defRPr>
                <a:solidFill>
                  <a:schemeClr val="tx1">
                    <a:tint val="75000"/>
                  </a:schemeClr>
                </a:solidFill>
              </a:defRPr>
            </a:lvl7pPr>
            <a:lvl8pPr marL="4262613" indent="0" algn="ctr">
              <a:buNone/>
              <a:defRPr>
                <a:solidFill>
                  <a:schemeClr val="tx1">
                    <a:tint val="75000"/>
                  </a:schemeClr>
                </a:solidFill>
              </a:defRPr>
            </a:lvl8pPr>
            <a:lvl9pPr marL="487155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CFAB20-AC84-4D36-8988-D0DEDB4FF291}" type="datetimeFigureOut">
              <a:rPr lang="en-US" smtClean="0"/>
              <a:pPr/>
              <a:t>9/23/15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266472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FAB20-AC84-4D36-8988-D0DEDB4FF291}" type="datetimeFigureOut">
              <a:rPr lang="en-US" smtClean="0"/>
              <a:pPr/>
              <a:t>9/23/15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4012974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60637" y="486327"/>
            <a:ext cx="3649561" cy="1038200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1954" y="486327"/>
            <a:ext cx="10745695" cy="103820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FAB20-AC84-4D36-8988-D0DEDB4FF291}" type="datetimeFigureOut">
              <a:rPr lang="en-US" smtClean="0"/>
              <a:pPr/>
              <a:t>9/23/15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1122936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FAB20-AC84-4D36-8988-D0DEDB4FF291}" type="datetimeFigureOut">
              <a:rPr lang="en-US" smtClean="0"/>
              <a:pPr/>
              <a:t>9/23/15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4054968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2"/>
          <p:cNvSpPr/>
          <p:nvPr userDrawn="1"/>
        </p:nvSpPr>
        <p:spPr>
          <a:xfrm>
            <a:off x="0" y="0"/>
            <a:ext cx="12179300" cy="1008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1034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1953" y="2839723"/>
            <a:ext cx="7197628" cy="80286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12570" y="2839723"/>
            <a:ext cx="7197628" cy="80286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CFAB20-AC84-4D36-8988-D0DEDB4FF291}" type="datetimeFigureOut">
              <a:rPr lang="en-US" smtClean="0"/>
              <a:pPr/>
              <a:t>9/23/15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2653265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8965" y="365802"/>
            <a:ext cx="10961370" cy="152241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8965" y="2044685"/>
            <a:ext cx="5381306" cy="852127"/>
          </a:xfrm>
        </p:spPr>
        <p:txBody>
          <a:bodyPr anchor="b"/>
          <a:lstStyle>
            <a:lvl1pPr marL="0" indent="0">
              <a:buNone/>
              <a:defRPr sz="3200" b="1"/>
            </a:lvl1pPr>
            <a:lvl2pPr marL="608945" indent="0">
              <a:buNone/>
              <a:defRPr sz="2700" b="1"/>
            </a:lvl2pPr>
            <a:lvl3pPr marL="1217889" indent="0">
              <a:buNone/>
              <a:defRPr sz="2400" b="1"/>
            </a:lvl3pPr>
            <a:lvl4pPr marL="1826834" indent="0">
              <a:buNone/>
              <a:defRPr sz="2100" b="1"/>
            </a:lvl4pPr>
            <a:lvl5pPr marL="2435779" indent="0">
              <a:buNone/>
              <a:defRPr sz="2100" b="1"/>
            </a:lvl5pPr>
            <a:lvl6pPr marL="3044723" indent="0">
              <a:buNone/>
              <a:defRPr sz="2100" b="1"/>
            </a:lvl6pPr>
            <a:lvl7pPr marL="3653668" indent="0">
              <a:buNone/>
              <a:defRPr sz="2100" b="1"/>
            </a:lvl7pPr>
            <a:lvl8pPr marL="4262613" indent="0">
              <a:buNone/>
              <a:defRPr sz="2100" b="1"/>
            </a:lvl8pPr>
            <a:lvl9pPr marL="487155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8965" y="2896813"/>
            <a:ext cx="5381306" cy="5262896"/>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86916" y="2044685"/>
            <a:ext cx="5383420" cy="852127"/>
          </a:xfrm>
        </p:spPr>
        <p:txBody>
          <a:bodyPr anchor="b"/>
          <a:lstStyle>
            <a:lvl1pPr marL="0" indent="0">
              <a:buNone/>
              <a:defRPr sz="3200" b="1"/>
            </a:lvl1pPr>
            <a:lvl2pPr marL="608945" indent="0">
              <a:buNone/>
              <a:defRPr sz="2700" b="1"/>
            </a:lvl2pPr>
            <a:lvl3pPr marL="1217889" indent="0">
              <a:buNone/>
              <a:defRPr sz="2400" b="1"/>
            </a:lvl3pPr>
            <a:lvl4pPr marL="1826834" indent="0">
              <a:buNone/>
              <a:defRPr sz="2100" b="1"/>
            </a:lvl4pPr>
            <a:lvl5pPr marL="2435779" indent="0">
              <a:buNone/>
              <a:defRPr sz="2100" b="1"/>
            </a:lvl5pPr>
            <a:lvl6pPr marL="3044723" indent="0">
              <a:buNone/>
              <a:defRPr sz="2100" b="1"/>
            </a:lvl6pPr>
            <a:lvl7pPr marL="3653668" indent="0">
              <a:buNone/>
              <a:defRPr sz="2100" b="1"/>
            </a:lvl7pPr>
            <a:lvl8pPr marL="4262613" indent="0">
              <a:buNone/>
              <a:defRPr sz="2100" b="1"/>
            </a:lvl8pPr>
            <a:lvl9pPr marL="487155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6916" y="2896813"/>
            <a:ext cx="5383420" cy="5262896"/>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CFAB20-AC84-4D36-8988-D0DEDB4FF291}" type="datetimeFigureOut">
              <a:rPr lang="en-US" smtClean="0"/>
              <a:pPr/>
              <a:t>9/23/15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14337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CFAB20-AC84-4D36-8988-D0DEDB4FF291}" type="datetimeFigureOut">
              <a:rPr lang="en-US" smtClean="0"/>
              <a:pPr/>
              <a:t>9/23/15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289573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FAB20-AC84-4D36-8988-D0DEDB4FF291}" type="datetimeFigureOut">
              <a:rPr lang="en-US" smtClean="0"/>
              <a:pPr/>
              <a:t>9/23/15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390842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966" y="363687"/>
            <a:ext cx="4006906" cy="1547786"/>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1768" y="363688"/>
            <a:ext cx="6808567" cy="7796021"/>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8966" y="1911474"/>
            <a:ext cx="4006906" cy="6248235"/>
          </a:xfrm>
        </p:spPr>
        <p:txBody>
          <a:bodyPr/>
          <a:lstStyle>
            <a:lvl1pPr marL="0" indent="0">
              <a:buNone/>
              <a:defRPr sz="1900"/>
            </a:lvl1pPr>
            <a:lvl2pPr marL="608945" indent="0">
              <a:buNone/>
              <a:defRPr sz="1600"/>
            </a:lvl2pPr>
            <a:lvl3pPr marL="1217889" indent="0">
              <a:buNone/>
              <a:defRPr sz="1300"/>
            </a:lvl3pPr>
            <a:lvl4pPr marL="1826834" indent="0">
              <a:buNone/>
              <a:defRPr sz="1200"/>
            </a:lvl4pPr>
            <a:lvl5pPr marL="2435779" indent="0">
              <a:buNone/>
              <a:defRPr sz="1200"/>
            </a:lvl5pPr>
            <a:lvl6pPr marL="3044723" indent="0">
              <a:buNone/>
              <a:defRPr sz="1200"/>
            </a:lvl6pPr>
            <a:lvl7pPr marL="3653668" indent="0">
              <a:buNone/>
              <a:defRPr sz="1200"/>
            </a:lvl7pPr>
            <a:lvl8pPr marL="4262613" indent="0">
              <a:buNone/>
              <a:defRPr sz="1200"/>
            </a:lvl8pPr>
            <a:lvl9pPr marL="4871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FAB20-AC84-4D36-8988-D0DEDB4FF291}" type="datetimeFigureOut">
              <a:rPr lang="en-US" smtClean="0"/>
              <a:pPr/>
              <a:t>9/23/15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3654045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7228" y="6394132"/>
            <a:ext cx="7307580" cy="754864"/>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7228" y="816182"/>
            <a:ext cx="7307580" cy="5480685"/>
          </a:xfrm>
        </p:spPr>
        <p:txBody>
          <a:bodyPr/>
          <a:lstStyle>
            <a:lvl1pPr marL="0" indent="0">
              <a:buNone/>
              <a:defRPr sz="4300"/>
            </a:lvl1pPr>
            <a:lvl2pPr marL="608945" indent="0">
              <a:buNone/>
              <a:defRPr sz="3700"/>
            </a:lvl2pPr>
            <a:lvl3pPr marL="1217889" indent="0">
              <a:buNone/>
              <a:defRPr sz="3200"/>
            </a:lvl3pPr>
            <a:lvl4pPr marL="1826834" indent="0">
              <a:buNone/>
              <a:defRPr sz="2700"/>
            </a:lvl4pPr>
            <a:lvl5pPr marL="2435779" indent="0">
              <a:buNone/>
              <a:defRPr sz="2700"/>
            </a:lvl5pPr>
            <a:lvl6pPr marL="3044723" indent="0">
              <a:buNone/>
              <a:defRPr sz="2700"/>
            </a:lvl6pPr>
            <a:lvl7pPr marL="3653668" indent="0">
              <a:buNone/>
              <a:defRPr sz="2700"/>
            </a:lvl7pPr>
            <a:lvl8pPr marL="4262613" indent="0">
              <a:buNone/>
              <a:defRPr sz="2700"/>
            </a:lvl8pPr>
            <a:lvl9pPr marL="4871557" indent="0">
              <a:buNone/>
              <a:defRPr sz="2700"/>
            </a:lvl9pPr>
          </a:lstStyle>
          <a:p>
            <a:endParaRPr lang="en-US"/>
          </a:p>
        </p:txBody>
      </p:sp>
      <p:sp>
        <p:nvSpPr>
          <p:cNvPr id="4" name="Text Placeholder 3"/>
          <p:cNvSpPr>
            <a:spLocks noGrp="1"/>
          </p:cNvSpPr>
          <p:nvPr>
            <p:ph type="body" sz="half" idx="2"/>
          </p:nvPr>
        </p:nvSpPr>
        <p:spPr>
          <a:xfrm>
            <a:off x="2387228" y="7148996"/>
            <a:ext cx="7307580" cy="1072031"/>
          </a:xfrm>
        </p:spPr>
        <p:txBody>
          <a:bodyPr/>
          <a:lstStyle>
            <a:lvl1pPr marL="0" indent="0">
              <a:buNone/>
              <a:defRPr sz="1900"/>
            </a:lvl1pPr>
            <a:lvl2pPr marL="608945" indent="0">
              <a:buNone/>
              <a:defRPr sz="1600"/>
            </a:lvl2pPr>
            <a:lvl3pPr marL="1217889" indent="0">
              <a:buNone/>
              <a:defRPr sz="1300"/>
            </a:lvl3pPr>
            <a:lvl4pPr marL="1826834" indent="0">
              <a:buNone/>
              <a:defRPr sz="1200"/>
            </a:lvl4pPr>
            <a:lvl5pPr marL="2435779" indent="0">
              <a:buNone/>
              <a:defRPr sz="1200"/>
            </a:lvl5pPr>
            <a:lvl6pPr marL="3044723" indent="0">
              <a:buNone/>
              <a:defRPr sz="1200"/>
            </a:lvl6pPr>
            <a:lvl7pPr marL="3653668" indent="0">
              <a:buNone/>
              <a:defRPr sz="1200"/>
            </a:lvl7pPr>
            <a:lvl8pPr marL="4262613" indent="0">
              <a:buNone/>
              <a:defRPr sz="1200"/>
            </a:lvl8pPr>
            <a:lvl9pPr marL="4871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FAB20-AC84-4D36-8988-D0DEDB4FF291}" type="datetimeFigureOut">
              <a:rPr lang="en-US" smtClean="0"/>
              <a:pPr/>
              <a:t>9/23/15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63323-1DCE-419F-97DD-A0923ACA7678}" type="slidenum">
              <a:rPr lang="en-US" smtClean="0"/>
              <a:pPr/>
              <a:t>‹#›</a:t>
            </a:fld>
            <a:endParaRPr lang="en-US"/>
          </a:p>
        </p:txBody>
      </p:sp>
    </p:spTree>
    <p:extLst>
      <p:ext uri="{BB962C8B-B14F-4D97-AF65-F5344CB8AC3E}">
        <p14:creationId xmlns:p14="http://schemas.microsoft.com/office/powerpoint/2010/main" val="35952497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965" y="365802"/>
            <a:ext cx="10961370" cy="1522413"/>
          </a:xfrm>
          <a:prstGeom prst="rect">
            <a:avLst/>
          </a:prstGeom>
        </p:spPr>
        <p:txBody>
          <a:bodyPr vert="horz" lIns="121789" tIns="60894" rIns="121789" bIns="6089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8965" y="2131378"/>
            <a:ext cx="10961370" cy="6028331"/>
          </a:xfrm>
          <a:prstGeom prst="rect">
            <a:avLst/>
          </a:prstGeom>
        </p:spPr>
        <p:txBody>
          <a:bodyPr vert="horz" lIns="121789" tIns="60894" rIns="121789" bIns="6089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8965" y="8466306"/>
            <a:ext cx="2841837" cy="486326"/>
          </a:xfrm>
          <a:prstGeom prst="rect">
            <a:avLst/>
          </a:prstGeom>
        </p:spPr>
        <p:txBody>
          <a:bodyPr vert="horz" lIns="121789" tIns="60894" rIns="121789" bIns="60894" rtlCol="0" anchor="ctr"/>
          <a:lstStyle>
            <a:lvl1pPr algn="l">
              <a:defRPr sz="1600">
                <a:solidFill>
                  <a:schemeClr val="tx1">
                    <a:tint val="75000"/>
                  </a:schemeClr>
                </a:solidFill>
              </a:defRPr>
            </a:lvl1pPr>
          </a:lstStyle>
          <a:p>
            <a:fld id="{C2CFAB20-AC84-4D36-8988-D0DEDB4FF291}" type="datetimeFigureOut">
              <a:rPr lang="en-US" smtClean="0"/>
              <a:pPr/>
              <a:t>9/23/15</a:t>
            </a:fld>
            <a:endParaRPr lang="en-US"/>
          </a:p>
        </p:txBody>
      </p:sp>
      <p:sp>
        <p:nvSpPr>
          <p:cNvPr id="5" name="Footer Placeholder 4"/>
          <p:cNvSpPr>
            <a:spLocks noGrp="1"/>
          </p:cNvSpPr>
          <p:nvPr>
            <p:ph type="ftr" sz="quarter" idx="3"/>
          </p:nvPr>
        </p:nvSpPr>
        <p:spPr>
          <a:xfrm>
            <a:off x="4161261" y="8466306"/>
            <a:ext cx="3856778" cy="486326"/>
          </a:xfrm>
          <a:prstGeom prst="rect">
            <a:avLst/>
          </a:prstGeom>
        </p:spPr>
        <p:txBody>
          <a:bodyPr vert="horz" lIns="121789" tIns="60894" rIns="121789" bIns="60894"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28498" y="8466306"/>
            <a:ext cx="2841837" cy="486326"/>
          </a:xfrm>
          <a:prstGeom prst="rect">
            <a:avLst/>
          </a:prstGeom>
        </p:spPr>
        <p:txBody>
          <a:bodyPr vert="horz" lIns="121789" tIns="60894" rIns="121789" bIns="60894" rtlCol="0" anchor="ctr"/>
          <a:lstStyle>
            <a:lvl1pPr algn="r">
              <a:defRPr sz="1600">
                <a:solidFill>
                  <a:schemeClr val="tx1">
                    <a:tint val="75000"/>
                  </a:schemeClr>
                </a:solidFill>
              </a:defRPr>
            </a:lvl1pPr>
          </a:lstStyle>
          <a:p>
            <a:fld id="{9C963323-1DCE-419F-97DD-A0923ACA7678}" type="slidenum">
              <a:rPr lang="en-US" smtClean="0"/>
              <a:pPr/>
              <a:t>‹#›</a:t>
            </a:fld>
            <a:endParaRPr lang="en-US"/>
          </a:p>
        </p:txBody>
      </p:sp>
    </p:spTree>
    <p:extLst>
      <p:ext uri="{BB962C8B-B14F-4D97-AF65-F5344CB8AC3E}">
        <p14:creationId xmlns:p14="http://schemas.microsoft.com/office/powerpoint/2010/main" val="2876148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17889" rtl="0" eaLnBrk="1" latinLnBrk="0" hangingPunct="1">
        <a:spcBef>
          <a:spcPct val="0"/>
        </a:spcBef>
        <a:buNone/>
        <a:defRPr sz="5900" kern="1200">
          <a:solidFill>
            <a:schemeClr val="tx1"/>
          </a:solidFill>
          <a:latin typeface="+mj-lt"/>
          <a:ea typeface="+mj-ea"/>
          <a:cs typeface="+mj-cs"/>
        </a:defRPr>
      </a:lvl1pPr>
    </p:titleStyle>
    <p:bodyStyle>
      <a:lvl1pPr marL="456709" indent="-456709" algn="l" defTabSz="1217889"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89535" indent="-380590" algn="l" defTabSz="1217889"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2362" indent="-304472" algn="l" defTabSz="1217889"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1306" indent="-304472" algn="l" defTabSz="1217889"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0251" indent="-304472" algn="l" defTabSz="1217889"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49196" indent="-304472" algn="l" defTabSz="1217889"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8140" indent="-304472" algn="l" defTabSz="1217889"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7085" indent="-304472" algn="l" defTabSz="1217889"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6030" indent="-304472" algn="l" defTabSz="1217889"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889" rtl="0" eaLnBrk="1" latinLnBrk="0" hangingPunct="1">
        <a:defRPr sz="2400" kern="1200">
          <a:solidFill>
            <a:schemeClr val="tx1"/>
          </a:solidFill>
          <a:latin typeface="+mn-lt"/>
          <a:ea typeface="+mn-ea"/>
          <a:cs typeface="+mn-cs"/>
        </a:defRPr>
      </a:lvl1pPr>
      <a:lvl2pPr marL="608945" algn="l" defTabSz="1217889" rtl="0" eaLnBrk="1" latinLnBrk="0" hangingPunct="1">
        <a:defRPr sz="2400" kern="1200">
          <a:solidFill>
            <a:schemeClr val="tx1"/>
          </a:solidFill>
          <a:latin typeface="+mn-lt"/>
          <a:ea typeface="+mn-ea"/>
          <a:cs typeface="+mn-cs"/>
        </a:defRPr>
      </a:lvl2pPr>
      <a:lvl3pPr marL="1217889" algn="l" defTabSz="1217889" rtl="0" eaLnBrk="1" latinLnBrk="0" hangingPunct="1">
        <a:defRPr sz="2400" kern="1200">
          <a:solidFill>
            <a:schemeClr val="tx1"/>
          </a:solidFill>
          <a:latin typeface="+mn-lt"/>
          <a:ea typeface="+mn-ea"/>
          <a:cs typeface="+mn-cs"/>
        </a:defRPr>
      </a:lvl3pPr>
      <a:lvl4pPr marL="1826834" algn="l" defTabSz="1217889" rtl="0" eaLnBrk="1" latinLnBrk="0" hangingPunct="1">
        <a:defRPr sz="2400" kern="1200">
          <a:solidFill>
            <a:schemeClr val="tx1"/>
          </a:solidFill>
          <a:latin typeface="+mn-lt"/>
          <a:ea typeface="+mn-ea"/>
          <a:cs typeface="+mn-cs"/>
        </a:defRPr>
      </a:lvl4pPr>
      <a:lvl5pPr marL="2435779" algn="l" defTabSz="1217889" rtl="0" eaLnBrk="1" latinLnBrk="0" hangingPunct="1">
        <a:defRPr sz="2400" kern="1200">
          <a:solidFill>
            <a:schemeClr val="tx1"/>
          </a:solidFill>
          <a:latin typeface="+mn-lt"/>
          <a:ea typeface="+mn-ea"/>
          <a:cs typeface="+mn-cs"/>
        </a:defRPr>
      </a:lvl5pPr>
      <a:lvl6pPr marL="3044723" algn="l" defTabSz="1217889" rtl="0" eaLnBrk="1" latinLnBrk="0" hangingPunct="1">
        <a:defRPr sz="2400" kern="1200">
          <a:solidFill>
            <a:schemeClr val="tx1"/>
          </a:solidFill>
          <a:latin typeface="+mn-lt"/>
          <a:ea typeface="+mn-ea"/>
          <a:cs typeface="+mn-cs"/>
        </a:defRPr>
      </a:lvl6pPr>
      <a:lvl7pPr marL="3653668" algn="l" defTabSz="1217889" rtl="0" eaLnBrk="1" latinLnBrk="0" hangingPunct="1">
        <a:defRPr sz="2400" kern="1200">
          <a:solidFill>
            <a:schemeClr val="tx1"/>
          </a:solidFill>
          <a:latin typeface="+mn-lt"/>
          <a:ea typeface="+mn-ea"/>
          <a:cs typeface="+mn-cs"/>
        </a:defRPr>
      </a:lvl7pPr>
      <a:lvl8pPr marL="4262613" algn="l" defTabSz="1217889" rtl="0" eaLnBrk="1" latinLnBrk="0" hangingPunct="1">
        <a:defRPr sz="2400" kern="1200">
          <a:solidFill>
            <a:schemeClr val="tx1"/>
          </a:solidFill>
          <a:latin typeface="+mn-lt"/>
          <a:ea typeface="+mn-ea"/>
          <a:cs typeface="+mn-cs"/>
        </a:defRPr>
      </a:lvl8pPr>
      <a:lvl9pPr marL="4871557" algn="l" defTabSz="121788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5.wdp"/><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46.png"/><Relationship Id="rId5" Type="http://schemas.microsoft.com/office/2007/relationships/hdphoto" Target="../media/hdphoto8.wdp"/><Relationship Id="rId6" Type="http://schemas.openxmlformats.org/officeDocument/2006/relationships/image" Target="../media/image41.png"/><Relationship Id="rId7" Type="http://schemas.openxmlformats.org/officeDocument/2006/relationships/image" Target="../media/image54.png"/><Relationship Id="rId8" Type="http://schemas.microsoft.com/office/2007/relationships/hdphoto" Target="../media/hdphoto16.wdp"/><Relationship Id="rId1" Type="http://schemas.openxmlformats.org/officeDocument/2006/relationships/slideLayout" Target="../slideLayouts/slideLayout3.xml"/><Relationship Id="rId2" Type="http://schemas.openxmlformats.org/officeDocument/2006/relationships/image" Target="../media/image5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6.jp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4" Type="http://schemas.openxmlformats.org/officeDocument/2006/relationships/image" Target="../media/image75.jpeg"/><Relationship Id="rId5" Type="http://schemas.openxmlformats.org/officeDocument/2006/relationships/image" Target="../media/image76.jpeg"/><Relationship Id="rId1" Type="http://schemas.openxmlformats.org/officeDocument/2006/relationships/slideLayout" Target="../slideLayouts/slideLayout3.xml"/><Relationship Id="rId2" Type="http://schemas.openxmlformats.org/officeDocument/2006/relationships/image" Target="../media/image7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jpg"/></Relationships>
</file>

<file path=ppt/slides/_rels/slide21.xml.rels><?xml version="1.0" encoding="UTF-8" standalone="yes"?>
<Relationships xmlns="http://schemas.openxmlformats.org/package/2006/relationships"><Relationship Id="rId3" Type="http://schemas.microsoft.com/office/2007/relationships/hdphoto" Target="../media/hdphoto17.wdp"/><Relationship Id="rId4" Type="http://schemas.openxmlformats.org/officeDocument/2006/relationships/image" Target="../media/image79.jpeg"/><Relationship Id="rId5" Type="http://schemas.openxmlformats.org/officeDocument/2006/relationships/image" Target="../media/image80.jpeg"/><Relationship Id="rId6" Type="http://schemas.openxmlformats.org/officeDocument/2006/relationships/image" Target="../media/image81.jpeg"/><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microsoft.com/office/2007/relationships/hdphoto" Target="../media/hdphoto18.wdp"/><Relationship Id="rId4" Type="http://schemas.openxmlformats.org/officeDocument/2006/relationships/image" Target="../media/image26.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3.xml"/><Relationship Id="rId2" Type="http://schemas.openxmlformats.org/officeDocument/2006/relationships/image" Target="../media/image82.png"/></Relationships>
</file>

<file path=ppt/slides/_rels/slide23.xml.rels><?xml version="1.0" encoding="UTF-8" standalone="yes"?>
<Relationships xmlns="http://schemas.openxmlformats.org/package/2006/relationships"><Relationship Id="rId11" Type="http://schemas.openxmlformats.org/officeDocument/2006/relationships/image" Target="../media/image95.jpeg"/><Relationship Id="rId12" Type="http://schemas.openxmlformats.org/officeDocument/2006/relationships/image" Target="../media/image96.jpeg"/><Relationship Id="rId1" Type="http://schemas.openxmlformats.org/officeDocument/2006/relationships/slideLayout" Target="../slideLayouts/slideLayout3.xml"/><Relationship Id="rId2" Type="http://schemas.openxmlformats.org/officeDocument/2006/relationships/image" Target="../media/image86.jpeg"/><Relationship Id="rId3" Type="http://schemas.openxmlformats.org/officeDocument/2006/relationships/image" Target="../media/image87.jpeg"/><Relationship Id="rId4" Type="http://schemas.openxmlformats.org/officeDocument/2006/relationships/image" Target="../media/image88.jpeg"/><Relationship Id="rId5" Type="http://schemas.openxmlformats.org/officeDocument/2006/relationships/image" Target="../media/image89.jpeg"/><Relationship Id="rId6" Type="http://schemas.openxmlformats.org/officeDocument/2006/relationships/image" Target="../media/image90.jpe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jpeg"/><Relationship Id="rId10" Type="http://schemas.openxmlformats.org/officeDocument/2006/relationships/image" Target="../media/image9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jpg"/><Relationship Id="rId3" Type="http://schemas.openxmlformats.org/officeDocument/2006/relationships/image" Target="../media/image97.png"/></Relationships>
</file>

<file path=ppt/slides/_rels/slide25.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107.png"/><Relationship Id="rId13" Type="http://schemas.openxmlformats.org/officeDocument/2006/relationships/image" Target="../media/image108.png"/><Relationship Id="rId14" Type="http://schemas.openxmlformats.org/officeDocument/2006/relationships/image" Target="../media/image109.jpeg"/><Relationship Id="rId15" Type="http://schemas.openxmlformats.org/officeDocument/2006/relationships/image" Target="../media/image110.jpeg"/><Relationship Id="rId16" Type="http://schemas.openxmlformats.org/officeDocument/2006/relationships/image" Target="../media/image111.jpeg"/><Relationship Id="rId1" Type="http://schemas.openxmlformats.org/officeDocument/2006/relationships/slideLayout" Target="../slideLayouts/slideLayout3.xml"/><Relationship Id="rId2" Type="http://schemas.openxmlformats.org/officeDocument/2006/relationships/image" Target="../media/image98.jpeg"/><Relationship Id="rId3" Type="http://schemas.openxmlformats.org/officeDocument/2006/relationships/image" Target="../media/image99.png"/><Relationship Id="rId4" Type="http://schemas.openxmlformats.org/officeDocument/2006/relationships/image" Target="../media/image26.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105.png"/></Relationships>
</file>

<file path=ppt/slides/_rels/slide26.xml.rels><?xml version="1.0" encoding="UTF-8" standalone="yes"?>
<Relationships xmlns="http://schemas.openxmlformats.org/package/2006/relationships"><Relationship Id="rId11" Type="http://schemas.microsoft.com/office/2007/relationships/hdphoto" Target="../media/hdphoto23.wdp"/><Relationship Id="rId12" Type="http://schemas.openxmlformats.org/officeDocument/2006/relationships/image" Target="../media/image117.png"/><Relationship Id="rId13" Type="http://schemas.microsoft.com/office/2007/relationships/hdphoto" Target="../media/hdphoto24.wdp"/><Relationship Id="rId14" Type="http://schemas.openxmlformats.org/officeDocument/2006/relationships/image" Target="../media/image118.png"/><Relationship Id="rId15" Type="http://schemas.openxmlformats.org/officeDocument/2006/relationships/image" Target="../media/image102.png"/><Relationship Id="rId16" Type="http://schemas.openxmlformats.org/officeDocument/2006/relationships/image" Target="../media/image119.jpeg"/><Relationship Id="rId17" Type="http://schemas.openxmlformats.org/officeDocument/2006/relationships/image" Target="../media/image120.jpeg"/><Relationship Id="rId18" Type="http://schemas.openxmlformats.org/officeDocument/2006/relationships/image" Target="../media/image121.jpeg"/><Relationship Id="rId19" Type="http://schemas.openxmlformats.org/officeDocument/2006/relationships/image" Target="../media/image122.jpeg"/><Relationship Id="rId1" Type="http://schemas.openxmlformats.org/officeDocument/2006/relationships/slideLayout" Target="../slideLayouts/slideLayout3.xml"/><Relationship Id="rId2" Type="http://schemas.openxmlformats.org/officeDocument/2006/relationships/image" Target="../media/image112.png"/><Relationship Id="rId3" Type="http://schemas.microsoft.com/office/2007/relationships/hdphoto" Target="../media/hdphoto19.wdp"/><Relationship Id="rId4" Type="http://schemas.openxmlformats.org/officeDocument/2006/relationships/image" Target="../media/image113.png"/><Relationship Id="rId5" Type="http://schemas.microsoft.com/office/2007/relationships/hdphoto" Target="../media/hdphoto20.wdp"/><Relationship Id="rId6" Type="http://schemas.openxmlformats.org/officeDocument/2006/relationships/image" Target="../media/image114.png"/><Relationship Id="rId7" Type="http://schemas.microsoft.com/office/2007/relationships/hdphoto" Target="../media/hdphoto21.wdp"/><Relationship Id="rId8" Type="http://schemas.openxmlformats.org/officeDocument/2006/relationships/image" Target="../media/image115.png"/><Relationship Id="rId9" Type="http://schemas.microsoft.com/office/2007/relationships/hdphoto" Target="../media/hdphoto22.wdp"/><Relationship Id="rId10" Type="http://schemas.openxmlformats.org/officeDocument/2006/relationships/image" Target="../media/image116.png"/></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microsoft.com/office/2007/relationships/hdphoto" Target="../media/hdphoto25.wdp"/><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28.xml.rels><?xml version="1.0" encoding="UTF-8" standalone="yes"?>
<Relationships xmlns="http://schemas.openxmlformats.org/package/2006/relationships"><Relationship Id="rId9" Type="http://schemas.openxmlformats.org/officeDocument/2006/relationships/image" Target="../media/image136.png"/><Relationship Id="rId20" Type="http://schemas.openxmlformats.org/officeDocument/2006/relationships/image" Target="../media/image147.png"/><Relationship Id="rId21" Type="http://schemas.openxmlformats.org/officeDocument/2006/relationships/image" Target="../media/image148.png"/><Relationship Id="rId22" Type="http://schemas.openxmlformats.org/officeDocument/2006/relationships/image" Target="../media/image83.png"/><Relationship Id="rId23" Type="http://schemas.openxmlformats.org/officeDocument/2006/relationships/image" Target="../media/image149.png"/><Relationship Id="rId10" Type="http://schemas.openxmlformats.org/officeDocument/2006/relationships/image" Target="../media/image137.png"/><Relationship Id="rId11" Type="http://schemas.openxmlformats.org/officeDocument/2006/relationships/image" Target="../media/image138.png"/><Relationship Id="rId12" Type="http://schemas.openxmlformats.org/officeDocument/2006/relationships/image" Target="../media/image139.png"/><Relationship Id="rId13" Type="http://schemas.openxmlformats.org/officeDocument/2006/relationships/image" Target="../media/image140.png"/><Relationship Id="rId14" Type="http://schemas.openxmlformats.org/officeDocument/2006/relationships/image" Target="../media/image141.png"/><Relationship Id="rId15" Type="http://schemas.openxmlformats.org/officeDocument/2006/relationships/image" Target="../media/image142.png"/><Relationship Id="rId16" Type="http://schemas.openxmlformats.org/officeDocument/2006/relationships/image" Target="../media/image143.png"/><Relationship Id="rId17" Type="http://schemas.openxmlformats.org/officeDocument/2006/relationships/image" Target="../media/image144.png"/><Relationship Id="rId18" Type="http://schemas.openxmlformats.org/officeDocument/2006/relationships/image" Target="../media/image145.png"/><Relationship Id="rId19"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jpeg"/><Relationship Id="rId3" Type="http://schemas.microsoft.com/office/2007/relationships/hdphoto" Target="../media/hdphoto26.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microsoft.com/office/2007/relationships/hdphoto" Target="../media/hdphoto3.wdp"/><Relationship Id="rId9" Type="http://schemas.microsoft.com/office/2007/relationships/hdphoto" Target="../media/hdphoto4.wdp"/><Relationship Id="rId10" Type="http://schemas.openxmlformats.org/officeDocument/2006/relationships/image" Target="../media/image9.png"/><Relationship Id="rId11"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9" Type="http://schemas.microsoft.com/office/2007/relationships/hdphoto" Target="../media/hdphoto29.wdp"/><Relationship Id="rId20" Type="http://schemas.openxmlformats.org/officeDocument/2006/relationships/image" Target="../media/image162.jpeg"/><Relationship Id="rId21" Type="http://schemas.openxmlformats.org/officeDocument/2006/relationships/image" Target="../media/image163.png"/><Relationship Id="rId22" Type="http://schemas.microsoft.com/office/2007/relationships/hdphoto" Target="../media/hdphoto33.wdp"/><Relationship Id="rId23" Type="http://schemas.openxmlformats.org/officeDocument/2006/relationships/image" Target="../media/image164.png"/><Relationship Id="rId24" Type="http://schemas.microsoft.com/office/2007/relationships/hdphoto" Target="../media/hdphoto34.wdp"/><Relationship Id="rId25" Type="http://schemas.microsoft.com/office/2007/relationships/hdphoto" Target="../media/hdphoto35.wdp"/><Relationship Id="rId26" Type="http://schemas.openxmlformats.org/officeDocument/2006/relationships/image" Target="../media/image165.png"/><Relationship Id="rId27" Type="http://schemas.microsoft.com/office/2007/relationships/hdphoto" Target="../media/hdphoto36.wdp"/><Relationship Id="rId28" Type="http://schemas.openxmlformats.org/officeDocument/2006/relationships/image" Target="../media/image166.png"/><Relationship Id="rId29" Type="http://schemas.openxmlformats.org/officeDocument/2006/relationships/image" Target="../media/image167.jpeg"/><Relationship Id="rId10" Type="http://schemas.openxmlformats.org/officeDocument/2006/relationships/image" Target="../media/image155.png"/><Relationship Id="rId11" Type="http://schemas.microsoft.com/office/2007/relationships/hdphoto" Target="../media/hdphoto30.wdp"/><Relationship Id="rId12" Type="http://schemas.openxmlformats.org/officeDocument/2006/relationships/image" Target="../media/image156.jpeg"/><Relationship Id="rId13" Type="http://schemas.openxmlformats.org/officeDocument/2006/relationships/image" Target="../media/image157.jpeg"/><Relationship Id="rId14" Type="http://schemas.openxmlformats.org/officeDocument/2006/relationships/image" Target="../media/image158.png"/><Relationship Id="rId15" Type="http://schemas.microsoft.com/office/2007/relationships/hdphoto" Target="../media/hdphoto31.wdp"/><Relationship Id="rId16" Type="http://schemas.openxmlformats.org/officeDocument/2006/relationships/image" Target="../media/image159.jpeg"/><Relationship Id="rId17" Type="http://schemas.openxmlformats.org/officeDocument/2006/relationships/image" Target="../media/image160.jpeg"/><Relationship Id="rId18" Type="http://schemas.openxmlformats.org/officeDocument/2006/relationships/image" Target="../media/image161.png"/><Relationship Id="rId19" Type="http://schemas.microsoft.com/office/2007/relationships/hdphoto" Target="../media/hdphoto32.wdp"/><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1.png"/><Relationship Id="rId4" Type="http://schemas.openxmlformats.org/officeDocument/2006/relationships/image" Target="../media/image152.png"/><Relationship Id="rId5" Type="http://schemas.microsoft.com/office/2007/relationships/hdphoto" Target="../media/hdphoto27.wdp"/><Relationship Id="rId6" Type="http://schemas.openxmlformats.org/officeDocument/2006/relationships/image" Target="../media/image153.png"/><Relationship Id="rId7" Type="http://schemas.microsoft.com/office/2007/relationships/hdphoto" Target="../media/hdphoto28.wdp"/><Relationship Id="rId8" Type="http://schemas.openxmlformats.org/officeDocument/2006/relationships/image" Target="../media/image154.png"/></Relationships>
</file>

<file path=ppt/slides/_rels/slide31.xml.rels><?xml version="1.0" encoding="UTF-8" standalone="yes"?>
<Relationships xmlns="http://schemas.openxmlformats.org/package/2006/relationships"><Relationship Id="rId46" Type="http://schemas.microsoft.com/office/2007/relationships/hdphoto" Target="../media/hdphoto76.wdp"/><Relationship Id="rId47" Type="http://schemas.microsoft.com/office/2007/relationships/hdphoto" Target="../media/hdphoto77.wdp"/><Relationship Id="rId48" Type="http://schemas.microsoft.com/office/2007/relationships/hdphoto" Target="../media/hdphoto78.wdp"/><Relationship Id="rId49" Type="http://schemas.openxmlformats.org/officeDocument/2006/relationships/image" Target="../media/image165.png"/><Relationship Id="rId20" Type="http://schemas.openxmlformats.org/officeDocument/2006/relationships/image" Target="../media/image171.png"/><Relationship Id="rId21" Type="http://schemas.microsoft.com/office/2007/relationships/hdphoto" Target="../media/hdphoto51.wdp"/><Relationship Id="rId22" Type="http://schemas.microsoft.com/office/2007/relationships/hdphoto" Target="../media/hdphoto52.wdp"/><Relationship Id="rId23" Type="http://schemas.microsoft.com/office/2007/relationships/hdphoto" Target="../media/hdphoto53.wdp"/><Relationship Id="rId24" Type="http://schemas.microsoft.com/office/2007/relationships/hdphoto" Target="../media/hdphoto54.wdp"/><Relationship Id="rId25" Type="http://schemas.microsoft.com/office/2007/relationships/hdphoto" Target="../media/hdphoto55.wdp"/><Relationship Id="rId26" Type="http://schemas.microsoft.com/office/2007/relationships/hdphoto" Target="../media/hdphoto56.wdp"/><Relationship Id="rId27" Type="http://schemas.microsoft.com/office/2007/relationships/hdphoto" Target="../media/hdphoto57.wdp"/><Relationship Id="rId28" Type="http://schemas.microsoft.com/office/2007/relationships/hdphoto" Target="../media/hdphoto58.wdp"/><Relationship Id="rId29" Type="http://schemas.microsoft.com/office/2007/relationships/hdphoto" Target="../media/hdphoto59.wdp"/><Relationship Id="rId50" Type="http://schemas.microsoft.com/office/2007/relationships/hdphoto" Target="../media/hdphoto36.wdp"/><Relationship Id="rId51" Type="http://schemas.openxmlformats.org/officeDocument/2006/relationships/image" Target="../media/image172.png"/><Relationship Id="rId52"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image" Target="../media/image168.png"/><Relationship Id="rId3" Type="http://schemas.openxmlformats.org/officeDocument/2006/relationships/image" Target="../media/image169.png"/><Relationship Id="rId4" Type="http://schemas.openxmlformats.org/officeDocument/2006/relationships/image" Target="../media/image78.png"/><Relationship Id="rId5" Type="http://schemas.microsoft.com/office/2007/relationships/hdphoto" Target="../media/hdphoto37.wdp"/><Relationship Id="rId30" Type="http://schemas.microsoft.com/office/2007/relationships/hdphoto" Target="../media/hdphoto60.wdp"/><Relationship Id="rId31" Type="http://schemas.microsoft.com/office/2007/relationships/hdphoto" Target="../media/hdphoto61.wdp"/><Relationship Id="rId32" Type="http://schemas.microsoft.com/office/2007/relationships/hdphoto" Target="../media/hdphoto62.wdp"/><Relationship Id="rId9" Type="http://schemas.microsoft.com/office/2007/relationships/hdphoto" Target="../media/hdphoto41.wdp"/><Relationship Id="rId6" Type="http://schemas.microsoft.com/office/2007/relationships/hdphoto" Target="../media/hdphoto38.wdp"/><Relationship Id="rId7" Type="http://schemas.microsoft.com/office/2007/relationships/hdphoto" Target="../media/hdphoto39.wdp"/><Relationship Id="rId8" Type="http://schemas.microsoft.com/office/2007/relationships/hdphoto" Target="../media/hdphoto40.wdp"/><Relationship Id="rId33" Type="http://schemas.microsoft.com/office/2007/relationships/hdphoto" Target="../media/hdphoto63.wdp"/><Relationship Id="rId34" Type="http://schemas.microsoft.com/office/2007/relationships/hdphoto" Target="../media/hdphoto64.wdp"/><Relationship Id="rId35" Type="http://schemas.microsoft.com/office/2007/relationships/hdphoto" Target="../media/hdphoto65.wdp"/><Relationship Id="rId36" Type="http://schemas.microsoft.com/office/2007/relationships/hdphoto" Target="../media/hdphoto66.wdp"/><Relationship Id="rId10" Type="http://schemas.microsoft.com/office/2007/relationships/hdphoto" Target="../media/hdphoto42.wdp"/><Relationship Id="rId11" Type="http://schemas.microsoft.com/office/2007/relationships/hdphoto" Target="../media/hdphoto43.wdp"/><Relationship Id="rId12" Type="http://schemas.microsoft.com/office/2007/relationships/hdphoto" Target="../media/hdphoto44.wdp"/><Relationship Id="rId13" Type="http://schemas.microsoft.com/office/2007/relationships/hdphoto" Target="../media/hdphoto45.wdp"/><Relationship Id="rId14" Type="http://schemas.microsoft.com/office/2007/relationships/hdphoto" Target="../media/hdphoto46.wdp"/><Relationship Id="rId15" Type="http://schemas.microsoft.com/office/2007/relationships/hdphoto" Target="../media/hdphoto47.wdp"/><Relationship Id="rId16" Type="http://schemas.microsoft.com/office/2007/relationships/hdphoto" Target="../media/hdphoto48.wdp"/><Relationship Id="rId17" Type="http://schemas.microsoft.com/office/2007/relationships/hdphoto" Target="../media/hdphoto49.wdp"/><Relationship Id="rId18" Type="http://schemas.openxmlformats.org/officeDocument/2006/relationships/image" Target="../media/image170.png"/><Relationship Id="rId19" Type="http://schemas.microsoft.com/office/2007/relationships/hdphoto" Target="../media/hdphoto50.wdp"/><Relationship Id="rId37" Type="http://schemas.microsoft.com/office/2007/relationships/hdphoto" Target="../media/hdphoto67.wdp"/><Relationship Id="rId38" Type="http://schemas.microsoft.com/office/2007/relationships/hdphoto" Target="../media/hdphoto68.wdp"/><Relationship Id="rId39" Type="http://schemas.microsoft.com/office/2007/relationships/hdphoto" Target="../media/hdphoto69.wdp"/><Relationship Id="rId40" Type="http://schemas.microsoft.com/office/2007/relationships/hdphoto" Target="../media/hdphoto70.wdp"/><Relationship Id="rId41" Type="http://schemas.microsoft.com/office/2007/relationships/hdphoto" Target="../media/hdphoto71.wdp"/><Relationship Id="rId42" Type="http://schemas.microsoft.com/office/2007/relationships/hdphoto" Target="../media/hdphoto72.wdp"/><Relationship Id="rId43" Type="http://schemas.microsoft.com/office/2007/relationships/hdphoto" Target="../media/hdphoto73.wdp"/><Relationship Id="rId44" Type="http://schemas.microsoft.com/office/2007/relationships/hdphoto" Target="../media/hdphoto74.wdp"/><Relationship Id="rId45" Type="http://schemas.microsoft.com/office/2007/relationships/hdphoto" Target="../media/hdphoto75.wdp"/></Relationships>
</file>

<file path=ppt/slides/_rels/slide32.xml.rels><?xml version="1.0" encoding="UTF-8" standalone="yes"?>
<Relationships xmlns="http://schemas.openxmlformats.org/package/2006/relationships"><Relationship Id="rId3" Type="http://schemas.openxmlformats.org/officeDocument/2006/relationships/image" Target="../media/image174.jpg"/><Relationship Id="rId4" Type="http://schemas.openxmlformats.org/officeDocument/2006/relationships/image" Target="../media/image175.jpg"/><Relationship Id="rId5" Type="http://schemas.openxmlformats.org/officeDocument/2006/relationships/image" Target="../media/image176.jpeg"/><Relationship Id="rId1" Type="http://schemas.openxmlformats.org/officeDocument/2006/relationships/slideLayout" Target="../slideLayouts/slideLayout3.xml"/><Relationship Id="rId2" Type="http://schemas.openxmlformats.org/officeDocument/2006/relationships/image" Target="../media/image173.jpeg"/></Relationships>
</file>

<file path=ppt/slides/_rels/slide33.xml.rels><?xml version="1.0" encoding="UTF-8" standalone="yes"?>
<Relationships xmlns="http://schemas.openxmlformats.org/package/2006/relationships"><Relationship Id="rId3" Type="http://schemas.openxmlformats.org/officeDocument/2006/relationships/image" Target="../media/image178.jpeg"/><Relationship Id="rId4" Type="http://schemas.openxmlformats.org/officeDocument/2006/relationships/image" Target="../media/image179.jpeg"/><Relationship Id="rId5" Type="http://schemas.openxmlformats.org/officeDocument/2006/relationships/image" Target="../media/image180.jpeg"/><Relationship Id="rId6" Type="http://schemas.openxmlformats.org/officeDocument/2006/relationships/image" Target="../media/image181.jpeg"/><Relationship Id="rId7" Type="http://schemas.openxmlformats.org/officeDocument/2006/relationships/image" Target="../media/image182.jpeg"/><Relationship Id="rId8" Type="http://schemas.openxmlformats.org/officeDocument/2006/relationships/image" Target="../media/image183.png"/><Relationship Id="rId9" Type="http://schemas.microsoft.com/office/2007/relationships/hdphoto" Target="../media/hdphoto79.wdp"/><Relationship Id="rId10" Type="http://schemas.openxmlformats.org/officeDocument/2006/relationships/image" Target="../media/image184.gif"/><Relationship Id="rId1" Type="http://schemas.openxmlformats.org/officeDocument/2006/relationships/slideLayout" Target="../slideLayouts/slideLayout3.xml"/><Relationship Id="rId2" Type="http://schemas.openxmlformats.org/officeDocument/2006/relationships/image" Target="../media/image177.jpeg"/></Relationships>
</file>

<file path=ppt/slides/_rels/slide34.xml.rels><?xml version="1.0" encoding="UTF-8" standalone="yes"?>
<Relationships xmlns="http://schemas.openxmlformats.org/package/2006/relationships"><Relationship Id="rId3" Type="http://schemas.openxmlformats.org/officeDocument/2006/relationships/image" Target="../media/image186.png"/><Relationship Id="rId4" Type="http://schemas.microsoft.com/office/2007/relationships/hdphoto" Target="../media/hdphoto80.wdp"/><Relationship Id="rId5" Type="http://schemas.openxmlformats.org/officeDocument/2006/relationships/image" Target="../media/image187.png"/><Relationship Id="rId6" Type="http://schemas.openxmlformats.org/officeDocument/2006/relationships/image" Target="../media/image188.png"/><Relationship Id="rId1" Type="http://schemas.openxmlformats.org/officeDocument/2006/relationships/slideLayout" Target="../slideLayouts/slideLayout3.xml"/><Relationship Id="rId2" Type="http://schemas.openxmlformats.org/officeDocument/2006/relationships/image" Target="../media/image185.png"/></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jpeg"/><Relationship Id="rId1" Type="http://schemas.openxmlformats.org/officeDocument/2006/relationships/slideLayout" Target="../slideLayouts/slideLayout3.xml"/><Relationship Id="rId2" Type="http://schemas.openxmlformats.org/officeDocument/2006/relationships/image" Target="../media/image13.jp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 Id="rId8" Type="http://schemas.openxmlformats.org/officeDocument/2006/relationships/image" Target="../media/image19.jpeg"/><Relationship Id="rId9" Type="http://schemas.microsoft.com/office/2007/relationships/hdphoto" Target="../media/hdphoto6.wdp"/><Relationship Id="rId10"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7.wdp"/><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7.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8.xml.rels><?xml version="1.0" encoding="UTF-8" standalone="yes"?>
<Relationships xmlns="http://schemas.openxmlformats.org/package/2006/relationships"><Relationship Id="rId11" Type="http://schemas.openxmlformats.org/officeDocument/2006/relationships/image" Target="../media/image44.png"/><Relationship Id="rId12" Type="http://schemas.microsoft.com/office/2007/relationships/hdphoto" Target="../media/hdphoto12.wdp"/><Relationship Id="rId13" Type="http://schemas.openxmlformats.org/officeDocument/2006/relationships/image" Target="../media/image45.png"/><Relationship Id="rId14" Type="http://schemas.microsoft.com/office/2007/relationships/hdphoto" Target="../media/hdphoto13.wdp"/><Relationship Id="rId15" Type="http://schemas.openxmlformats.org/officeDocument/2006/relationships/image" Target="../media/image46.png"/><Relationship Id="rId16" Type="http://schemas.microsoft.com/office/2007/relationships/hdphoto" Target="../media/hdphoto14.wdp"/><Relationship Id="rId1" Type="http://schemas.openxmlformats.org/officeDocument/2006/relationships/slideLayout" Target="../slideLayouts/slideLayout3.xml"/><Relationship Id="rId2" Type="http://schemas.openxmlformats.org/officeDocument/2006/relationships/image" Target="../media/image39.jpeg"/><Relationship Id="rId3" Type="http://schemas.openxmlformats.org/officeDocument/2006/relationships/image" Target="../media/image40.jpeg"/><Relationship Id="rId4" Type="http://schemas.openxmlformats.org/officeDocument/2006/relationships/image" Target="../media/image41.png"/><Relationship Id="rId5" Type="http://schemas.microsoft.com/office/2007/relationships/hdphoto" Target="../media/hdphoto8.wdp"/><Relationship Id="rId6" Type="http://schemas.openxmlformats.org/officeDocument/2006/relationships/image" Target="../media/image42.png"/><Relationship Id="rId7" Type="http://schemas.microsoft.com/office/2007/relationships/hdphoto" Target="../media/hdphoto9.wdp"/><Relationship Id="rId8" Type="http://schemas.openxmlformats.org/officeDocument/2006/relationships/image" Target="../media/image43.png"/><Relationship Id="rId9" Type="http://schemas.microsoft.com/office/2007/relationships/hdphoto" Target="../media/hdphoto10.wdp"/><Relationship Id="rId10" Type="http://schemas.microsoft.com/office/2007/relationships/hdphoto" Target="../media/hdphoto1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15109"/>
            <a:ext cx="12179300" cy="1446550"/>
          </a:xfrm>
          <a:prstGeom prst="rect">
            <a:avLst/>
          </a:prstGeom>
          <a:noFill/>
        </p:spPr>
        <p:txBody>
          <a:bodyPr wrap="square" rtlCol="0">
            <a:spAutoFit/>
          </a:bodyPr>
          <a:lstStyle/>
          <a:p>
            <a:pPr algn="ctr"/>
            <a:r>
              <a:rPr lang="en-US" sz="8800" b="1" dirty="0" smtClean="0">
                <a:latin typeface="Raleway Regular"/>
                <a:cs typeface="Raleway Regular"/>
              </a:rPr>
              <a:t>CASA VIESCA</a:t>
            </a:r>
            <a:endParaRPr lang="en-US" sz="8800" b="1" dirty="0">
              <a:latin typeface="Raleway Regular"/>
              <a:cs typeface="Raleway Regular"/>
            </a:endParaRPr>
          </a:p>
        </p:txBody>
      </p:sp>
    </p:spTree>
    <p:extLst>
      <p:ext uri="{BB962C8B-B14F-4D97-AF65-F5344CB8AC3E}">
        <p14:creationId xmlns:p14="http://schemas.microsoft.com/office/powerpoint/2010/main" val="15375230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ULTRA ULTRA ULTRA MODELO FINAL.png"/>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246854" y="3026488"/>
            <a:ext cx="7951942" cy="5544616"/>
          </a:xfrm>
          <a:prstGeom prst="rect">
            <a:avLst/>
          </a:prstGeom>
        </p:spPr>
      </p:pic>
      <p:sp>
        <p:nvSpPr>
          <p:cNvPr id="4" name="TextBox 3"/>
          <p:cNvSpPr txBox="1"/>
          <p:nvPr/>
        </p:nvSpPr>
        <p:spPr>
          <a:xfrm>
            <a:off x="0" y="0"/>
            <a:ext cx="6521698" cy="646331"/>
          </a:xfrm>
          <a:prstGeom prst="rect">
            <a:avLst/>
          </a:prstGeom>
          <a:noFill/>
        </p:spPr>
        <p:txBody>
          <a:bodyPr wrap="square" rtlCol="0">
            <a:spAutoFit/>
          </a:bodyPr>
          <a:lstStyle/>
          <a:p>
            <a:r>
              <a:rPr lang="es-MX" sz="3600">
                <a:solidFill>
                  <a:schemeClr val="bg1"/>
                </a:solidFill>
                <a:latin typeface="Century Gothic"/>
                <a:cs typeface="Century Gothic"/>
              </a:rPr>
              <a:t>MUROS DIVISORIOS</a:t>
            </a:r>
            <a:endParaRPr lang="en-US" sz="3600">
              <a:solidFill>
                <a:schemeClr val="bg1"/>
              </a:solidFill>
              <a:latin typeface="Century Gothic"/>
              <a:cs typeface="Century Gothic"/>
            </a:endParaRPr>
          </a:p>
        </p:txBody>
      </p:sp>
      <p:sp>
        <p:nvSpPr>
          <p:cNvPr id="8" name="TextBox 7"/>
          <p:cNvSpPr txBox="1"/>
          <p:nvPr/>
        </p:nvSpPr>
        <p:spPr>
          <a:xfrm>
            <a:off x="24880" y="6463534"/>
            <a:ext cx="4221974" cy="2000548"/>
          </a:xfrm>
          <a:prstGeom prst="rect">
            <a:avLst/>
          </a:prstGeom>
          <a:noFill/>
        </p:spPr>
        <p:txBody>
          <a:bodyPr wrap="square" rtlCol="0">
            <a:spAutoFit/>
          </a:bodyPr>
          <a:lstStyle/>
          <a:p>
            <a:r>
              <a:rPr lang="es-MX" sz="2000" smtClean="0">
                <a:latin typeface="Agency FB" pitchFamily="34" charset="0"/>
              </a:rPr>
              <a:t>Debido al </a:t>
            </a:r>
            <a:r>
              <a:rPr lang="es-MX" b="1" smtClean="0">
                <a:solidFill>
                  <a:srgbClr val="FF0000"/>
                </a:solidFill>
                <a:latin typeface="Agency FB" pitchFamily="34" charset="0"/>
              </a:rPr>
              <a:t>limitado presupuesto </a:t>
            </a:r>
            <a:r>
              <a:rPr lang="es-MX" sz="2000" smtClean="0">
                <a:latin typeface="Agency FB" pitchFamily="34" charset="0"/>
              </a:rPr>
              <a:t>que se maneja en este proyecto, se decidió remplazar las paredes de tabla roca al interior por muros hechos de tarimas., que con el tiempo la familia puede ir forrando para dar mayor privacidad a los espacios</a:t>
            </a:r>
            <a:endParaRPr lang="es-MX" sz="2000">
              <a:latin typeface="Agency FB" pitchFamily="34" charset="0"/>
            </a:endParaRPr>
          </a:p>
        </p:txBody>
      </p:sp>
      <p:sp>
        <p:nvSpPr>
          <p:cNvPr id="12" name="TextBox 11"/>
          <p:cNvSpPr txBox="1"/>
          <p:nvPr/>
        </p:nvSpPr>
        <p:spPr>
          <a:xfrm>
            <a:off x="249973" y="5383297"/>
            <a:ext cx="2606346" cy="830997"/>
          </a:xfrm>
          <a:prstGeom prst="rect">
            <a:avLst/>
          </a:prstGeom>
          <a:noFill/>
        </p:spPr>
        <p:txBody>
          <a:bodyPr wrap="square" rtlCol="0">
            <a:spAutoFit/>
          </a:bodyPr>
          <a:lstStyle/>
          <a:p>
            <a:pPr marL="171450" indent="-171450">
              <a:buFont typeface="Arial"/>
              <a:buChar char="•"/>
            </a:pPr>
            <a:endParaRPr lang="es-ES" b="1" smtClean="0">
              <a:latin typeface="Century Gothic"/>
              <a:cs typeface="Century Gothic"/>
            </a:endParaRPr>
          </a:p>
          <a:p>
            <a:r>
              <a:rPr lang="es-ES" b="1" smtClean="0">
                <a:latin typeface="Century Gothic"/>
                <a:cs typeface="Century Gothic"/>
              </a:rPr>
              <a:t>PLANTA ALTA</a:t>
            </a:r>
            <a:endParaRPr lang="es-ES" b="1">
              <a:latin typeface="Century Gothic"/>
              <a:cs typeface="Century Gothic"/>
            </a:endParaRPr>
          </a:p>
        </p:txBody>
      </p:sp>
      <p:pic>
        <p:nvPicPr>
          <p:cNvPr id="23" name="Picture 22" descr="Screen Shot 2012-05-07 at 2.15.30 AM.png"/>
          <p:cNvPicPr>
            <a:picLocks noChangeAspect="1"/>
          </p:cNvPicPr>
          <p:nvPr/>
        </p:nvPicPr>
        <p:blipFill rotWithShape="1">
          <a:blip r:embed="rId4">
            <a:extLst>
              <a:ext uri="{28A0092B-C50C-407E-A947-70E740481C1C}">
                <a14:useLocalDpi xmlns:a14="http://schemas.microsoft.com/office/drawing/2010/main" val="0"/>
              </a:ext>
            </a:extLst>
          </a:blip>
          <a:srcRect l="11520"/>
          <a:stretch/>
        </p:blipFill>
        <p:spPr>
          <a:xfrm>
            <a:off x="0" y="1830933"/>
            <a:ext cx="3785394" cy="3330277"/>
          </a:xfrm>
          <a:prstGeom prst="rect">
            <a:avLst/>
          </a:prstGeom>
        </p:spPr>
      </p:pic>
      <p:cxnSp>
        <p:nvCxnSpPr>
          <p:cNvPr id="30" name="Straight Connector 29"/>
          <p:cNvCxnSpPr/>
          <p:nvPr/>
        </p:nvCxnSpPr>
        <p:spPr>
          <a:xfrm>
            <a:off x="1553146" y="3703141"/>
            <a:ext cx="0" cy="1296144"/>
          </a:xfrm>
          <a:prstGeom prst="line">
            <a:avLst/>
          </a:prstGeom>
          <a:ln w="1143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2057202" y="3775149"/>
            <a:ext cx="1296144" cy="0"/>
          </a:xfrm>
          <a:prstGeom prst="line">
            <a:avLst/>
          </a:prstGeom>
          <a:ln w="1143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2201218" y="2046957"/>
            <a:ext cx="0" cy="1152128"/>
          </a:xfrm>
          <a:prstGeom prst="line">
            <a:avLst/>
          </a:prstGeom>
          <a:ln w="1143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01018" y="2911053"/>
            <a:ext cx="1152128" cy="0"/>
          </a:xfrm>
          <a:prstGeom prst="line">
            <a:avLst/>
          </a:prstGeom>
          <a:ln w="114300" cmpd="sng">
            <a:solidFill>
              <a:srgbClr val="FF0000"/>
            </a:solidFill>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7482" y="1974949"/>
            <a:ext cx="2104741" cy="1467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Connector 15"/>
          <p:cNvCxnSpPr/>
          <p:nvPr/>
        </p:nvCxnSpPr>
        <p:spPr>
          <a:xfrm flipH="1" flipV="1">
            <a:off x="6809730" y="2819400"/>
            <a:ext cx="2160240" cy="1675829"/>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7869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5-07 at 3.48.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 y="2118965"/>
            <a:ext cx="12179300" cy="6571724"/>
          </a:xfrm>
          <a:prstGeom prst="rect">
            <a:avLst/>
          </a:prstGeom>
        </p:spPr>
      </p:pic>
      <p:sp>
        <p:nvSpPr>
          <p:cNvPr id="4" name="Rectangle 3"/>
          <p:cNvSpPr/>
          <p:nvPr/>
        </p:nvSpPr>
        <p:spPr>
          <a:xfrm rot="1771961">
            <a:off x="3579529" y="3126159"/>
            <a:ext cx="173194" cy="671210"/>
          </a:xfrm>
          <a:prstGeom prst="rect">
            <a:avLst/>
          </a:prstGeom>
          <a:solidFill>
            <a:srgbClr val="80000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4"/>
          <p:cNvSpPr txBox="1"/>
          <p:nvPr/>
        </p:nvSpPr>
        <p:spPr>
          <a:xfrm>
            <a:off x="0" y="0"/>
            <a:ext cx="7385794" cy="646317"/>
          </a:xfrm>
          <a:prstGeom prst="rect">
            <a:avLst/>
          </a:prstGeom>
          <a:noFill/>
        </p:spPr>
        <p:txBody>
          <a:bodyPr wrap="square" lIns="91427" tIns="45713" rIns="91427" bIns="45713" rtlCol="0">
            <a:spAutoFit/>
          </a:bodyPr>
          <a:lstStyle/>
          <a:p>
            <a:r>
              <a:rPr lang="en-US" sz="3600" smtClean="0">
                <a:solidFill>
                  <a:schemeClr val="bg1"/>
                </a:solidFill>
                <a:latin typeface="Century Gothic"/>
                <a:cs typeface="Century Gothic"/>
              </a:rPr>
              <a:t>Corte, </a:t>
            </a:r>
            <a:r>
              <a:rPr lang="en-US" sz="3600" err="1" smtClean="0">
                <a:solidFill>
                  <a:schemeClr val="bg1"/>
                </a:solidFill>
                <a:latin typeface="Century Gothic"/>
                <a:cs typeface="Century Gothic"/>
              </a:rPr>
              <a:t>viento</a:t>
            </a:r>
            <a:r>
              <a:rPr lang="en-US" sz="3600" smtClean="0">
                <a:solidFill>
                  <a:schemeClr val="bg1"/>
                </a:solidFill>
                <a:latin typeface="Century Gothic"/>
                <a:cs typeface="Century Gothic"/>
              </a:rPr>
              <a:t> y </a:t>
            </a:r>
            <a:r>
              <a:rPr lang="en-US" sz="3600" err="1" smtClean="0">
                <a:solidFill>
                  <a:schemeClr val="bg1"/>
                </a:solidFill>
                <a:latin typeface="Century Gothic"/>
                <a:cs typeface="Century Gothic"/>
              </a:rPr>
              <a:t>asoleamiento</a:t>
            </a:r>
            <a:endParaRPr lang="en-US" sz="3600">
              <a:solidFill>
                <a:schemeClr val="bg1"/>
              </a:solidFill>
              <a:latin typeface="Century Gothic"/>
              <a:cs typeface="Century Gothic"/>
            </a:endParaRPr>
          </a:p>
        </p:txBody>
      </p:sp>
    </p:spTree>
    <p:extLst>
      <p:ext uri="{BB962C8B-B14F-4D97-AF65-F5344CB8AC3E}">
        <p14:creationId xmlns:p14="http://schemas.microsoft.com/office/powerpoint/2010/main" val="8653637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rte atmosferaMEJORAD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95342"/>
            <a:ext cx="12179300" cy="5422917"/>
          </a:xfrm>
          <a:prstGeom prst="rect">
            <a:avLst/>
          </a:prstGeom>
        </p:spPr>
      </p:pic>
      <p:sp>
        <p:nvSpPr>
          <p:cNvPr id="6" name="Rectangle 5"/>
          <p:cNvSpPr/>
          <p:nvPr/>
        </p:nvSpPr>
        <p:spPr>
          <a:xfrm>
            <a:off x="-9966" y="6318259"/>
            <a:ext cx="12213206" cy="576064"/>
          </a:xfrm>
          <a:prstGeom prst="rect">
            <a:avLst/>
          </a:prstGeom>
          <a:solidFill>
            <a:schemeClr val="tx1">
              <a:lumMod val="65000"/>
              <a:lumOff val="3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TextBox 4"/>
          <p:cNvSpPr txBox="1"/>
          <p:nvPr/>
        </p:nvSpPr>
        <p:spPr>
          <a:xfrm>
            <a:off x="0" y="0"/>
            <a:ext cx="9937104" cy="646331"/>
          </a:xfrm>
          <a:prstGeom prst="rect">
            <a:avLst/>
          </a:prstGeom>
          <a:noFill/>
        </p:spPr>
        <p:txBody>
          <a:bodyPr wrap="square" rtlCol="0">
            <a:spAutoFit/>
          </a:bodyPr>
          <a:lstStyle/>
          <a:p>
            <a:r>
              <a:rPr lang="es-MX" sz="3600" smtClean="0">
                <a:solidFill>
                  <a:schemeClr val="bg1"/>
                </a:solidFill>
                <a:latin typeface="Century Gothic"/>
                <a:cs typeface="Century Gothic"/>
              </a:rPr>
              <a:t>ATMÓSFERA EN CORTE Y EXTERIOR</a:t>
            </a:r>
            <a:endParaRPr lang="en-US" sz="3600">
              <a:solidFill>
                <a:schemeClr val="bg1"/>
              </a:solidFill>
              <a:latin typeface="Century Gothic"/>
              <a:cs typeface="Century Gothic"/>
            </a:endParaRPr>
          </a:p>
        </p:txBody>
      </p:sp>
      <p:pic>
        <p:nvPicPr>
          <p:cNvPr id="2051" name="Picture 3" descr="C:\Users\user\Desktop\fachada con bancas.jpg"/>
          <p:cNvPicPr>
            <a:picLocks noChangeAspect="1" noChangeArrowheads="1"/>
          </p:cNvPicPr>
          <p:nvPr/>
        </p:nvPicPr>
        <p:blipFill>
          <a:blip r:embed="rId3" cstate="email"/>
          <a:srcRect/>
          <a:stretch>
            <a:fillRect/>
          </a:stretch>
        </p:blipFill>
        <p:spPr bwMode="auto">
          <a:xfrm>
            <a:off x="0" y="6803393"/>
            <a:ext cx="12179300" cy="2331082"/>
          </a:xfrm>
          <a:prstGeom prst="rect">
            <a:avLst/>
          </a:prstGeom>
          <a:noFill/>
        </p:spPr>
      </p:pic>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backgroundRemoval t="26958" b="47177" l="13489" r="19784">
                        <a14:foregroundMark x1="15288" y1="33698" x2="15288" y2="33698"/>
                        <a14:foregroundMark x1="16187" y1="35337" x2="16187" y2="35337"/>
                        <a14:foregroundMark x1="17266" y1="35155" x2="17266" y2="35155"/>
                        <a14:foregroundMark x1="18345" y1="34426" x2="18345" y2="34426"/>
                        <a14:foregroundMark x1="18525" y1="32787" x2="18525" y2="32787"/>
                        <a14:foregroundMark x1="18165" y1="31512" x2="18165" y2="31512"/>
                        <a14:foregroundMark x1="17266" y1="31148" x2="17266" y2="31148"/>
                        <a14:foregroundMark x1="16007" y1="31876" x2="16007" y2="31876"/>
                        <a14:foregroundMark x1="16906" y1="32058" x2="16906" y2="32058"/>
                        <a14:foregroundMark x1="17266" y1="30419" x2="17266" y2="30419"/>
                        <a14:foregroundMark x1="17086" y1="29144" x2="17086" y2="29144"/>
                        <a14:foregroundMark x1="14568" y1="31512" x2="14568" y2="31512"/>
                        <a14:foregroundMark x1="17446" y1="44262" x2="17446" y2="44262"/>
                        <a14:foregroundMark x1="16906" y1="45719" x2="16906" y2="45719"/>
                        <a14:foregroundMark x1="15827" y1="45719" x2="15827" y2="45719"/>
                        <a14:foregroundMark x1="17626" y1="45719" x2="17626" y2="45719"/>
                        <a14:foregroundMark x1="18705" y1="38069" x2="18705" y2="38069"/>
                        <a14:foregroundMark x1="17806" y1="42623" x2="17806" y2="42623"/>
                        <a14:backgroundMark x1="17266" y1="38798" x2="17266" y2="38798"/>
                        <a14:backgroundMark x1="16727" y1="31694" x2="16727" y2="31694"/>
                        <a14:backgroundMark x1="14748" y1="32787" x2="14748" y2="32787"/>
                      </a14:backgroundRemoval>
                    </a14:imgEffect>
                  </a14:imgLayer>
                </a14:imgProps>
              </a:ext>
            </a:extLst>
          </a:blip>
          <a:srcRect l="12833" t="24782" r="79357" b="52689"/>
          <a:stretch/>
        </p:blipFill>
        <p:spPr>
          <a:xfrm>
            <a:off x="2345234" y="4783261"/>
            <a:ext cx="432048" cy="1230750"/>
          </a:xfrm>
          <a:prstGeom prst="rect">
            <a:avLst/>
          </a:prstGeom>
        </p:spPr>
      </p:pic>
      <p:pic>
        <p:nvPicPr>
          <p:cNvPr id="3" name="Picture 2"/>
          <p:cNvPicPr>
            <a:picLocks noChangeAspect="1"/>
          </p:cNvPicPr>
          <p:nvPr/>
        </p:nvPicPr>
        <p:blipFill rotWithShape="1">
          <a:blip r:embed="rId6">
            <a:extLst>
              <a:ext uri="{BEBA8EAE-BF5A-486C-A8C5-ECC9F3942E4B}">
                <a14:imgProps xmlns:a14="http://schemas.microsoft.com/office/drawing/2010/main">
                  <a14:imgLayer r:embed="rId5">
                    <a14:imgEffect>
                      <a14:backgroundRemoval t="38798" b="67031" l="39568" r="62950">
                        <a14:foregroundMark x1="53777" y1="44262" x2="53777" y2="44262"/>
                        <a14:foregroundMark x1="57194" y1="65392" x2="57194" y2="65392"/>
                        <a14:foregroundMark x1="58453" y1="64845" x2="58453" y2="64845"/>
                        <a14:foregroundMark x1="59892" y1="64663" x2="59892" y2="64663"/>
                        <a14:foregroundMark x1="59353" y1="59745" x2="59353" y2="59745"/>
                        <a14:foregroundMark x1="59532" y1="54463" x2="59532" y2="54463"/>
                        <a14:foregroundMark x1="61331" y1="44080" x2="61331" y2="44080"/>
                        <a14:foregroundMark x1="61151" y1="45719" x2="61151" y2="45719"/>
                        <a14:foregroundMark x1="59532" y1="42805" x2="59532" y2="42805"/>
                        <a14:foregroundMark x1="57914" y1="41530" x2="57914" y2="41530"/>
                        <a14:foregroundMark x1="50180" y1="45173" x2="50180" y2="45173"/>
                        <a14:foregroundMark x1="52338" y1="48270" x2="52338" y2="48270"/>
                        <a14:foregroundMark x1="50540" y1="52277" x2="50540" y2="52277"/>
                        <a14:foregroundMark x1="48201" y1="52823" x2="48201" y2="52823"/>
                        <a14:foregroundMark x1="49640" y1="53005" x2="49640" y2="53005"/>
                        <a14:foregroundMark x1="46403" y1="53188" x2="46403" y2="53188"/>
                        <a14:foregroundMark x1="51619" y1="42259" x2="51619" y2="42259"/>
                        <a14:foregroundMark x1="53417" y1="41894" x2="53417" y2="41894"/>
                        <a14:foregroundMark x1="56475" y1="41530" x2="56475" y2="41530"/>
                        <a14:foregroundMark x1="52338" y1="41894" x2="52338" y2="41894"/>
                        <a14:foregroundMark x1="54676" y1="41530" x2="54676" y2="41530"/>
                        <a14:foregroundMark x1="60432" y1="43898" x2="60432" y2="43898"/>
                        <a14:foregroundMark x1="61871" y1="45173" x2="61871" y2="45173"/>
                        <a14:foregroundMark x1="60791" y1="48087" x2="60791" y2="48087"/>
                        <a14:foregroundMark x1="62230" y1="46995" x2="62230" y2="46995"/>
                        <a14:backgroundMark x1="56115" y1="56831" x2="56115" y2="56831"/>
                        <a14:backgroundMark x1="49101" y1="40801" x2="49101" y2="40801"/>
                        <a14:backgroundMark x1="58993" y1="40801" x2="58993" y2="40801"/>
                        <a14:backgroundMark x1="56115" y1="40073" x2="56115" y2="40073"/>
                      </a14:backgroundRemoval>
                    </a14:imgEffect>
                  </a14:imgLayer>
                </a14:imgProps>
              </a:ext>
            </a:extLst>
          </a:blip>
          <a:srcRect l="36811" t="35704" r="34128" b="32477"/>
          <a:stretch/>
        </p:blipFill>
        <p:spPr>
          <a:xfrm>
            <a:off x="1697162" y="5143301"/>
            <a:ext cx="759129" cy="860346"/>
          </a:xfrm>
          <a:prstGeom prst="rect">
            <a:avLst/>
          </a:prstGeom>
        </p:spPr>
      </p:pic>
      <p:pic>
        <p:nvPicPr>
          <p:cNvPr id="12" name="Picture 11"/>
          <p:cNvPicPr>
            <a:picLocks noChangeAspect="1"/>
          </p:cNvPicPr>
          <p:nvPr/>
        </p:nvPicPr>
        <p:blipFill>
          <a:blip r:embed="rId7">
            <a:alphaModFix amt="82000"/>
            <a:extLst>
              <a:ext uri="{BEBA8EAE-BF5A-486C-A8C5-ECC9F3942E4B}">
                <a14:imgProps xmlns:a14="http://schemas.microsoft.com/office/drawing/2010/main">
                  <a14:imgLayer r:embed="rId8">
                    <a14:imgEffect>
                      <a14:backgroundRemoval t="1163" b="100000" l="5385" r="94462"/>
                    </a14:imgEffect>
                  </a14:imgLayer>
                </a14:imgProps>
              </a:ext>
            </a:extLst>
          </a:blip>
          <a:stretch>
            <a:fillRect/>
          </a:stretch>
        </p:blipFill>
        <p:spPr>
          <a:xfrm>
            <a:off x="1121098" y="2983061"/>
            <a:ext cx="1512168" cy="295232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 y="30903"/>
            <a:ext cx="7385794" cy="646317"/>
          </a:xfrm>
          <a:prstGeom prst="rect">
            <a:avLst/>
          </a:prstGeom>
          <a:noFill/>
        </p:spPr>
        <p:txBody>
          <a:bodyPr wrap="square" lIns="91427" tIns="45713" rIns="91427" bIns="45713" rtlCol="0">
            <a:spAutoFit/>
          </a:bodyPr>
          <a:lstStyle/>
          <a:p>
            <a:r>
              <a:rPr lang="en-US" sz="3600" err="1" smtClean="0">
                <a:solidFill>
                  <a:schemeClr val="bg1"/>
                </a:solidFill>
                <a:latin typeface="Century Gothic"/>
                <a:cs typeface="Century Gothic"/>
              </a:rPr>
              <a:t>FACHADA</a:t>
            </a:r>
            <a:r>
              <a:rPr lang="en-US" sz="3600" smtClean="0">
                <a:solidFill>
                  <a:schemeClr val="bg1"/>
                </a:solidFill>
                <a:latin typeface="Century Gothic"/>
                <a:cs typeface="Century Gothic"/>
              </a:rPr>
              <a:t> SUR</a:t>
            </a:r>
            <a:endParaRPr lang="en-US" sz="3600">
              <a:solidFill>
                <a:schemeClr val="bg1"/>
              </a:solidFill>
              <a:latin typeface="Century Gothic"/>
              <a:cs typeface="Century Gothic"/>
            </a:endParaRPr>
          </a:p>
        </p:txBody>
      </p:sp>
      <p:pic>
        <p:nvPicPr>
          <p:cNvPr id="2" name="Picture 1" descr="render posteriorMEJORAD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170" y="1110852"/>
            <a:ext cx="8819262" cy="799843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LA COCINA MEJORAD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7194"/>
            <a:ext cx="12179300" cy="7287281"/>
          </a:xfrm>
          <a:prstGeom prst="rect">
            <a:avLst/>
          </a:prstGeom>
        </p:spPr>
      </p:pic>
      <p:sp>
        <p:nvSpPr>
          <p:cNvPr id="6" name="TextBox 5"/>
          <p:cNvSpPr txBox="1"/>
          <p:nvPr/>
        </p:nvSpPr>
        <p:spPr>
          <a:xfrm>
            <a:off x="100" y="30903"/>
            <a:ext cx="10770070" cy="646317"/>
          </a:xfrm>
          <a:prstGeom prst="rect">
            <a:avLst/>
          </a:prstGeom>
          <a:noFill/>
        </p:spPr>
        <p:txBody>
          <a:bodyPr wrap="square" lIns="91427" tIns="45713" rIns="91427" bIns="45713" rtlCol="0">
            <a:spAutoFit/>
          </a:bodyPr>
          <a:lstStyle/>
          <a:p>
            <a:r>
              <a:rPr lang="en-US" sz="3600" err="1" smtClean="0">
                <a:solidFill>
                  <a:schemeClr val="bg1"/>
                </a:solidFill>
                <a:latin typeface="Century Gothic"/>
                <a:cs typeface="Century Gothic"/>
              </a:rPr>
              <a:t>PERSPECTIVA</a:t>
            </a:r>
            <a:r>
              <a:rPr lang="en-US" sz="3600" smtClean="0">
                <a:solidFill>
                  <a:schemeClr val="bg1"/>
                </a:solidFill>
                <a:latin typeface="Century Gothic"/>
                <a:cs typeface="Century Gothic"/>
              </a:rPr>
              <a:t> INTERIOR</a:t>
            </a:r>
            <a:endParaRPr lang="en-US" sz="3600">
              <a:solidFill>
                <a:srgbClr val="FFFF00"/>
              </a:solidFill>
              <a:latin typeface="Century Gothic"/>
              <a:cs typeface="Century Gothic"/>
            </a:endParaRPr>
          </a:p>
        </p:txBody>
      </p:sp>
    </p:spTree>
    <p:extLst>
      <p:ext uri="{BB962C8B-B14F-4D97-AF65-F5344CB8AC3E}">
        <p14:creationId xmlns:p14="http://schemas.microsoft.com/office/powerpoint/2010/main" val="28703642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2.png"/>
          <p:cNvPicPr>
            <a:picLocks noChangeAspect="1"/>
          </p:cNvPicPr>
          <p:nvPr/>
        </p:nvPicPr>
        <p:blipFill>
          <a:blip r:embed="rId2"/>
          <a:stretch>
            <a:fillRect/>
          </a:stretch>
        </p:blipFill>
        <p:spPr>
          <a:xfrm>
            <a:off x="7169770" y="3477443"/>
            <a:ext cx="4179917" cy="2918594"/>
          </a:xfrm>
          <a:prstGeom prst="rect">
            <a:avLst/>
          </a:prstGeom>
        </p:spPr>
      </p:pic>
      <p:sp>
        <p:nvSpPr>
          <p:cNvPr id="47" name="Rectangle 46"/>
          <p:cNvSpPr/>
          <p:nvPr/>
        </p:nvSpPr>
        <p:spPr>
          <a:xfrm>
            <a:off x="0" y="966836"/>
            <a:ext cx="6305674" cy="8167639"/>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smtClean="0"/>
              <a:t>      </a:t>
            </a:r>
            <a:endParaRPr lang="es-MX" dirty="0"/>
          </a:p>
        </p:txBody>
      </p:sp>
      <p:sp>
        <p:nvSpPr>
          <p:cNvPr id="34" name="TextBox 33"/>
          <p:cNvSpPr txBox="1"/>
          <p:nvPr/>
        </p:nvSpPr>
        <p:spPr>
          <a:xfrm>
            <a:off x="105878" y="1271709"/>
            <a:ext cx="1944216" cy="523220"/>
          </a:xfrm>
          <a:prstGeom prst="rect">
            <a:avLst/>
          </a:prstGeom>
          <a:noFill/>
        </p:spPr>
        <p:txBody>
          <a:bodyPr wrap="square" rtlCol="0">
            <a:spAutoFit/>
          </a:bodyPr>
          <a:lstStyle/>
          <a:p>
            <a:r>
              <a:rPr lang="es-MX" sz="1400" b="1" dirty="0" smtClean="0">
                <a:latin typeface="Agency FB" pitchFamily="34" charset="0"/>
              </a:rPr>
              <a:t>LAS PROCESO CONSTRUCTIVO</a:t>
            </a:r>
            <a:endParaRPr lang="es-MX" sz="1400" b="1" dirty="0">
              <a:latin typeface="Agency FB" pitchFamily="34" charset="0"/>
            </a:endParaRPr>
          </a:p>
        </p:txBody>
      </p:sp>
      <p:sp>
        <p:nvSpPr>
          <p:cNvPr id="36" name="TextBox 35"/>
          <p:cNvSpPr txBox="1"/>
          <p:nvPr/>
        </p:nvSpPr>
        <p:spPr>
          <a:xfrm>
            <a:off x="3497362" y="1210153"/>
            <a:ext cx="1944216" cy="646331"/>
          </a:xfrm>
          <a:prstGeom prst="rect">
            <a:avLst/>
          </a:prstGeom>
          <a:noFill/>
        </p:spPr>
        <p:txBody>
          <a:bodyPr wrap="square" rtlCol="0">
            <a:spAutoFit/>
          </a:bodyPr>
          <a:lstStyle/>
          <a:p>
            <a:r>
              <a:rPr lang="es-MX" sz="1200" dirty="0" smtClean="0">
                <a:latin typeface="Agency FB" pitchFamily="34" charset="0"/>
              </a:rPr>
              <a:t>Se realizara en base a las necesidades y recursos de la familia.</a:t>
            </a:r>
            <a:endParaRPr lang="es-MX" sz="1200" dirty="0">
              <a:latin typeface="Agency FB" pitchFamily="34" charset="0"/>
            </a:endParaRPr>
          </a:p>
        </p:txBody>
      </p:sp>
      <p:sp>
        <p:nvSpPr>
          <p:cNvPr id="37" name="TextBox 36"/>
          <p:cNvSpPr txBox="1"/>
          <p:nvPr/>
        </p:nvSpPr>
        <p:spPr>
          <a:xfrm>
            <a:off x="7025754" y="1225543"/>
            <a:ext cx="2592288" cy="1015663"/>
          </a:xfrm>
          <a:prstGeom prst="rect">
            <a:avLst/>
          </a:prstGeom>
          <a:noFill/>
        </p:spPr>
        <p:txBody>
          <a:bodyPr wrap="square" rtlCol="0">
            <a:spAutoFit/>
          </a:bodyPr>
          <a:lstStyle/>
          <a:p>
            <a:r>
              <a:rPr lang="es-MX" sz="1200" dirty="0" smtClean="0">
                <a:latin typeface="Agency FB" pitchFamily="34" charset="0"/>
              </a:rPr>
              <a:t>El sistema constructivo está   </a:t>
            </a:r>
          </a:p>
          <a:p>
            <a:r>
              <a:rPr lang="es-MX" sz="1200" dirty="0" smtClean="0">
                <a:latin typeface="Agency FB" pitchFamily="34" charset="0"/>
              </a:rPr>
              <a:t>modulado de tal manera que este </a:t>
            </a:r>
          </a:p>
          <a:p>
            <a:r>
              <a:rPr lang="es-MX" sz="1200" dirty="0" smtClean="0">
                <a:latin typeface="Agency FB" pitchFamily="34" charset="0"/>
              </a:rPr>
              <a:t>se pueda repetir en  otra vivienda.</a:t>
            </a:r>
          </a:p>
          <a:p>
            <a:endParaRPr lang="es-MX" sz="1200" dirty="0">
              <a:latin typeface="Agency FB" pitchFamily="34" charset="0"/>
            </a:endParaRPr>
          </a:p>
          <a:p>
            <a:endParaRPr lang="es-MX" sz="1200" dirty="0">
              <a:latin typeface="Agency FB" pitchFamily="34" charset="0"/>
            </a:endParaRPr>
          </a:p>
        </p:txBody>
      </p:sp>
      <p:sp>
        <p:nvSpPr>
          <p:cNvPr id="38" name="Striped Right Arrow 37"/>
          <p:cNvSpPr/>
          <p:nvPr/>
        </p:nvSpPr>
        <p:spPr>
          <a:xfrm>
            <a:off x="2129210" y="1317295"/>
            <a:ext cx="864096" cy="432048"/>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39" name="Striped Right Arrow 38"/>
          <p:cNvSpPr/>
          <p:nvPr/>
        </p:nvSpPr>
        <p:spPr>
          <a:xfrm>
            <a:off x="5873626" y="1281291"/>
            <a:ext cx="720080" cy="504056"/>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pic>
        <p:nvPicPr>
          <p:cNvPr id="5" name="Picture 4"/>
          <p:cNvPicPr>
            <a:picLocks noChangeAspect="1"/>
          </p:cNvPicPr>
          <p:nvPr/>
        </p:nvPicPr>
        <p:blipFill>
          <a:blip r:embed="rId3"/>
          <a:stretch>
            <a:fillRect/>
          </a:stretch>
        </p:blipFill>
        <p:spPr>
          <a:xfrm>
            <a:off x="252261" y="2973387"/>
            <a:ext cx="1516909" cy="1008112"/>
          </a:xfrm>
          <a:prstGeom prst="rect">
            <a:avLst/>
          </a:prstGeom>
        </p:spPr>
      </p:pic>
      <p:sp>
        <p:nvSpPr>
          <p:cNvPr id="43" name="Rectangle 42"/>
          <p:cNvSpPr/>
          <p:nvPr/>
        </p:nvSpPr>
        <p:spPr>
          <a:xfrm>
            <a:off x="2598414" y="6638050"/>
            <a:ext cx="2160240" cy="738664"/>
          </a:xfrm>
          <a:prstGeom prst="rect">
            <a:avLst/>
          </a:prstGeom>
          <a:solidFill>
            <a:schemeClr val="bg1">
              <a:lumMod val="75000"/>
            </a:schemeClr>
          </a:solidFill>
        </p:spPr>
        <p:txBody>
          <a:bodyPr wrap="square">
            <a:spAutoFit/>
          </a:bodyPr>
          <a:lstStyle/>
          <a:p>
            <a:r>
              <a:rPr lang="es-MX" sz="1050" dirty="0" smtClean="0">
                <a:latin typeface="Century Gothic"/>
                <a:cs typeface="Century Gothic"/>
              </a:rPr>
              <a:t>COLOCACIÓN DE ILUMINACIÓN CON BUTES CON AGUA EN VIVIENDA ACTUAL.</a:t>
            </a:r>
            <a:endParaRPr lang="es-MX" sz="1100" b="1" dirty="0">
              <a:latin typeface="Century Gothic"/>
              <a:cs typeface="Century Gothic"/>
            </a:endParaRPr>
          </a:p>
        </p:txBody>
      </p:sp>
      <p:sp>
        <p:nvSpPr>
          <p:cNvPr id="7" name="TextBox 6"/>
          <p:cNvSpPr txBox="1"/>
          <p:nvPr/>
        </p:nvSpPr>
        <p:spPr>
          <a:xfrm>
            <a:off x="0" y="2048698"/>
            <a:ext cx="3312368" cy="646331"/>
          </a:xfrm>
          <a:prstGeom prst="rect">
            <a:avLst/>
          </a:prstGeom>
          <a:noFill/>
        </p:spPr>
        <p:txBody>
          <a:bodyPr wrap="square" rtlCol="0">
            <a:spAutoFit/>
          </a:bodyPr>
          <a:lstStyle/>
          <a:p>
            <a:r>
              <a:rPr lang="en-US" dirty="0" err="1" smtClean="0">
                <a:latin typeface="Century Gothic"/>
                <a:cs typeface="Century Gothic"/>
              </a:rPr>
              <a:t>ETAPA</a:t>
            </a:r>
            <a:r>
              <a:rPr lang="en-US" dirty="0" smtClean="0">
                <a:latin typeface="Century Gothic"/>
                <a:cs typeface="Century Gothic"/>
              </a:rPr>
              <a:t> </a:t>
            </a:r>
            <a:r>
              <a:rPr lang="en-US" sz="3600" b="1" dirty="0" smtClean="0">
                <a:solidFill>
                  <a:srgbClr val="FF0000"/>
                </a:solidFill>
                <a:latin typeface="Century Gothic"/>
                <a:cs typeface="Century Gothic"/>
              </a:rPr>
              <a:t>0</a:t>
            </a:r>
            <a:endParaRPr lang="en-US" sz="3600" b="1" dirty="0">
              <a:solidFill>
                <a:srgbClr val="FF0000"/>
              </a:solidFill>
              <a:latin typeface="Century Gothic"/>
              <a:cs typeface="Century Gothic"/>
            </a:endParaRPr>
          </a:p>
        </p:txBody>
      </p:sp>
      <p:pic>
        <p:nvPicPr>
          <p:cNvPr id="9" name="Picture 8"/>
          <p:cNvPicPr>
            <a:picLocks noChangeAspect="1"/>
          </p:cNvPicPr>
          <p:nvPr/>
        </p:nvPicPr>
        <p:blipFill>
          <a:blip r:embed="rId4"/>
          <a:stretch>
            <a:fillRect/>
          </a:stretch>
        </p:blipFill>
        <p:spPr>
          <a:xfrm>
            <a:off x="8679205" y="2205037"/>
            <a:ext cx="1522755" cy="151216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5"/>
          <a:stretch>
            <a:fillRect/>
          </a:stretch>
        </p:blipFill>
        <p:spPr>
          <a:xfrm>
            <a:off x="9906074" y="2402915"/>
            <a:ext cx="1530357" cy="152537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8" name="TextBox 47"/>
          <p:cNvSpPr txBox="1"/>
          <p:nvPr/>
        </p:nvSpPr>
        <p:spPr>
          <a:xfrm>
            <a:off x="6665714" y="2120706"/>
            <a:ext cx="3312368" cy="646331"/>
          </a:xfrm>
          <a:prstGeom prst="rect">
            <a:avLst/>
          </a:prstGeom>
          <a:noFill/>
        </p:spPr>
        <p:txBody>
          <a:bodyPr wrap="square" rtlCol="0">
            <a:spAutoFit/>
          </a:bodyPr>
          <a:lstStyle/>
          <a:p>
            <a:r>
              <a:rPr lang="en-US" dirty="0" smtClean="0">
                <a:latin typeface="Century Gothic"/>
                <a:cs typeface="Century Gothic"/>
              </a:rPr>
              <a:t>ETAPA </a:t>
            </a:r>
            <a:r>
              <a:rPr lang="en-US" sz="3600" b="1" dirty="0" smtClean="0">
                <a:solidFill>
                  <a:srgbClr val="FF0000"/>
                </a:solidFill>
                <a:latin typeface="Century Gothic"/>
                <a:cs typeface="Century Gothic"/>
              </a:rPr>
              <a:t>1</a:t>
            </a:r>
            <a:endParaRPr lang="en-US" sz="3600" b="1" dirty="0">
              <a:solidFill>
                <a:srgbClr val="FF0000"/>
              </a:solidFill>
              <a:latin typeface="Century Gothic"/>
              <a:cs typeface="Century Gothic"/>
            </a:endParaRPr>
          </a:p>
        </p:txBody>
      </p:sp>
      <p:sp>
        <p:nvSpPr>
          <p:cNvPr id="49" name="Rectangle 48"/>
          <p:cNvSpPr/>
          <p:nvPr/>
        </p:nvSpPr>
        <p:spPr>
          <a:xfrm>
            <a:off x="8937308" y="6638050"/>
            <a:ext cx="2448272" cy="430887"/>
          </a:xfrm>
          <a:prstGeom prst="rect">
            <a:avLst/>
          </a:prstGeom>
          <a:solidFill>
            <a:schemeClr val="bg1">
              <a:lumMod val="75000"/>
            </a:schemeClr>
          </a:solidFill>
        </p:spPr>
        <p:txBody>
          <a:bodyPr wrap="square">
            <a:spAutoFit/>
          </a:bodyPr>
          <a:lstStyle/>
          <a:p>
            <a:r>
              <a:rPr lang="es-MX" sz="1100" dirty="0" smtClean="0">
                <a:latin typeface="Century Gothic"/>
                <a:cs typeface="Century Gothic"/>
              </a:rPr>
              <a:t>CIMENTACIÓN  PARA BAÑO SECO</a:t>
            </a:r>
            <a:endParaRPr lang="es-MX" sz="1100" dirty="0">
              <a:latin typeface="Century Gothic"/>
              <a:cs typeface="Century Gothic"/>
            </a:endParaRPr>
          </a:p>
        </p:txBody>
      </p:sp>
      <p:cxnSp>
        <p:nvCxnSpPr>
          <p:cNvPr id="2049" name="Straight Connector 2048"/>
          <p:cNvCxnSpPr/>
          <p:nvPr/>
        </p:nvCxnSpPr>
        <p:spPr>
          <a:xfrm flipH="1">
            <a:off x="8937308" y="3086535"/>
            <a:ext cx="288032" cy="144016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9001715" y="3348037"/>
            <a:ext cx="1503784" cy="116051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27" name="Picture 26" descr="1.png"/>
          <p:cNvPicPr>
            <a:picLocks noChangeAspect="1"/>
          </p:cNvPicPr>
          <p:nvPr/>
        </p:nvPicPr>
        <p:blipFill>
          <a:blip r:embed="rId6"/>
          <a:stretch>
            <a:fillRect/>
          </a:stretch>
        </p:blipFill>
        <p:spPr>
          <a:xfrm>
            <a:off x="829932" y="3652837"/>
            <a:ext cx="3928722" cy="2743200"/>
          </a:xfrm>
          <a:prstGeom prst="rect">
            <a:avLst/>
          </a:prstGeom>
        </p:spPr>
      </p:pic>
      <p:cxnSp>
        <p:nvCxnSpPr>
          <p:cNvPr id="22" name="Straight Connector 55"/>
          <p:cNvCxnSpPr/>
          <p:nvPr/>
        </p:nvCxnSpPr>
        <p:spPr>
          <a:xfrm>
            <a:off x="1010715" y="3981499"/>
            <a:ext cx="1197675" cy="82677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4" name="TextBox 5"/>
          <p:cNvSpPr txBox="1"/>
          <p:nvPr/>
        </p:nvSpPr>
        <p:spPr>
          <a:xfrm>
            <a:off x="100" y="30903"/>
            <a:ext cx="10770070" cy="646317"/>
          </a:xfrm>
          <a:prstGeom prst="rect">
            <a:avLst/>
          </a:prstGeom>
          <a:noFill/>
        </p:spPr>
        <p:txBody>
          <a:bodyPr wrap="square" lIns="91427" tIns="45713" rIns="91427" bIns="45713" rtlCol="0">
            <a:spAutoFit/>
          </a:bodyPr>
          <a:lstStyle/>
          <a:p>
            <a:r>
              <a:rPr lang="en-US" sz="3600" dirty="0" err="1" smtClean="0">
                <a:solidFill>
                  <a:schemeClr val="bg1"/>
                </a:solidFill>
                <a:latin typeface="Century Gothic"/>
                <a:cs typeface="Century Gothic"/>
              </a:rPr>
              <a:t>CONSTRUCCIÓN</a:t>
            </a:r>
            <a:r>
              <a:rPr lang="en-US" sz="3600" dirty="0" smtClean="0">
                <a:solidFill>
                  <a:schemeClr val="bg1"/>
                </a:solidFill>
                <a:latin typeface="Century Gothic"/>
                <a:cs typeface="Century Gothic"/>
              </a:rPr>
              <a:t> </a:t>
            </a:r>
            <a:r>
              <a:rPr lang="en-US" sz="3600" dirty="0" err="1" smtClean="0">
                <a:solidFill>
                  <a:schemeClr val="bg1"/>
                </a:solidFill>
                <a:latin typeface="Century Gothic"/>
                <a:cs typeface="Century Gothic"/>
              </a:rPr>
              <a:t>PROGRESIVA</a:t>
            </a:r>
            <a:endParaRPr lang="en-US" sz="3600" dirty="0">
              <a:solidFill>
                <a:srgbClr val="FFFF00"/>
              </a:solidFill>
              <a:latin typeface="Century Gothic"/>
              <a:cs typeface="Century Gothic"/>
            </a:endParaRPr>
          </a:p>
        </p:txBody>
      </p:sp>
    </p:spTree>
    <p:extLst>
      <p:ext uri="{BB962C8B-B14F-4D97-AF65-F5344CB8AC3E}">
        <p14:creationId xmlns:p14="http://schemas.microsoft.com/office/powerpoint/2010/main" val="14306492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66838"/>
            <a:ext cx="6233666" cy="8167638"/>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6" name="TextBox 5"/>
          <p:cNvSpPr txBox="1"/>
          <p:nvPr/>
        </p:nvSpPr>
        <p:spPr>
          <a:xfrm>
            <a:off x="12235" y="1182861"/>
            <a:ext cx="3312368" cy="646331"/>
          </a:xfrm>
          <a:prstGeom prst="rect">
            <a:avLst/>
          </a:prstGeom>
          <a:noFill/>
        </p:spPr>
        <p:txBody>
          <a:bodyPr wrap="square" rtlCol="0">
            <a:spAutoFit/>
          </a:bodyPr>
          <a:lstStyle/>
          <a:p>
            <a:r>
              <a:rPr lang="en-US" dirty="0" smtClean="0">
                <a:latin typeface="Century Gothic"/>
                <a:cs typeface="Century Gothic"/>
              </a:rPr>
              <a:t>ETAPA</a:t>
            </a:r>
            <a:r>
              <a:rPr lang="en-US" sz="3600" b="1" dirty="0" smtClean="0">
                <a:solidFill>
                  <a:srgbClr val="FF0000"/>
                </a:solidFill>
                <a:latin typeface="Century Gothic"/>
                <a:cs typeface="Century Gothic"/>
              </a:rPr>
              <a:t>2</a:t>
            </a:r>
            <a:endParaRPr lang="en-US" sz="3600" b="1" dirty="0">
              <a:solidFill>
                <a:srgbClr val="FF0000"/>
              </a:solidFill>
              <a:latin typeface="Century Gothic"/>
              <a:cs typeface="Century Gothic"/>
            </a:endParaRPr>
          </a:p>
        </p:txBody>
      </p:sp>
      <p:sp>
        <p:nvSpPr>
          <p:cNvPr id="7" name="TextBox 6"/>
          <p:cNvSpPr txBox="1"/>
          <p:nvPr/>
        </p:nvSpPr>
        <p:spPr>
          <a:xfrm>
            <a:off x="6593706" y="1182861"/>
            <a:ext cx="3312368" cy="646331"/>
          </a:xfrm>
          <a:prstGeom prst="rect">
            <a:avLst/>
          </a:prstGeom>
          <a:noFill/>
        </p:spPr>
        <p:txBody>
          <a:bodyPr wrap="square" rtlCol="0">
            <a:spAutoFit/>
          </a:bodyPr>
          <a:lstStyle/>
          <a:p>
            <a:r>
              <a:rPr lang="en-US" dirty="0" smtClean="0">
                <a:latin typeface="Century Gothic"/>
                <a:cs typeface="Century Gothic"/>
              </a:rPr>
              <a:t>ETAPA </a:t>
            </a:r>
            <a:r>
              <a:rPr lang="en-US" sz="3600" b="1" dirty="0" smtClean="0">
                <a:solidFill>
                  <a:srgbClr val="FF0000"/>
                </a:solidFill>
                <a:latin typeface="Century Gothic"/>
                <a:cs typeface="Century Gothic"/>
              </a:rPr>
              <a:t>3</a:t>
            </a:r>
            <a:endParaRPr lang="en-US" sz="3600" b="1" dirty="0">
              <a:solidFill>
                <a:srgbClr val="FF0000"/>
              </a:solidFill>
              <a:latin typeface="Century Gothic"/>
              <a:cs typeface="Century Gothic"/>
            </a:endParaRPr>
          </a:p>
        </p:txBody>
      </p:sp>
      <p:sp>
        <p:nvSpPr>
          <p:cNvPr id="11" name="TextBox 10"/>
          <p:cNvSpPr txBox="1"/>
          <p:nvPr/>
        </p:nvSpPr>
        <p:spPr>
          <a:xfrm>
            <a:off x="6587282" y="5071293"/>
            <a:ext cx="3312368" cy="646331"/>
          </a:xfrm>
          <a:prstGeom prst="rect">
            <a:avLst/>
          </a:prstGeom>
          <a:noFill/>
        </p:spPr>
        <p:txBody>
          <a:bodyPr wrap="square" rtlCol="0">
            <a:spAutoFit/>
          </a:bodyPr>
          <a:lstStyle/>
          <a:p>
            <a:r>
              <a:rPr lang="en-US" dirty="0" smtClean="0">
                <a:latin typeface="Century Gothic"/>
                <a:cs typeface="Century Gothic"/>
              </a:rPr>
              <a:t>ETAPA </a:t>
            </a:r>
            <a:r>
              <a:rPr lang="en-US" sz="3600" b="1" dirty="0" smtClean="0">
                <a:solidFill>
                  <a:srgbClr val="FF0000"/>
                </a:solidFill>
                <a:latin typeface="Century Gothic"/>
                <a:cs typeface="Century Gothic"/>
              </a:rPr>
              <a:t>5</a:t>
            </a:r>
            <a:endParaRPr lang="en-US" sz="3600" b="1" dirty="0">
              <a:solidFill>
                <a:srgbClr val="FF0000"/>
              </a:solidFill>
              <a:latin typeface="Century Gothic"/>
              <a:cs typeface="Century Gothic"/>
            </a:endParaRPr>
          </a:p>
        </p:txBody>
      </p:sp>
      <p:sp>
        <p:nvSpPr>
          <p:cNvPr id="12" name="TextBox 11"/>
          <p:cNvSpPr txBox="1"/>
          <p:nvPr/>
        </p:nvSpPr>
        <p:spPr>
          <a:xfrm>
            <a:off x="0" y="5287317"/>
            <a:ext cx="3312368" cy="646331"/>
          </a:xfrm>
          <a:prstGeom prst="rect">
            <a:avLst/>
          </a:prstGeom>
          <a:noFill/>
        </p:spPr>
        <p:txBody>
          <a:bodyPr wrap="square" rtlCol="0">
            <a:spAutoFit/>
          </a:bodyPr>
          <a:lstStyle/>
          <a:p>
            <a:r>
              <a:rPr lang="en-US" smtClean="0">
                <a:latin typeface="Century Gothic"/>
                <a:cs typeface="Century Gothic"/>
              </a:rPr>
              <a:t>ETAPA </a:t>
            </a:r>
            <a:r>
              <a:rPr lang="en-US" sz="3600" b="1" smtClean="0">
                <a:solidFill>
                  <a:srgbClr val="FF0000"/>
                </a:solidFill>
                <a:latin typeface="Century Gothic"/>
                <a:cs typeface="Century Gothic"/>
              </a:rPr>
              <a:t>4</a:t>
            </a:r>
            <a:endParaRPr lang="en-US" sz="3600" b="1">
              <a:solidFill>
                <a:srgbClr val="FF0000"/>
              </a:solidFill>
              <a:latin typeface="Century Gothic"/>
              <a:cs typeface="Century Gothic"/>
            </a:endParaRPr>
          </a:p>
        </p:txBody>
      </p:sp>
      <p:pic>
        <p:nvPicPr>
          <p:cNvPr id="19" name="Picture 18" descr="3.png"/>
          <p:cNvPicPr>
            <a:picLocks noChangeAspect="1"/>
          </p:cNvPicPr>
          <p:nvPr/>
        </p:nvPicPr>
        <p:blipFill>
          <a:blip r:embed="rId2"/>
          <a:stretch>
            <a:fillRect/>
          </a:stretch>
        </p:blipFill>
        <p:spPr>
          <a:xfrm>
            <a:off x="1060450" y="2205037"/>
            <a:ext cx="3710460" cy="2590800"/>
          </a:xfrm>
          <a:prstGeom prst="rect">
            <a:avLst/>
          </a:prstGeom>
        </p:spPr>
      </p:pic>
      <p:pic>
        <p:nvPicPr>
          <p:cNvPr id="20" name="Picture 19" descr="4.png"/>
          <p:cNvPicPr>
            <a:picLocks noChangeAspect="1"/>
          </p:cNvPicPr>
          <p:nvPr/>
        </p:nvPicPr>
        <p:blipFill>
          <a:blip r:embed="rId3"/>
          <a:stretch>
            <a:fillRect/>
          </a:stretch>
        </p:blipFill>
        <p:spPr>
          <a:xfrm>
            <a:off x="7232650" y="2205037"/>
            <a:ext cx="3710461" cy="2590800"/>
          </a:xfrm>
          <a:prstGeom prst="rect">
            <a:avLst/>
          </a:prstGeom>
        </p:spPr>
      </p:pic>
      <p:pic>
        <p:nvPicPr>
          <p:cNvPr id="21" name="Picture 20" descr="5.png"/>
          <p:cNvPicPr>
            <a:picLocks noChangeAspect="1"/>
          </p:cNvPicPr>
          <p:nvPr/>
        </p:nvPicPr>
        <p:blipFill>
          <a:blip r:embed="rId4"/>
          <a:stretch>
            <a:fillRect/>
          </a:stretch>
        </p:blipFill>
        <p:spPr>
          <a:xfrm>
            <a:off x="1060451" y="6080893"/>
            <a:ext cx="3710460" cy="2590800"/>
          </a:xfrm>
          <a:prstGeom prst="rect">
            <a:avLst/>
          </a:prstGeom>
        </p:spPr>
      </p:pic>
      <p:pic>
        <p:nvPicPr>
          <p:cNvPr id="22" name="Picture 21" descr="6.png"/>
          <p:cNvPicPr>
            <a:picLocks noChangeAspect="1"/>
          </p:cNvPicPr>
          <p:nvPr/>
        </p:nvPicPr>
        <p:blipFill>
          <a:blip r:embed="rId5"/>
          <a:stretch>
            <a:fillRect/>
          </a:stretch>
        </p:blipFill>
        <p:spPr>
          <a:xfrm>
            <a:off x="7232651" y="6080895"/>
            <a:ext cx="3710458" cy="2590798"/>
          </a:xfrm>
          <a:prstGeom prst="rect">
            <a:avLst/>
          </a:prstGeom>
        </p:spPr>
      </p:pic>
      <p:sp>
        <p:nvSpPr>
          <p:cNvPr id="3" name="2 CuadroTexto"/>
          <p:cNvSpPr txBox="1"/>
          <p:nvPr/>
        </p:nvSpPr>
        <p:spPr>
          <a:xfrm>
            <a:off x="905074" y="1614909"/>
            <a:ext cx="3990195" cy="338554"/>
          </a:xfrm>
          <a:prstGeom prst="rect">
            <a:avLst/>
          </a:prstGeom>
          <a:noFill/>
        </p:spPr>
        <p:txBody>
          <a:bodyPr wrap="none" rtlCol="0">
            <a:spAutoFit/>
          </a:bodyPr>
          <a:lstStyle/>
          <a:p>
            <a:r>
              <a:rPr lang="es-MX" sz="1600" dirty="0" smtClean="0">
                <a:latin typeface="Century Gothic" pitchFamily="34" charset="0"/>
              </a:rPr>
              <a:t>cerramientos/cimentación con llantas</a:t>
            </a:r>
            <a:endParaRPr lang="es-MX" sz="1600" dirty="0">
              <a:latin typeface="Century Gothic" pitchFamily="34" charset="0"/>
            </a:endParaRPr>
          </a:p>
        </p:txBody>
      </p:sp>
      <p:sp>
        <p:nvSpPr>
          <p:cNvPr id="17" name="16 CuadroTexto"/>
          <p:cNvSpPr txBox="1"/>
          <p:nvPr/>
        </p:nvSpPr>
        <p:spPr>
          <a:xfrm>
            <a:off x="7644071" y="5503341"/>
            <a:ext cx="4091185" cy="338554"/>
          </a:xfrm>
          <a:prstGeom prst="rect">
            <a:avLst/>
          </a:prstGeom>
          <a:noFill/>
        </p:spPr>
        <p:txBody>
          <a:bodyPr wrap="none" rtlCol="0">
            <a:spAutoFit/>
          </a:bodyPr>
          <a:lstStyle/>
          <a:p>
            <a:r>
              <a:rPr lang="es-MX" sz="1600" dirty="0">
                <a:latin typeface="Century Gothic" pitchFamily="34" charset="0"/>
              </a:rPr>
              <a:t>c</a:t>
            </a:r>
            <a:r>
              <a:rPr lang="es-MX" sz="1600" dirty="0" smtClean="0">
                <a:latin typeface="Century Gothic" pitchFamily="34" charset="0"/>
              </a:rPr>
              <a:t>olocación de techo y piso planta alta</a:t>
            </a:r>
            <a:endParaRPr lang="es-MX" sz="1600" dirty="0">
              <a:latin typeface="Century Gothic" pitchFamily="34" charset="0"/>
            </a:endParaRPr>
          </a:p>
        </p:txBody>
      </p:sp>
      <p:sp>
        <p:nvSpPr>
          <p:cNvPr id="18" name="17 CuadroTexto"/>
          <p:cNvSpPr txBox="1"/>
          <p:nvPr/>
        </p:nvSpPr>
        <p:spPr>
          <a:xfrm>
            <a:off x="1019335" y="5668843"/>
            <a:ext cx="3222357" cy="338554"/>
          </a:xfrm>
          <a:prstGeom prst="rect">
            <a:avLst/>
          </a:prstGeom>
          <a:noFill/>
        </p:spPr>
        <p:txBody>
          <a:bodyPr wrap="none" rtlCol="0">
            <a:spAutoFit/>
          </a:bodyPr>
          <a:lstStyle/>
          <a:p>
            <a:r>
              <a:rPr lang="es-MX" sz="1600" dirty="0" smtClean="0">
                <a:latin typeface="Century Gothic" pitchFamily="34" charset="0"/>
              </a:rPr>
              <a:t>Instalación de vigas y viguetas</a:t>
            </a:r>
            <a:endParaRPr lang="es-MX" sz="1600" dirty="0">
              <a:latin typeface="Century Gothic" pitchFamily="34" charset="0"/>
            </a:endParaRPr>
          </a:p>
        </p:txBody>
      </p:sp>
      <p:sp>
        <p:nvSpPr>
          <p:cNvPr id="23" name="22 CuadroTexto"/>
          <p:cNvSpPr txBox="1"/>
          <p:nvPr/>
        </p:nvSpPr>
        <p:spPr>
          <a:xfrm>
            <a:off x="7644071" y="1614909"/>
            <a:ext cx="2693366" cy="338554"/>
          </a:xfrm>
          <a:prstGeom prst="rect">
            <a:avLst/>
          </a:prstGeom>
          <a:noFill/>
        </p:spPr>
        <p:txBody>
          <a:bodyPr wrap="none" rtlCol="0">
            <a:spAutoFit/>
          </a:bodyPr>
          <a:lstStyle/>
          <a:p>
            <a:r>
              <a:rPr lang="es-MX" sz="1600" dirty="0">
                <a:latin typeface="Century Gothic" pitchFamily="34" charset="0"/>
              </a:rPr>
              <a:t>c</a:t>
            </a:r>
            <a:r>
              <a:rPr lang="es-MX" sz="1600" dirty="0" smtClean="0">
                <a:latin typeface="Century Gothic" pitchFamily="34" charset="0"/>
              </a:rPr>
              <a:t>olocación de columnas</a:t>
            </a:r>
            <a:endParaRPr lang="es-MX" sz="1600" dirty="0">
              <a:latin typeface="Century Gothic" pitchFamily="34" charset="0"/>
            </a:endParaRPr>
          </a:p>
        </p:txBody>
      </p:sp>
      <p:sp>
        <p:nvSpPr>
          <p:cNvPr id="24" name="TextBox 5"/>
          <p:cNvSpPr txBox="1"/>
          <p:nvPr/>
        </p:nvSpPr>
        <p:spPr>
          <a:xfrm>
            <a:off x="100" y="30903"/>
            <a:ext cx="10770070" cy="646317"/>
          </a:xfrm>
          <a:prstGeom prst="rect">
            <a:avLst/>
          </a:prstGeom>
          <a:noFill/>
        </p:spPr>
        <p:txBody>
          <a:bodyPr wrap="square" lIns="91427" tIns="45713" rIns="91427" bIns="45713" rtlCol="0">
            <a:spAutoFit/>
          </a:bodyPr>
          <a:lstStyle/>
          <a:p>
            <a:r>
              <a:rPr lang="en-US" sz="3600" dirty="0" err="1" smtClean="0">
                <a:solidFill>
                  <a:schemeClr val="bg1"/>
                </a:solidFill>
                <a:latin typeface="Century Gothic"/>
                <a:cs typeface="Century Gothic"/>
              </a:rPr>
              <a:t>CONSTRUCCIÓN</a:t>
            </a:r>
            <a:r>
              <a:rPr lang="en-US" sz="3600" dirty="0" smtClean="0">
                <a:solidFill>
                  <a:schemeClr val="bg1"/>
                </a:solidFill>
                <a:latin typeface="Century Gothic"/>
                <a:cs typeface="Century Gothic"/>
              </a:rPr>
              <a:t> </a:t>
            </a:r>
            <a:r>
              <a:rPr lang="en-US" sz="3600" dirty="0" err="1" smtClean="0">
                <a:solidFill>
                  <a:schemeClr val="bg1"/>
                </a:solidFill>
                <a:latin typeface="Century Gothic"/>
                <a:cs typeface="Century Gothic"/>
              </a:rPr>
              <a:t>PROGRESIVA</a:t>
            </a:r>
            <a:endParaRPr lang="en-US" sz="3600" dirty="0">
              <a:solidFill>
                <a:srgbClr val="FFFF00"/>
              </a:solidFill>
              <a:latin typeface="Century Gothic"/>
              <a:cs typeface="Century Gothic"/>
            </a:endParaRPr>
          </a:p>
        </p:txBody>
      </p:sp>
    </p:spTree>
    <p:extLst>
      <p:ext uri="{BB962C8B-B14F-4D97-AF65-F5344CB8AC3E}">
        <p14:creationId xmlns:p14="http://schemas.microsoft.com/office/powerpoint/2010/main" val="4599142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38844"/>
            <a:ext cx="6233666" cy="8095631"/>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6" name="TextBox 5"/>
          <p:cNvSpPr txBox="1"/>
          <p:nvPr/>
        </p:nvSpPr>
        <p:spPr>
          <a:xfrm>
            <a:off x="12235" y="1182861"/>
            <a:ext cx="3312368" cy="646331"/>
          </a:xfrm>
          <a:prstGeom prst="rect">
            <a:avLst/>
          </a:prstGeom>
          <a:noFill/>
        </p:spPr>
        <p:txBody>
          <a:bodyPr wrap="square" rtlCol="0">
            <a:spAutoFit/>
          </a:bodyPr>
          <a:lstStyle/>
          <a:p>
            <a:r>
              <a:rPr lang="en-US" dirty="0" err="1" smtClean="0">
                <a:latin typeface="Century Gothic"/>
                <a:cs typeface="Century Gothic"/>
              </a:rPr>
              <a:t>ETAPA</a:t>
            </a:r>
            <a:r>
              <a:rPr lang="en-US" dirty="0" smtClean="0">
                <a:latin typeface="Century Gothic"/>
                <a:cs typeface="Century Gothic"/>
              </a:rPr>
              <a:t> </a:t>
            </a:r>
            <a:r>
              <a:rPr lang="en-US" sz="3600" b="1" dirty="0" smtClean="0">
                <a:solidFill>
                  <a:srgbClr val="FF0000"/>
                </a:solidFill>
                <a:latin typeface="Century Gothic"/>
                <a:cs typeface="Century Gothic"/>
              </a:rPr>
              <a:t>6 </a:t>
            </a:r>
            <a:endParaRPr lang="en-US" sz="3600" b="1" dirty="0">
              <a:solidFill>
                <a:srgbClr val="FF0000"/>
              </a:solidFill>
              <a:latin typeface="Century Gothic"/>
              <a:cs typeface="Century Gothic"/>
            </a:endParaRPr>
          </a:p>
        </p:txBody>
      </p:sp>
      <p:sp>
        <p:nvSpPr>
          <p:cNvPr id="7" name="TextBox 6"/>
          <p:cNvSpPr txBox="1"/>
          <p:nvPr/>
        </p:nvSpPr>
        <p:spPr>
          <a:xfrm>
            <a:off x="6593706" y="1182861"/>
            <a:ext cx="3312368" cy="646331"/>
          </a:xfrm>
          <a:prstGeom prst="rect">
            <a:avLst/>
          </a:prstGeom>
          <a:noFill/>
        </p:spPr>
        <p:txBody>
          <a:bodyPr wrap="square" rtlCol="0">
            <a:spAutoFit/>
          </a:bodyPr>
          <a:lstStyle/>
          <a:p>
            <a:r>
              <a:rPr lang="en-US" dirty="0" smtClean="0">
                <a:latin typeface="Century Gothic"/>
                <a:cs typeface="Century Gothic"/>
              </a:rPr>
              <a:t>ETAPA</a:t>
            </a:r>
            <a:r>
              <a:rPr lang="en-US" sz="3600" b="1" dirty="0" smtClean="0">
                <a:solidFill>
                  <a:srgbClr val="FF0000"/>
                </a:solidFill>
                <a:latin typeface="Century Gothic"/>
                <a:cs typeface="Century Gothic"/>
              </a:rPr>
              <a:t> 7</a:t>
            </a:r>
            <a:endParaRPr lang="en-US" sz="3600" b="1" dirty="0">
              <a:solidFill>
                <a:srgbClr val="FF0000"/>
              </a:solidFill>
              <a:latin typeface="Century Gothic"/>
              <a:cs typeface="Century Gothic"/>
            </a:endParaRPr>
          </a:p>
        </p:txBody>
      </p:sp>
      <p:sp>
        <p:nvSpPr>
          <p:cNvPr id="11" name="TextBox 10"/>
          <p:cNvSpPr txBox="1"/>
          <p:nvPr/>
        </p:nvSpPr>
        <p:spPr>
          <a:xfrm>
            <a:off x="6511082" y="5143301"/>
            <a:ext cx="3312368" cy="646331"/>
          </a:xfrm>
          <a:prstGeom prst="rect">
            <a:avLst/>
          </a:prstGeom>
          <a:noFill/>
        </p:spPr>
        <p:txBody>
          <a:bodyPr wrap="square" rtlCol="0">
            <a:spAutoFit/>
          </a:bodyPr>
          <a:lstStyle/>
          <a:p>
            <a:r>
              <a:rPr lang="en-US" dirty="0" smtClean="0">
                <a:latin typeface="Century Gothic"/>
                <a:cs typeface="Century Gothic"/>
              </a:rPr>
              <a:t>ETAPA </a:t>
            </a:r>
            <a:r>
              <a:rPr lang="en-US" sz="3600" b="1" dirty="0" smtClean="0">
                <a:solidFill>
                  <a:srgbClr val="FF0000"/>
                </a:solidFill>
                <a:latin typeface="Century Gothic"/>
                <a:cs typeface="Century Gothic"/>
              </a:rPr>
              <a:t>9</a:t>
            </a:r>
            <a:endParaRPr lang="en-US" sz="3600" b="1" dirty="0">
              <a:solidFill>
                <a:srgbClr val="FF0000"/>
              </a:solidFill>
              <a:latin typeface="Century Gothic"/>
              <a:cs typeface="Century Gothic"/>
            </a:endParaRPr>
          </a:p>
        </p:txBody>
      </p:sp>
      <p:sp>
        <p:nvSpPr>
          <p:cNvPr id="12" name="TextBox 11"/>
          <p:cNvSpPr txBox="1"/>
          <p:nvPr/>
        </p:nvSpPr>
        <p:spPr>
          <a:xfrm>
            <a:off x="0" y="5287317"/>
            <a:ext cx="3312368" cy="646331"/>
          </a:xfrm>
          <a:prstGeom prst="rect">
            <a:avLst/>
          </a:prstGeom>
          <a:noFill/>
        </p:spPr>
        <p:txBody>
          <a:bodyPr wrap="square" rtlCol="0">
            <a:spAutoFit/>
          </a:bodyPr>
          <a:lstStyle/>
          <a:p>
            <a:r>
              <a:rPr lang="en-US" dirty="0" smtClean="0">
                <a:latin typeface="Century Gothic"/>
                <a:cs typeface="Century Gothic"/>
              </a:rPr>
              <a:t>ETAPA </a:t>
            </a:r>
            <a:r>
              <a:rPr lang="en-US" sz="3600" b="1" dirty="0" smtClean="0">
                <a:solidFill>
                  <a:srgbClr val="FF0000"/>
                </a:solidFill>
                <a:latin typeface="Century Gothic"/>
                <a:cs typeface="Century Gothic"/>
              </a:rPr>
              <a:t>8</a:t>
            </a:r>
            <a:endParaRPr lang="en-US" sz="3600" b="1" dirty="0">
              <a:solidFill>
                <a:srgbClr val="FF0000"/>
              </a:solidFill>
              <a:latin typeface="Century Gothic"/>
              <a:cs typeface="Century Gothic"/>
            </a:endParaRPr>
          </a:p>
        </p:txBody>
      </p:sp>
      <p:pic>
        <p:nvPicPr>
          <p:cNvPr id="19" name="Picture 18" descr="7.png"/>
          <p:cNvPicPr>
            <a:picLocks noChangeAspect="1"/>
          </p:cNvPicPr>
          <p:nvPr/>
        </p:nvPicPr>
        <p:blipFill>
          <a:blip r:embed="rId2"/>
          <a:stretch>
            <a:fillRect/>
          </a:stretch>
        </p:blipFill>
        <p:spPr>
          <a:xfrm>
            <a:off x="984250" y="2205037"/>
            <a:ext cx="4025900" cy="2811053"/>
          </a:xfrm>
          <a:prstGeom prst="rect">
            <a:avLst/>
          </a:prstGeom>
        </p:spPr>
      </p:pic>
      <p:pic>
        <p:nvPicPr>
          <p:cNvPr id="20" name="Picture 19" descr="8.png"/>
          <p:cNvPicPr>
            <a:picLocks noChangeAspect="1"/>
          </p:cNvPicPr>
          <p:nvPr/>
        </p:nvPicPr>
        <p:blipFill>
          <a:blip r:embed="rId3"/>
          <a:stretch>
            <a:fillRect/>
          </a:stretch>
        </p:blipFill>
        <p:spPr>
          <a:xfrm>
            <a:off x="6699250" y="1938485"/>
            <a:ext cx="4419600" cy="3085951"/>
          </a:xfrm>
          <a:prstGeom prst="rect">
            <a:avLst/>
          </a:prstGeom>
        </p:spPr>
      </p:pic>
      <p:pic>
        <p:nvPicPr>
          <p:cNvPr id="21" name="Picture 20" descr="9.png"/>
          <p:cNvPicPr>
            <a:picLocks noChangeAspect="1"/>
          </p:cNvPicPr>
          <p:nvPr/>
        </p:nvPicPr>
        <p:blipFill>
          <a:blip r:embed="rId4"/>
          <a:stretch>
            <a:fillRect/>
          </a:stretch>
        </p:blipFill>
        <p:spPr>
          <a:xfrm>
            <a:off x="984250" y="5938837"/>
            <a:ext cx="4037854" cy="2819400"/>
          </a:xfrm>
          <a:prstGeom prst="rect">
            <a:avLst/>
          </a:prstGeom>
        </p:spPr>
      </p:pic>
      <p:pic>
        <p:nvPicPr>
          <p:cNvPr id="22" name="Picture 21" descr="10.png"/>
          <p:cNvPicPr>
            <a:picLocks noChangeAspect="1"/>
          </p:cNvPicPr>
          <p:nvPr/>
        </p:nvPicPr>
        <p:blipFill>
          <a:blip r:embed="rId5"/>
          <a:stretch>
            <a:fillRect/>
          </a:stretch>
        </p:blipFill>
        <p:spPr>
          <a:xfrm>
            <a:off x="6699251" y="5729758"/>
            <a:ext cx="4419600" cy="3085951"/>
          </a:xfrm>
          <a:prstGeom prst="rect">
            <a:avLst/>
          </a:prstGeom>
        </p:spPr>
      </p:pic>
      <p:sp>
        <p:nvSpPr>
          <p:cNvPr id="14" name="13 CuadroTexto"/>
          <p:cNvSpPr txBox="1"/>
          <p:nvPr/>
        </p:nvSpPr>
        <p:spPr>
          <a:xfrm>
            <a:off x="7687097" y="1614909"/>
            <a:ext cx="4055919" cy="338554"/>
          </a:xfrm>
          <a:prstGeom prst="rect">
            <a:avLst/>
          </a:prstGeom>
          <a:noFill/>
        </p:spPr>
        <p:txBody>
          <a:bodyPr wrap="none" rtlCol="0">
            <a:spAutoFit/>
          </a:bodyPr>
          <a:lstStyle/>
          <a:p>
            <a:r>
              <a:rPr lang="es-MX" sz="1600" dirty="0" smtClean="0">
                <a:latin typeface="Century Gothic" pitchFamily="34" charset="0"/>
              </a:rPr>
              <a:t>colocación de piso en </a:t>
            </a:r>
            <a:r>
              <a:rPr lang="es-MX" sz="1600" dirty="0">
                <a:latin typeface="Century Gothic" pitchFamily="34" charset="0"/>
              </a:rPr>
              <a:t>á</a:t>
            </a:r>
            <a:r>
              <a:rPr lang="es-MX" sz="1600" dirty="0" smtClean="0">
                <a:latin typeface="Century Gothic" pitchFamily="34" charset="0"/>
              </a:rPr>
              <a:t>rea de cocina</a:t>
            </a:r>
            <a:endParaRPr lang="es-MX" sz="1600" dirty="0">
              <a:latin typeface="Century Gothic" pitchFamily="34" charset="0"/>
            </a:endParaRPr>
          </a:p>
        </p:txBody>
      </p:sp>
      <p:sp>
        <p:nvSpPr>
          <p:cNvPr id="15" name="14 CuadroTexto"/>
          <p:cNvSpPr txBox="1"/>
          <p:nvPr/>
        </p:nvSpPr>
        <p:spPr>
          <a:xfrm>
            <a:off x="1049090" y="5668843"/>
            <a:ext cx="4331635" cy="338554"/>
          </a:xfrm>
          <a:prstGeom prst="rect">
            <a:avLst/>
          </a:prstGeom>
          <a:noFill/>
        </p:spPr>
        <p:txBody>
          <a:bodyPr wrap="none" rtlCol="0">
            <a:spAutoFit/>
          </a:bodyPr>
          <a:lstStyle/>
          <a:p>
            <a:r>
              <a:rPr lang="es-MX" sz="1600" dirty="0">
                <a:latin typeface="Century Gothic" pitchFamily="34" charset="0"/>
              </a:rPr>
              <a:t>i</a:t>
            </a:r>
            <a:r>
              <a:rPr lang="es-MX" sz="1600" dirty="0" smtClean="0">
                <a:latin typeface="Century Gothic" pitchFamily="34" charset="0"/>
              </a:rPr>
              <a:t>nstalación de muros planta alta/muebles</a:t>
            </a:r>
            <a:endParaRPr lang="es-MX" sz="1600" dirty="0">
              <a:latin typeface="Century Gothic" pitchFamily="34" charset="0"/>
            </a:endParaRPr>
          </a:p>
        </p:txBody>
      </p:sp>
      <p:sp>
        <p:nvSpPr>
          <p:cNvPr id="16" name="15 CuadroTexto"/>
          <p:cNvSpPr txBox="1"/>
          <p:nvPr/>
        </p:nvSpPr>
        <p:spPr>
          <a:xfrm>
            <a:off x="7529810" y="5499566"/>
            <a:ext cx="3855543" cy="338554"/>
          </a:xfrm>
          <a:prstGeom prst="rect">
            <a:avLst/>
          </a:prstGeom>
          <a:noFill/>
        </p:spPr>
        <p:txBody>
          <a:bodyPr wrap="none" rtlCol="0">
            <a:spAutoFit/>
          </a:bodyPr>
          <a:lstStyle/>
          <a:p>
            <a:r>
              <a:rPr lang="es-MX" sz="1600" dirty="0">
                <a:latin typeface="Century Gothic" pitchFamily="34" charset="0"/>
              </a:rPr>
              <a:t>c</a:t>
            </a:r>
            <a:r>
              <a:rPr lang="es-MX" sz="1600" dirty="0" smtClean="0">
                <a:latin typeface="Century Gothic" pitchFamily="34" charset="0"/>
              </a:rPr>
              <a:t>olocación de grava en planta baja</a:t>
            </a:r>
            <a:endParaRPr lang="es-MX" sz="1600" dirty="0">
              <a:latin typeface="Century Gothic" pitchFamily="34" charset="0"/>
            </a:endParaRPr>
          </a:p>
        </p:txBody>
      </p:sp>
      <p:sp>
        <p:nvSpPr>
          <p:cNvPr id="17" name="16 CuadroTexto"/>
          <p:cNvSpPr txBox="1"/>
          <p:nvPr/>
        </p:nvSpPr>
        <p:spPr>
          <a:xfrm>
            <a:off x="1049090" y="1636395"/>
            <a:ext cx="3760966" cy="338554"/>
          </a:xfrm>
          <a:prstGeom prst="rect">
            <a:avLst/>
          </a:prstGeom>
          <a:noFill/>
        </p:spPr>
        <p:txBody>
          <a:bodyPr wrap="none" rtlCol="0">
            <a:spAutoFit/>
          </a:bodyPr>
          <a:lstStyle/>
          <a:p>
            <a:r>
              <a:rPr lang="es-MX" sz="1600" dirty="0">
                <a:latin typeface="Century Gothic" pitchFamily="34" charset="0"/>
              </a:rPr>
              <a:t>i</a:t>
            </a:r>
            <a:r>
              <a:rPr lang="es-MX" sz="1600" dirty="0" smtClean="0">
                <a:latin typeface="Century Gothic" pitchFamily="34" charset="0"/>
              </a:rPr>
              <a:t>nstalación completa de baño seco</a:t>
            </a:r>
            <a:endParaRPr lang="es-MX" sz="1600" dirty="0">
              <a:latin typeface="Century Gothic" pitchFamily="34" charset="0"/>
            </a:endParaRPr>
          </a:p>
        </p:txBody>
      </p:sp>
      <p:sp>
        <p:nvSpPr>
          <p:cNvPr id="18" name="TextBox 5"/>
          <p:cNvSpPr txBox="1"/>
          <p:nvPr/>
        </p:nvSpPr>
        <p:spPr>
          <a:xfrm>
            <a:off x="100" y="30903"/>
            <a:ext cx="10770070" cy="646317"/>
          </a:xfrm>
          <a:prstGeom prst="rect">
            <a:avLst/>
          </a:prstGeom>
          <a:noFill/>
        </p:spPr>
        <p:txBody>
          <a:bodyPr wrap="square" lIns="91427" tIns="45713" rIns="91427" bIns="45713" rtlCol="0">
            <a:spAutoFit/>
          </a:bodyPr>
          <a:lstStyle/>
          <a:p>
            <a:r>
              <a:rPr lang="en-US" sz="3600" dirty="0" err="1" smtClean="0">
                <a:solidFill>
                  <a:schemeClr val="bg1"/>
                </a:solidFill>
                <a:latin typeface="Century Gothic"/>
                <a:cs typeface="Century Gothic"/>
              </a:rPr>
              <a:t>CONSTRUCCIÓN</a:t>
            </a:r>
            <a:r>
              <a:rPr lang="en-US" sz="3600" dirty="0" smtClean="0">
                <a:solidFill>
                  <a:schemeClr val="bg1"/>
                </a:solidFill>
                <a:latin typeface="Century Gothic"/>
                <a:cs typeface="Century Gothic"/>
              </a:rPr>
              <a:t> </a:t>
            </a:r>
            <a:r>
              <a:rPr lang="en-US" sz="3600" dirty="0" err="1" smtClean="0">
                <a:solidFill>
                  <a:schemeClr val="bg1"/>
                </a:solidFill>
                <a:latin typeface="Century Gothic"/>
                <a:cs typeface="Century Gothic"/>
              </a:rPr>
              <a:t>PROGRESIVA</a:t>
            </a:r>
            <a:endParaRPr lang="en-US" sz="3600" dirty="0">
              <a:solidFill>
                <a:srgbClr val="FFFF00"/>
              </a:solidFill>
              <a:latin typeface="Century Gothic"/>
              <a:cs typeface="Century Gothic"/>
            </a:endParaRPr>
          </a:p>
        </p:txBody>
      </p:sp>
    </p:spTree>
    <p:extLst>
      <p:ext uri="{BB962C8B-B14F-4D97-AF65-F5344CB8AC3E}">
        <p14:creationId xmlns:p14="http://schemas.microsoft.com/office/powerpoint/2010/main" val="20733455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66837"/>
            <a:ext cx="6233666" cy="8167638"/>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smtClean="0"/>
              <a:t>      </a:t>
            </a:r>
            <a:endParaRPr lang="es-MX" dirty="0"/>
          </a:p>
        </p:txBody>
      </p:sp>
      <p:sp>
        <p:nvSpPr>
          <p:cNvPr id="6" name="TextBox 5"/>
          <p:cNvSpPr txBox="1"/>
          <p:nvPr/>
        </p:nvSpPr>
        <p:spPr>
          <a:xfrm>
            <a:off x="12235" y="1182861"/>
            <a:ext cx="3312368" cy="646331"/>
          </a:xfrm>
          <a:prstGeom prst="rect">
            <a:avLst/>
          </a:prstGeom>
          <a:noFill/>
        </p:spPr>
        <p:txBody>
          <a:bodyPr wrap="square" rtlCol="0">
            <a:spAutoFit/>
          </a:bodyPr>
          <a:lstStyle/>
          <a:p>
            <a:r>
              <a:rPr lang="en-US" dirty="0" smtClean="0">
                <a:latin typeface="Century Gothic"/>
                <a:cs typeface="Century Gothic"/>
              </a:rPr>
              <a:t>ETAPA</a:t>
            </a:r>
            <a:r>
              <a:rPr lang="en-US" sz="3600" b="1" dirty="0" smtClean="0">
                <a:solidFill>
                  <a:srgbClr val="FF0000"/>
                </a:solidFill>
                <a:latin typeface="Century Gothic"/>
                <a:cs typeface="Century Gothic"/>
              </a:rPr>
              <a:t> 10</a:t>
            </a:r>
            <a:endParaRPr lang="en-US" sz="3600" b="1" dirty="0">
              <a:solidFill>
                <a:srgbClr val="FF0000"/>
              </a:solidFill>
              <a:latin typeface="Century Gothic"/>
              <a:cs typeface="Century Gothic"/>
            </a:endParaRPr>
          </a:p>
        </p:txBody>
      </p:sp>
      <p:sp>
        <p:nvSpPr>
          <p:cNvPr id="7" name="TextBox 6"/>
          <p:cNvSpPr txBox="1"/>
          <p:nvPr/>
        </p:nvSpPr>
        <p:spPr>
          <a:xfrm>
            <a:off x="6394450" y="1182861"/>
            <a:ext cx="3312368" cy="646331"/>
          </a:xfrm>
          <a:prstGeom prst="rect">
            <a:avLst/>
          </a:prstGeom>
          <a:noFill/>
        </p:spPr>
        <p:txBody>
          <a:bodyPr wrap="square" rtlCol="0">
            <a:spAutoFit/>
          </a:bodyPr>
          <a:lstStyle/>
          <a:p>
            <a:r>
              <a:rPr lang="en-US" dirty="0" smtClean="0">
                <a:latin typeface="Century Gothic"/>
                <a:cs typeface="Century Gothic"/>
              </a:rPr>
              <a:t>ETAPA</a:t>
            </a:r>
            <a:r>
              <a:rPr lang="en-US" sz="3600" b="1" dirty="0" smtClean="0">
                <a:solidFill>
                  <a:srgbClr val="FF0000"/>
                </a:solidFill>
                <a:latin typeface="Century Gothic"/>
                <a:cs typeface="Century Gothic"/>
              </a:rPr>
              <a:t> 11   </a:t>
            </a:r>
            <a:endParaRPr lang="en-US" sz="3600" b="1" dirty="0">
              <a:solidFill>
                <a:srgbClr val="FF0000"/>
              </a:solidFill>
              <a:latin typeface="Century Gothic"/>
              <a:cs typeface="Century Gothic"/>
            </a:endParaRPr>
          </a:p>
        </p:txBody>
      </p:sp>
      <p:pic>
        <p:nvPicPr>
          <p:cNvPr id="14" name="Picture 13" descr="LA FASE 11C.png"/>
          <p:cNvPicPr>
            <a:picLocks noChangeAspect="1"/>
          </p:cNvPicPr>
          <p:nvPr/>
        </p:nvPicPr>
        <p:blipFill>
          <a:blip r:embed="rId2"/>
          <a:stretch>
            <a:fillRect/>
          </a:stretch>
        </p:blipFill>
        <p:spPr>
          <a:xfrm>
            <a:off x="679450" y="2205037"/>
            <a:ext cx="4043510" cy="2819400"/>
          </a:xfrm>
          <a:prstGeom prst="rect">
            <a:avLst/>
          </a:prstGeom>
        </p:spPr>
      </p:pic>
      <p:pic>
        <p:nvPicPr>
          <p:cNvPr id="15" name="Picture 14" descr="11.png"/>
          <p:cNvPicPr>
            <a:picLocks noChangeAspect="1"/>
          </p:cNvPicPr>
          <p:nvPr/>
        </p:nvPicPr>
        <p:blipFill>
          <a:blip r:embed="rId3"/>
          <a:stretch>
            <a:fillRect/>
          </a:stretch>
        </p:blipFill>
        <p:spPr>
          <a:xfrm>
            <a:off x="6394450" y="2738437"/>
            <a:ext cx="5565691" cy="3886200"/>
          </a:xfrm>
          <a:prstGeom prst="rect">
            <a:avLst/>
          </a:prstGeom>
        </p:spPr>
      </p:pic>
      <p:pic>
        <p:nvPicPr>
          <p:cNvPr id="16" name="Picture 15" descr="DETALLE MURO ULTRA CHINGON.png"/>
          <p:cNvPicPr>
            <a:picLocks noChangeAspect="1"/>
          </p:cNvPicPr>
          <p:nvPr/>
        </p:nvPicPr>
        <p:blipFill>
          <a:blip r:embed="rId4"/>
          <a:stretch>
            <a:fillRect/>
          </a:stretch>
        </p:blipFill>
        <p:spPr>
          <a:xfrm>
            <a:off x="2208360" y="5250159"/>
            <a:ext cx="2514600" cy="1755800"/>
          </a:xfrm>
          <a:prstGeom prst="rect">
            <a:avLst/>
          </a:prstGeom>
        </p:spPr>
      </p:pic>
      <p:sp>
        <p:nvSpPr>
          <p:cNvPr id="11" name="10 CuadroTexto"/>
          <p:cNvSpPr txBox="1"/>
          <p:nvPr/>
        </p:nvSpPr>
        <p:spPr>
          <a:xfrm>
            <a:off x="7605062" y="1614909"/>
            <a:ext cx="3491661" cy="338554"/>
          </a:xfrm>
          <a:prstGeom prst="rect">
            <a:avLst/>
          </a:prstGeom>
          <a:noFill/>
        </p:spPr>
        <p:txBody>
          <a:bodyPr wrap="none" rtlCol="0">
            <a:spAutoFit/>
          </a:bodyPr>
          <a:lstStyle/>
          <a:p>
            <a:r>
              <a:rPr lang="es-MX" sz="1600" dirty="0" smtClean="0">
                <a:latin typeface="Century Gothic" pitchFamily="34" charset="0"/>
              </a:rPr>
              <a:t>escalera, huerto y detalles finales</a:t>
            </a:r>
            <a:endParaRPr lang="es-MX" sz="1600" dirty="0">
              <a:latin typeface="Century Gothic" pitchFamily="34" charset="0"/>
            </a:endParaRPr>
          </a:p>
        </p:txBody>
      </p:sp>
      <p:sp>
        <p:nvSpPr>
          <p:cNvPr id="12" name="11 CuadroTexto"/>
          <p:cNvSpPr txBox="1"/>
          <p:nvPr/>
        </p:nvSpPr>
        <p:spPr>
          <a:xfrm>
            <a:off x="1121098" y="1614909"/>
            <a:ext cx="4639412" cy="338554"/>
          </a:xfrm>
          <a:prstGeom prst="rect">
            <a:avLst/>
          </a:prstGeom>
          <a:noFill/>
        </p:spPr>
        <p:txBody>
          <a:bodyPr wrap="none" rtlCol="0">
            <a:spAutoFit/>
          </a:bodyPr>
          <a:lstStyle/>
          <a:p>
            <a:r>
              <a:rPr lang="es-MX" sz="1600" dirty="0">
                <a:latin typeface="Century Gothic" pitchFamily="34" charset="0"/>
              </a:rPr>
              <a:t>i</a:t>
            </a:r>
            <a:r>
              <a:rPr lang="es-MX" sz="1600" dirty="0" smtClean="0">
                <a:latin typeface="Century Gothic" pitchFamily="34" charset="0"/>
              </a:rPr>
              <a:t>nstalación de muros divisorios en planta alta</a:t>
            </a:r>
            <a:endParaRPr lang="es-MX" sz="1600" dirty="0">
              <a:latin typeface="Century Gothic" pitchFamily="34" charset="0"/>
            </a:endParaRPr>
          </a:p>
        </p:txBody>
      </p:sp>
      <p:sp>
        <p:nvSpPr>
          <p:cNvPr id="17" name="TextBox 6"/>
          <p:cNvSpPr txBox="1"/>
          <p:nvPr/>
        </p:nvSpPr>
        <p:spPr>
          <a:xfrm>
            <a:off x="6305674" y="7017250"/>
            <a:ext cx="4147609" cy="646331"/>
          </a:xfrm>
          <a:prstGeom prst="rect">
            <a:avLst/>
          </a:prstGeom>
          <a:noFill/>
        </p:spPr>
        <p:txBody>
          <a:bodyPr wrap="square" rtlCol="0">
            <a:spAutoFit/>
          </a:bodyPr>
          <a:lstStyle/>
          <a:p>
            <a:r>
              <a:rPr lang="en-US" sz="3600" b="1" dirty="0" err="1" smtClean="0">
                <a:solidFill>
                  <a:srgbClr val="FF0000"/>
                </a:solidFill>
                <a:latin typeface="Century Gothic"/>
                <a:cs typeface="Century Gothic"/>
              </a:rPr>
              <a:t>COSTO</a:t>
            </a:r>
            <a:r>
              <a:rPr lang="en-US" sz="3600" b="1" dirty="0" smtClean="0">
                <a:solidFill>
                  <a:srgbClr val="FF0000"/>
                </a:solidFill>
                <a:latin typeface="Century Gothic"/>
                <a:cs typeface="Century Gothic"/>
              </a:rPr>
              <a:t> TOTAL   </a:t>
            </a:r>
            <a:endParaRPr lang="en-US" sz="3600" b="1" dirty="0">
              <a:solidFill>
                <a:srgbClr val="FF0000"/>
              </a:solidFill>
              <a:latin typeface="Century Gothic"/>
              <a:cs typeface="Century Gothic"/>
            </a:endParaRPr>
          </a:p>
        </p:txBody>
      </p:sp>
      <p:sp>
        <p:nvSpPr>
          <p:cNvPr id="2" name="1 CuadroTexto"/>
          <p:cNvSpPr txBox="1"/>
          <p:nvPr/>
        </p:nvSpPr>
        <p:spPr>
          <a:xfrm>
            <a:off x="9474026" y="7109582"/>
            <a:ext cx="2747868" cy="461665"/>
          </a:xfrm>
          <a:prstGeom prst="rect">
            <a:avLst/>
          </a:prstGeom>
          <a:noFill/>
        </p:spPr>
        <p:txBody>
          <a:bodyPr wrap="none" rtlCol="0">
            <a:spAutoFit/>
          </a:bodyPr>
          <a:lstStyle/>
          <a:p>
            <a:r>
              <a:rPr lang="es-MX" dirty="0" smtClean="0">
                <a:latin typeface="Century Gothic" pitchFamily="34" charset="0"/>
              </a:rPr>
              <a:t>$35,000 pesos mx</a:t>
            </a:r>
            <a:endParaRPr lang="es-MX" dirty="0">
              <a:latin typeface="Century Gothic" pitchFamily="34" charset="0"/>
            </a:endParaRPr>
          </a:p>
        </p:txBody>
      </p:sp>
      <p:sp>
        <p:nvSpPr>
          <p:cNvPr id="3" name="2 CuadroTexto"/>
          <p:cNvSpPr txBox="1"/>
          <p:nvPr/>
        </p:nvSpPr>
        <p:spPr>
          <a:xfrm>
            <a:off x="11261031" y="7519565"/>
            <a:ext cx="949299" cy="246221"/>
          </a:xfrm>
          <a:prstGeom prst="rect">
            <a:avLst/>
          </a:prstGeom>
          <a:noFill/>
        </p:spPr>
        <p:txBody>
          <a:bodyPr wrap="none" rtlCol="0">
            <a:spAutoFit/>
          </a:bodyPr>
          <a:lstStyle/>
          <a:p>
            <a:r>
              <a:rPr lang="es-MX" sz="1000" dirty="0" smtClean="0">
                <a:latin typeface="Century Gothic" pitchFamily="34" charset="0"/>
              </a:rPr>
              <a:t>aproximado</a:t>
            </a:r>
            <a:endParaRPr lang="es-MX" sz="1000" dirty="0">
              <a:latin typeface="Century Gothic" pitchFamily="34" charset="0"/>
            </a:endParaRPr>
          </a:p>
        </p:txBody>
      </p:sp>
      <p:sp>
        <p:nvSpPr>
          <p:cNvPr id="19" name="TextBox 5"/>
          <p:cNvSpPr txBox="1"/>
          <p:nvPr/>
        </p:nvSpPr>
        <p:spPr>
          <a:xfrm>
            <a:off x="100" y="30903"/>
            <a:ext cx="10770070" cy="646317"/>
          </a:xfrm>
          <a:prstGeom prst="rect">
            <a:avLst/>
          </a:prstGeom>
          <a:noFill/>
        </p:spPr>
        <p:txBody>
          <a:bodyPr wrap="square" lIns="91427" tIns="45713" rIns="91427" bIns="45713" rtlCol="0">
            <a:spAutoFit/>
          </a:bodyPr>
          <a:lstStyle/>
          <a:p>
            <a:r>
              <a:rPr lang="en-US" sz="3600" dirty="0" err="1" smtClean="0">
                <a:solidFill>
                  <a:schemeClr val="bg1"/>
                </a:solidFill>
                <a:latin typeface="Century Gothic"/>
                <a:cs typeface="Century Gothic"/>
              </a:rPr>
              <a:t>CONSTRUCCIÓN</a:t>
            </a:r>
            <a:r>
              <a:rPr lang="en-US" sz="3600" dirty="0" smtClean="0">
                <a:solidFill>
                  <a:schemeClr val="bg1"/>
                </a:solidFill>
                <a:latin typeface="Century Gothic"/>
                <a:cs typeface="Century Gothic"/>
              </a:rPr>
              <a:t> </a:t>
            </a:r>
            <a:r>
              <a:rPr lang="en-US" sz="3600" dirty="0" err="1" smtClean="0">
                <a:solidFill>
                  <a:schemeClr val="bg1"/>
                </a:solidFill>
                <a:latin typeface="Century Gothic"/>
                <a:cs typeface="Century Gothic"/>
              </a:rPr>
              <a:t>PROGRESIVA</a:t>
            </a:r>
            <a:endParaRPr lang="en-US" sz="3600" dirty="0">
              <a:solidFill>
                <a:srgbClr val="FFFF00"/>
              </a:solidFill>
              <a:latin typeface="Century Gothic"/>
              <a:cs typeface="Century Gothic"/>
            </a:endParaRPr>
          </a:p>
        </p:txBody>
      </p:sp>
    </p:spTree>
    <p:extLst>
      <p:ext uri="{BB962C8B-B14F-4D97-AF65-F5344CB8AC3E}">
        <p14:creationId xmlns:p14="http://schemas.microsoft.com/office/powerpoint/2010/main" val="41191093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2243"/>
            <a:ext cx="8496944" cy="646331"/>
          </a:xfrm>
          <a:prstGeom prst="rect">
            <a:avLst/>
          </a:prstGeom>
          <a:noFill/>
        </p:spPr>
        <p:txBody>
          <a:bodyPr wrap="square" rtlCol="0">
            <a:spAutoFit/>
          </a:bodyPr>
          <a:lstStyle/>
          <a:p>
            <a:r>
              <a:rPr lang="en-US" sz="3600" err="1" smtClean="0">
                <a:solidFill>
                  <a:schemeClr val="bg1"/>
                </a:solidFill>
                <a:latin typeface="Century Gothic"/>
                <a:cs typeface="Century Gothic"/>
              </a:rPr>
              <a:t>ELEMENTOS</a:t>
            </a:r>
            <a:r>
              <a:rPr lang="en-US" sz="3600" smtClean="0">
                <a:solidFill>
                  <a:schemeClr val="bg1"/>
                </a:solidFill>
                <a:latin typeface="Century Gothic"/>
                <a:cs typeface="Century Gothic"/>
              </a:rPr>
              <a:t> </a:t>
            </a:r>
            <a:r>
              <a:rPr lang="en-US" sz="3600" err="1" smtClean="0">
                <a:solidFill>
                  <a:schemeClr val="bg1"/>
                </a:solidFill>
                <a:latin typeface="Century Gothic"/>
                <a:cs typeface="Century Gothic"/>
              </a:rPr>
              <a:t>CONSTRUCTIVOS</a:t>
            </a:r>
            <a:endParaRPr lang="en-US" sz="3600">
              <a:solidFill>
                <a:schemeClr val="bg1"/>
              </a:solidFill>
              <a:latin typeface="Century Gothic"/>
              <a:cs typeface="Century Gothic"/>
            </a:endParaRPr>
          </a:p>
        </p:txBody>
      </p:sp>
      <p:pic>
        <p:nvPicPr>
          <p:cNvPr id="3" name="Picture 2" descr="2012-05-07 01.32.0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7082" y="5071293"/>
            <a:ext cx="4896635" cy="3672476"/>
          </a:xfrm>
          <a:prstGeom prst="rect">
            <a:avLst/>
          </a:prstGeom>
          <a:noFill/>
          <a:ln>
            <a:noFill/>
          </a:ln>
        </p:spPr>
      </p:pic>
      <p:pic>
        <p:nvPicPr>
          <p:cNvPr id="4" name="Picture 3" descr="2012-05-07 02.05.29.jpg"/>
          <p:cNvPicPr>
            <a:picLocks noChangeAspect="1"/>
          </p:cNvPicPr>
          <p:nvPr/>
        </p:nvPicPr>
        <p:blipFill rotWithShape="1">
          <a:blip r:embed="rId3" cstate="print">
            <a:extLst>
              <a:ext uri="{28A0092B-C50C-407E-A947-70E740481C1C}">
                <a14:useLocalDpi xmlns:a14="http://schemas.microsoft.com/office/drawing/2010/main" val="0"/>
              </a:ext>
            </a:extLst>
          </a:blip>
          <a:srcRect r="14276"/>
          <a:stretch/>
        </p:blipFill>
        <p:spPr>
          <a:xfrm>
            <a:off x="6546834" y="1140941"/>
            <a:ext cx="4197020" cy="3672000"/>
          </a:xfrm>
          <a:prstGeom prst="rect">
            <a:avLst/>
          </a:prstGeom>
        </p:spPr>
      </p:pic>
      <p:pic>
        <p:nvPicPr>
          <p:cNvPr id="6" name="Picture 5" descr="2012-05-07 02.08.3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082" y="1140941"/>
            <a:ext cx="4896635" cy="3672476"/>
          </a:xfrm>
          <a:prstGeom prst="rect">
            <a:avLst/>
          </a:prstGeom>
        </p:spPr>
      </p:pic>
      <p:pic>
        <p:nvPicPr>
          <p:cNvPr id="8" name="Picture 7" descr="2012-05-07 02.31.21.jpg"/>
          <p:cNvPicPr>
            <a:picLocks noChangeAspect="1"/>
          </p:cNvPicPr>
          <p:nvPr/>
        </p:nvPicPr>
        <p:blipFill rotWithShape="1">
          <a:blip r:embed="rId5" cstate="print">
            <a:extLst>
              <a:ext uri="{28A0092B-C50C-407E-A947-70E740481C1C}">
                <a14:useLocalDpi xmlns:a14="http://schemas.microsoft.com/office/drawing/2010/main" val="0"/>
              </a:ext>
            </a:extLst>
          </a:blip>
          <a:srcRect l="10730" r="13001" b="10977"/>
          <a:stretch/>
        </p:blipFill>
        <p:spPr>
          <a:xfrm>
            <a:off x="6533820" y="5071769"/>
            <a:ext cx="4194539" cy="3672000"/>
          </a:xfrm>
          <a:prstGeom prst="rect">
            <a:avLst/>
          </a:prstGeom>
          <a:noFill/>
          <a:ln>
            <a:noFill/>
          </a:ln>
        </p:spPr>
      </p:pic>
      <p:sp>
        <p:nvSpPr>
          <p:cNvPr id="14" name="TextBox 13"/>
          <p:cNvSpPr txBox="1"/>
          <p:nvPr/>
        </p:nvSpPr>
        <p:spPr>
          <a:xfrm>
            <a:off x="3522226" y="4279205"/>
            <a:ext cx="5472608" cy="338554"/>
          </a:xfrm>
          <a:prstGeom prst="rect">
            <a:avLst/>
          </a:prstGeom>
          <a:noFill/>
        </p:spPr>
        <p:txBody>
          <a:bodyPr wrap="square" rtlCol="0">
            <a:spAutoFit/>
          </a:bodyPr>
          <a:lstStyle/>
          <a:p>
            <a:r>
              <a:rPr lang="es-MX" sz="1600" smtClean="0">
                <a:latin typeface="Agency FB" pitchFamily="34" charset="0"/>
              </a:rPr>
              <a:t>Muro de block</a:t>
            </a:r>
            <a:endParaRPr lang="es-MX" sz="1600">
              <a:latin typeface="Agency FB" pitchFamily="34" charset="0"/>
            </a:endParaRPr>
          </a:p>
        </p:txBody>
      </p:sp>
      <p:sp>
        <p:nvSpPr>
          <p:cNvPr id="15" name="TextBox 14"/>
          <p:cNvSpPr txBox="1"/>
          <p:nvPr/>
        </p:nvSpPr>
        <p:spPr>
          <a:xfrm>
            <a:off x="4458330" y="3127077"/>
            <a:ext cx="5472608" cy="338554"/>
          </a:xfrm>
          <a:prstGeom prst="rect">
            <a:avLst/>
          </a:prstGeom>
          <a:noFill/>
        </p:spPr>
        <p:txBody>
          <a:bodyPr wrap="square" rtlCol="0">
            <a:spAutoFit/>
          </a:bodyPr>
          <a:lstStyle/>
          <a:p>
            <a:r>
              <a:rPr lang="es-MX" sz="1600" smtClean="0">
                <a:solidFill>
                  <a:srgbClr val="800000"/>
                </a:solidFill>
                <a:latin typeface="Agency FB" pitchFamily="34" charset="0"/>
              </a:rPr>
              <a:t>PTR 3” 6M LARGO</a:t>
            </a:r>
            <a:endParaRPr lang="es-MX" sz="1600">
              <a:solidFill>
                <a:srgbClr val="800000"/>
              </a:solidFill>
              <a:latin typeface="Agency FB" pitchFamily="34" charset="0"/>
            </a:endParaRPr>
          </a:p>
        </p:txBody>
      </p:sp>
      <p:sp>
        <p:nvSpPr>
          <p:cNvPr id="16" name="TextBox 15"/>
          <p:cNvSpPr txBox="1"/>
          <p:nvPr/>
        </p:nvSpPr>
        <p:spPr>
          <a:xfrm>
            <a:off x="1992971" y="6007397"/>
            <a:ext cx="1529255" cy="338554"/>
          </a:xfrm>
          <a:prstGeom prst="rect">
            <a:avLst/>
          </a:prstGeom>
          <a:noFill/>
        </p:spPr>
        <p:txBody>
          <a:bodyPr wrap="square" rtlCol="0">
            <a:spAutoFit/>
          </a:bodyPr>
          <a:lstStyle/>
          <a:p>
            <a:r>
              <a:rPr lang="es-MX" sz="1600" smtClean="0">
                <a:latin typeface="Agency FB" pitchFamily="34" charset="0"/>
              </a:rPr>
              <a:t>Muro de block</a:t>
            </a:r>
            <a:endParaRPr lang="es-MX" sz="1600">
              <a:latin typeface="Agency FB" pitchFamily="34" charset="0"/>
            </a:endParaRPr>
          </a:p>
        </p:txBody>
      </p:sp>
      <p:sp>
        <p:nvSpPr>
          <p:cNvPr id="17" name="TextBox 16"/>
          <p:cNvSpPr txBox="1"/>
          <p:nvPr/>
        </p:nvSpPr>
        <p:spPr>
          <a:xfrm>
            <a:off x="7465579" y="7469043"/>
            <a:ext cx="5472608" cy="338554"/>
          </a:xfrm>
          <a:prstGeom prst="rect">
            <a:avLst/>
          </a:prstGeom>
          <a:noFill/>
        </p:spPr>
        <p:txBody>
          <a:bodyPr wrap="square" rtlCol="0">
            <a:spAutoFit/>
          </a:bodyPr>
          <a:lstStyle/>
          <a:p>
            <a:r>
              <a:rPr lang="es-MX" sz="1600" smtClean="0">
                <a:solidFill>
                  <a:srgbClr val="800000"/>
                </a:solidFill>
                <a:latin typeface="Agency FB" pitchFamily="34" charset="0"/>
              </a:rPr>
              <a:t>VIGAS 2”X8”</a:t>
            </a:r>
            <a:endParaRPr lang="es-MX" sz="1600">
              <a:solidFill>
                <a:srgbClr val="800000"/>
              </a:solidFill>
              <a:latin typeface="Agency FB" pitchFamily="34" charset="0"/>
            </a:endParaRPr>
          </a:p>
        </p:txBody>
      </p:sp>
      <p:sp>
        <p:nvSpPr>
          <p:cNvPr id="18" name="TextBox 17"/>
          <p:cNvSpPr txBox="1"/>
          <p:nvPr/>
        </p:nvSpPr>
        <p:spPr>
          <a:xfrm rot="16200000">
            <a:off x="5474616" y="4685992"/>
            <a:ext cx="5328592" cy="338554"/>
          </a:xfrm>
          <a:prstGeom prst="rect">
            <a:avLst/>
          </a:prstGeom>
          <a:noFill/>
        </p:spPr>
        <p:txBody>
          <a:bodyPr wrap="square" rtlCol="0">
            <a:spAutoFit/>
          </a:bodyPr>
          <a:lstStyle/>
          <a:p>
            <a:r>
              <a:rPr lang="es-MX" sz="1600" smtClean="0">
                <a:solidFill>
                  <a:srgbClr val="800000"/>
                </a:solidFill>
                <a:latin typeface="Agency FB" pitchFamily="34" charset="0"/>
              </a:rPr>
              <a:t>VIGUETAS 2”X4”</a:t>
            </a:r>
          </a:p>
        </p:txBody>
      </p:sp>
      <p:sp>
        <p:nvSpPr>
          <p:cNvPr id="19" name="TextBox 18"/>
          <p:cNvSpPr txBox="1"/>
          <p:nvPr/>
        </p:nvSpPr>
        <p:spPr>
          <a:xfrm>
            <a:off x="8007550" y="2695029"/>
            <a:ext cx="5472608" cy="338554"/>
          </a:xfrm>
          <a:prstGeom prst="rect">
            <a:avLst/>
          </a:prstGeom>
          <a:noFill/>
        </p:spPr>
        <p:txBody>
          <a:bodyPr wrap="square" rtlCol="0">
            <a:spAutoFit/>
          </a:bodyPr>
          <a:lstStyle/>
          <a:p>
            <a:r>
              <a:rPr lang="es-MX" sz="1600" smtClean="0">
                <a:solidFill>
                  <a:srgbClr val="800000"/>
                </a:solidFill>
                <a:latin typeface="Agency FB" pitchFamily="34" charset="0"/>
              </a:rPr>
              <a:t>PTR 3” 6M LARGO</a:t>
            </a:r>
            <a:endParaRPr lang="es-MX" sz="1600">
              <a:solidFill>
                <a:srgbClr val="800000"/>
              </a:solidFill>
              <a:latin typeface="Agency FB"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010" y="102741"/>
            <a:ext cx="4277103" cy="707886"/>
          </a:xfrm>
          <a:prstGeom prst="rect">
            <a:avLst/>
          </a:prstGeom>
          <a:noFill/>
        </p:spPr>
        <p:txBody>
          <a:bodyPr wrap="square" lIns="91427" tIns="45713" rIns="91427" bIns="45713" rtlCol="0">
            <a:spAutoFit/>
          </a:bodyPr>
          <a:lstStyle/>
          <a:p>
            <a:r>
              <a:rPr lang="en-US" sz="4000" dirty="0" smtClean="0">
                <a:solidFill>
                  <a:schemeClr val="bg1"/>
                </a:solidFill>
                <a:latin typeface="Raleway Regular"/>
                <a:cs typeface="Raleway Regular"/>
              </a:rPr>
              <a:t>ÍNDICE</a:t>
            </a:r>
            <a:endParaRPr lang="en-US" sz="4000" dirty="0">
              <a:solidFill>
                <a:schemeClr val="bg1"/>
              </a:solidFill>
              <a:latin typeface="Raleway Regular"/>
              <a:cs typeface="Raleway Regular"/>
            </a:endParaRPr>
          </a:p>
        </p:txBody>
      </p:sp>
      <p:sp>
        <p:nvSpPr>
          <p:cNvPr id="5" name="TextBox 4"/>
          <p:cNvSpPr txBox="1"/>
          <p:nvPr/>
        </p:nvSpPr>
        <p:spPr>
          <a:xfrm>
            <a:off x="329011" y="2171823"/>
            <a:ext cx="6696744" cy="523206"/>
          </a:xfrm>
          <a:prstGeom prst="rect">
            <a:avLst/>
          </a:prstGeom>
          <a:noFill/>
        </p:spPr>
        <p:txBody>
          <a:bodyPr wrap="square" lIns="91427" tIns="45713" rIns="91427" bIns="45713" rtlCol="0">
            <a:spAutoFit/>
          </a:bodyPr>
          <a:lstStyle/>
          <a:p>
            <a:pPr marL="285750" indent="-285750">
              <a:buFont typeface="Arial"/>
              <a:buChar char="•"/>
            </a:pPr>
            <a:r>
              <a:rPr lang="es-MX" sz="2800" b="1" dirty="0" smtClean="0">
                <a:solidFill>
                  <a:schemeClr val="tx1">
                    <a:lumMod val="95000"/>
                    <a:lumOff val="5000"/>
                  </a:schemeClr>
                </a:solidFill>
                <a:latin typeface="Raleway Regular"/>
                <a:cs typeface="Raleway Regular"/>
              </a:rPr>
              <a:t>ANÁLISIS DE SITIO</a:t>
            </a:r>
            <a:endParaRPr lang="es-MX" sz="2800" b="1" dirty="0">
              <a:solidFill>
                <a:schemeClr val="tx1">
                  <a:lumMod val="95000"/>
                  <a:lumOff val="5000"/>
                </a:schemeClr>
              </a:solidFill>
              <a:latin typeface="Raleway Regular"/>
              <a:cs typeface="Raleway Regular"/>
            </a:endParaRPr>
          </a:p>
        </p:txBody>
      </p:sp>
      <p:sp>
        <p:nvSpPr>
          <p:cNvPr id="7" name="TextBox 6"/>
          <p:cNvSpPr txBox="1"/>
          <p:nvPr/>
        </p:nvSpPr>
        <p:spPr>
          <a:xfrm>
            <a:off x="329010" y="2675879"/>
            <a:ext cx="7962009" cy="523206"/>
          </a:xfrm>
          <a:prstGeom prst="rect">
            <a:avLst/>
          </a:prstGeom>
          <a:noFill/>
        </p:spPr>
        <p:txBody>
          <a:bodyPr wrap="square" lIns="91427" tIns="45713" rIns="91427" bIns="45713" rtlCol="0">
            <a:spAutoFit/>
          </a:bodyPr>
          <a:lstStyle/>
          <a:p>
            <a:pPr marL="285750" indent="-285750">
              <a:buFont typeface="Arial"/>
              <a:buChar char="•"/>
            </a:pPr>
            <a:r>
              <a:rPr lang="es-MX" sz="2800" b="1" dirty="0" smtClean="0">
                <a:solidFill>
                  <a:srgbClr val="0D0D0D"/>
                </a:solidFill>
                <a:latin typeface="Raleway Regular"/>
                <a:cs typeface="Raleway Regular"/>
              </a:rPr>
              <a:t>LA FAMILIA  </a:t>
            </a:r>
            <a:endParaRPr lang="es-MX" sz="2800" b="1" dirty="0">
              <a:solidFill>
                <a:srgbClr val="0D0D0D"/>
              </a:solidFill>
              <a:latin typeface="Raleway Regular"/>
              <a:cs typeface="Raleway Regular"/>
            </a:endParaRPr>
          </a:p>
        </p:txBody>
      </p:sp>
      <p:sp>
        <p:nvSpPr>
          <p:cNvPr id="8" name="TextBox 7"/>
          <p:cNvSpPr txBox="1"/>
          <p:nvPr/>
        </p:nvSpPr>
        <p:spPr>
          <a:xfrm>
            <a:off x="329011" y="3179935"/>
            <a:ext cx="7291540" cy="523206"/>
          </a:xfrm>
          <a:prstGeom prst="rect">
            <a:avLst/>
          </a:prstGeom>
          <a:noFill/>
        </p:spPr>
        <p:txBody>
          <a:bodyPr wrap="square" lIns="91427" tIns="45713" rIns="91427" bIns="45713" rtlCol="0">
            <a:spAutoFit/>
          </a:bodyPr>
          <a:lstStyle/>
          <a:p>
            <a:pPr marL="285750" indent="-285750">
              <a:buFont typeface="Arial"/>
              <a:buChar char="•"/>
            </a:pPr>
            <a:r>
              <a:rPr lang="es-MX" sz="2800" b="1" dirty="0" smtClean="0">
                <a:solidFill>
                  <a:srgbClr val="0D0D0D"/>
                </a:solidFill>
                <a:latin typeface="Raleway Regular"/>
                <a:cs typeface="Raleway Regular"/>
              </a:rPr>
              <a:t>CASOS DE ESTUDIO</a:t>
            </a:r>
            <a:endParaRPr lang="es-MX" sz="2800" b="1" dirty="0">
              <a:solidFill>
                <a:srgbClr val="0D0D0D"/>
              </a:solidFill>
              <a:latin typeface="Raleway Regular"/>
              <a:cs typeface="Raleway Regular"/>
            </a:endParaRPr>
          </a:p>
        </p:txBody>
      </p:sp>
      <p:sp>
        <p:nvSpPr>
          <p:cNvPr id="9" name="TextBox 8"/>
          <p:cNvSpPr txBox="1"/>
          <p:nvPr/>
        </p:nvSpPr>
        <p:spPr>
          <a:xfrm>
            <a:off x="332814" y="3715944"/>
            <a:ext cx="10266114" cy="523206"/>
          </a:xfrm>
          <a:prstGeom prst="rect">
            <a:avLst/>
          </a:prstGeom>
          <a:noFill/>
        </p:spPr>
        <p:txBody>
          <a:bodyPr wrap="square" lIns="91427" tIns="45713" rIns="91427" bIns="45713" rtlCol="0">
            <a:spAutoFit/>
          </a:bodyPr>
          <a:lstStyle/>
          <a:p>
            <a:pPr marL="285750" indent="-285750">
              <a:buFont typeface="Arial"/>
              <a:buChar char="•"/>
            </a:pPr>
            <a:r>
              <a:rPr lang="es-MX" sz="2800" b="1" dirty="0" smtClean="0">
                <a:solidFill>
                  <a:srgbClr val="0D0D0D"/>
                </a:solidFill>
                <a:latin typeface="Raleway Regular"/>
                <a:cs typeface="Raleway Regular"/>
              </a:rPr>
              <a:t>PROPUESTA ARQUITECTÓNICA</a:t>
            </a:r>
            <a:endParaRPr lang="es-MX" sz="2800" b="1" dirty="0">
              <a:solidFill>
                <a:srgbClr val="0D0D0D"/>
              </a:solidFill>
              <a:latin typeface="Raleway Regular"/>
              <a:cs typeface="Raleway Regular"/>
            </a:endParaRPr>
          </a:p>
        </p:txBody>
      </p:sp>
      <p:sp>
        <p:nvSpPr>
          <p:cNvPr id="10" name="TextBox 9"/>
          <p:cNvSpPr txBox="1"/>
          <p:nvPr/>
        </p:nvSpPr>
        <p:spPr>
          <a:xfrm>
            <a:off x="329011" y="4260055"/>
            <a:ext cx="9273282" cy="523206"/>
          </a:xfrm>
          <a:prstGeom prst="rect">
            <a:avLst/>
          </a:prstGeom>
          <a:noFill/>
        </p:spPr>
        <p:txBody>
          <a:bodyPr wrap="square" lIns="91427" tIns="45713" rIns="91427" bIns="45713" rtlCol="0">
            <a:spAutoFit/>
          </a:bodyPr>
          <a:lstStyle/>
          <a:p>
            <a:pPr marL="285750" indent="-285750">
              <a:buFont typeface="Arial"/>
              <a:buChar char="•"/>
            </a:pPr>
            <a:r>
              <a:rPr lang="es-MX" sz="2800" b="1" dirty="0" smtClean="0">
                <a:solidFill>
                  <a:srgbClr val="0D0D0D"/>
                </a:solidFill>
                <a:latin typeface="Raleway Regular"/>
                <a:cs typeface="Raleway Regular"/>
              </a:rPr>
              <a:t>PROPUESTA CONSTRUCTIVA</a:t>
            </a:r>
            <a:endParaRPr lang="es-MX" sz="2800" b="1" dirty="0">
              <a:solidFill>
                <a:srgbClr val="0D0D0D"/>
              </a:solidFill>
              <a:latin typeface="Raleway Regular"/>
              <a:cs typeface="Raleway Regular"/>
            </a:endParaRPr>
          </a:p>
        </p:txBody>
      </p:sp>
      <p:sp>
        <p:nvSpPr>
          <p:cNvPr id="12" name="TextBox 11"/>
          <p:cNvSpPr txBox="1"/>
          <p:nvPr/>
        </p:nvSpPr>
        <p:spPr>
          <a:xfrm>
            <a:off x="329011" y="4836119"/>
            <a:ext cx="13506474" cy="523206"/>
          </a:xfrm>
          <a:prstGeom prst="rect">
            <a:avLst/>
          </a:prstGeom>
          <a:noFill/>
        </p:spPr>
        <p:txBody>
          <a:bodyPr wrap="square" lIns="91427" tIns="45713" rIns="91427" bIns="45713" rtlCol="0">
            <a:spAutoFit/>
          </a:bodyPr>
          <a:lstStyle/>
          <a:p>
            <a:pPr marL="285750" indent="-285750">
              <a:buFont typeface="Arial"/>
              <a:buChar char="•"/>
            </a:pPr>
            <a:r>
              <a:rPr lang="es-MX" sz="2800" b="1" dirty="0" smtClean="0">
                <a:solidFill>
                  <a:srgbClr val="0D0D0D"/>
                </a:solidFill>
                <a:latin typeface="Raleway Regular"/>
                <a:cs typeface="Raleway Regular"/>
              </a:rPr>
              <a:t>SISTEMAS DE AHORRO DE ENERGÍA</a:t>
            </a:r>
            <a:endParaRPr lang="es-MX" sz="2800" b="1" dirty="0">
              <a:solidFill>
                <a:srgbClr val="0D0D0D"/>
              </a:solidFill>
              <a:latin typeface="Raleway Regular"/>
              <a:cs typeface="Raleway Regular"/>
            </a:endParaRPr>
          </a:p>
        </p:txBody>
      </p:sp>
      <p:pic>
        <p:nvPicPr>
          <p:cNvPr id="11" name="Picture 1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46" y="6439445"/>
            <a:ext cx="12745416" cy="3096344"/>
          </a:xfrm>
          <a:prstGeom prst="rect">
            <a:avLst/>
          </a:prstGeom>
          <a:noFill/>
          <a:ln>
            <a:noFill/>
          </a:ln>
          <a:effectLst/>
        </p:spPr>
      </p:pic>
      <p:pic>
        <p:nvPicPr>
          <p:cNvPr id="13" name="Picture 16" descr="d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776" y="1565390"/>
            <a:ext cx="4937522" cy="3411641"/>
          </a:xfrm>
          <a:prstGeom prst="rect">
            <a:avLst/>
          </a:prstGeom>
        </p:spPr>
      </p:pic>
      <p:pic>
        <p:nvPicPr>
          <p:cNvPr id="14" name="Picture 15" descr="ddd.png"/>
          <p:cNvPicPr>
            <a:picLocks noChangeAspect="1"/>
          </p:cNvPicPr>
          <p:nvPr/>
        </p:nvPicPr>
        <p:blipFill rotWithShape="1">
          <a:blip r:embed="rId4">
            <a:extLst>
              <a:ext uri="{BEBA8EAE-BF5A-486C-A8C5-ECC9F3942E4B}">
                <a14:imgProps xmlns:a14="http://schemas.microsoft.com/office/drawing/2010/main">
                  <a14:imgLayer r:embed="rId5">
                    <a14:imgEffect>
                      <a14:backgroundRemoval t="46624" b="87553" l="17347" r="76531">
                        <a14:foregroundMark x1="41254" y1="65612" x2="41254" y2="65612"/>
                        <a14:foregroundMark x1="62974" y1="53797" x2="62974" y2="53797"/>
                        <a14:foregroundMark x1="27551" y1="78270" x2="27551" y2="78270"/>
                        <a14:foregroundMark x1="46793" y1="75527" x2="46793" y2="75527"/>
                        <a14:foregroundMark x1="20554" y1="74051" x2="20554" y2="74051"/>
                        <a14:foregroundMark x1="18805" y1="70675" x2="19096" y2="70675"/>
                        <a14:foregroundMark x1="19096" y1="73840" x2="19096" y2="73840"/>
                        <a14:foregroundMark x1="18367" y1="76160" x2="18367" y2="76160"/>
                        <a14:foregroundMark x1="27843" y1="51477" x2="27843" y2="51477"/>
                        <a14:foregroundMark x1="29592" y1="50211" x2="29592" y2="50211"/>
                        <a14:foregroundMark x1="23907" y1="50844" x2="23907" y2="50844"/>
                        <a14:foregroundMark x1="34694" y1="53586" x2="34694" y2="53586"/>
                        <a14:foregroundMark x1="33819" y1="53586" x2="33819" y2="53586"/>
                        <a14:foregroundMark x1="36735" y1="53165" x2="36735" y2="53165"/>
                        <a14:foregroundMark x1="37901" y1="51899" x2="37901" y2="51899"/>
                        <a14:foregroundMark x1="39213" y1="49789" x2="39213" y2="49789"/>
                        <a14:foregroundMark x1="34548" y1="49789" x2="34548" y2="49789"/>
                        <a14:foregroundMark x1="46501" y1="49156" x2="46501" y2="49156"/>
                        <a14:foregroundMark x1="46501" y1="50633" x2="46501" y2="50633"/>
                        <a14:foregroundMark x1="21137" y1="53586" x2="21137" y2="53586"/>
                        <a14:foregroundMark x1="19534" y1="55907" x2="19534" y2="55907"/>
                        <a14:foregroundMark x1="44752" y1="77426" x2="44752" y2="77426"/>
                        <a14:foregroundMark x1="39213" y1="77215" x2="39213" y2="77215"/>
                        <a14:foregroundMark x1="53936" y1="77215" x2="53936" y2="77215"/>
                        <a14:foregroundMark x1="56706" y1="76582" x2="56706" y2="76582"/>
                        <a14:foregroundMark x1="59184" y1="64979" x2="59184" y2="64979"/>
                        <a14:foregroundMark x1="61953" y1="59494" x2="61953" y2="59494"/>
                        <a14:foregroundMark x1="63265" y1="57384" x2="63265" y2="57384"/>
                        <a14:foregroundMark x1="59329" y1="57806" x2="59329" y2="57806"/>
                        <a14:foregroundMark x1="71137" y1="74473" x2="71137" y2="74473"/>
                        <a14:foregroundMark x1="72595" y1="76371" x2="72595" y2="76371"/>
                        <a14:foregroundMark x1="61370" y1="72574" x2="61370" y2="72574"/>
                        <a14:foregroundMark x1="70262" y1="76160" x2="70262" y2="76160"/>
                        <a14:foregroundMark x1="74344" y1="75738" x2="74344" y2="75738"/>
                        <a14:foregroundMark x1="74927" y1="75738" x2="74927" y2="75738"/>
                        <a14:foregroundMark x1="21137" y1="51266" x2="21137" y2="51266"/>
                        <a14:foregroundMark x1="31195" y1="48734" x2="31195" y2="48734"/>
                        <a14:foregroundMark x1="35569" y1="48312" x2="35569" y2="48312"/>
                        <a14:backgroundMark x1="38921" y1="75949" x2="38921" y2="75949"/>
                        <a14:backgroundMark x1="61953" y1="82700" x2="61953" y2="82700"/>
                      </a14:backgroundRemoval>
                    </a14:imgEffect>
                  </a14:imgLayer>
                </a14:imgProps>
              </a:ext>
              <a:ext uri="{28A0092B-C50C-407E-A947-70E740481C1C}">
                <a14:useLocalDpi xmlns:a14="http://schemas.microsoft.com/office/drawing/2010/main" val="0"/>
              </a:ext>
            </a:extLst>
          </a:blip>
          <a:srcRect l="17656" t="44104" r="24482" b="20841"/>
          <a:stretch/>
        </p:blipFill>
        <p:spPr>
          <a:xfrm>
            <a:off x="7848872" y="3047601"/>
            <a:ext cx="2808312" cy="1175573"/>
          </a:xfrm>
          <a:prstGeom prst="rect">
            <a:avLst/>
          </a:prstGeom>
        </p:spPr>
      </p:pic>
    </p:spTree>
    <p:extLst>
      <p:ext uri="{BB962C8B-B14F-4D97-AF65-F5344CB8AC3E}">
        <p14:creationId xmlns:p14="http://schemas.microsoft.com/office/powerpoint/2010/main" val="5647551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2-05-07 03.20.2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675" y="1038845"/>
            <a:ext cx="10770625" cy="8077969"/>
          </a:xfrm>
          <a:prstGeom prst="rect">
            <a:avLst/>
          </a:prstGeom>
        </p:spPr>
      </p:pic>
      <p:sp>
        <p:nvSpPr>
          <p:cNvPr id="5" name="TextBox 4"/>
          <p:cNvSpPr txBox="1"/>
          <p:nvPr/>
        </p:nvSpPr>
        <p:spPr>
          <a:xfrm>
            <a:off x="0" y="-32243"/>
            <a:ext cx="8496944" cy="646331"/>
          </a:xfrm>
          <a:prstGeom prst="rect">
            <a:avLst/>
          </a:prstGeom>
          <a:noFill/>
        </p:spPr>
        <p:txBody>
          <a:bodyPr wrap="square" rtlCol="0">
            <a:spAutoFit/>
          </a:bodyPr>
          <a:lstStyle/>
          <a:p>
            <a:r>
              <a:rPr lang="en-US" sz="3600" smtClean="0">
                <a:solidFill>
                  <a:schemeClr val="bg1"/>
                </a:solidFill>
                <a:latin typeface="Century Gothic"/>
                <a:cs typeface="Century Gothic"/>
              </a:rPr>
              <a:t>ELEMENTOS CONSTRUCTIVOS</a:t>
            </a:r>
            <a:endParaRPr lang="en-US" sz="3600">
              <a:solidFill>
                <a:schemeClr val="bg1"/>
              </a:solidFill>
              <a:latin typeface="Century Gothic"/>
              <a:cs typeface="Century Gothic"/>
            </a:endParaRPr>
          </a:p>
        </p:txBody>
      </p:sp>
      <p:sp>
        <p:nvSpPr>
          <p:cNvPr id="7" name="TextBox 6"/>
          <p:cNvSpPr txBox="1"/>
          <p:nvPr/>
        </p:nvSpPr>
        <p:spPr>
          <a:xfrm>
            <a:off x="6233666" y="8661376"/>
            <a:ext cx="5472608" cy="461665"/>
          </a:xfrm>
          <a:prstGeom prst="rect">
            <a:avLst/>
          </a:prstGeom>
          <a:noFill/>
        </p:spPr>
        <p:txBody>
          <a:bodyPr wrap="square" rtlCol="0">
            <a:spAutoFit/>
          </a:bodyPr>
          <a:lstStyle/>
          <a:p>
            <a:r>
              <a:rPr lang="es-MX" smtClean="0">
                <a:solidFill>
                  <a:srgbClr val="800000"/>
                </a:solidFill>
                <a:latin typeface="Agency FB" pitchFamily="34" charset="0"/>
              </a:rPr>
              <a:t>VIGAS 2”X8”</a:t>
            </a:r>
            <a:endParaRPr lang="es-MX">
              <a:solidFill>
                <a:srgbClr val="800000"/>
              </a:solidFill>
              <a:latin typeface="Agency FB" pitchFamily="34" charset="0"/>
            </a:endParaRPr>
          </a:p>
        </p:txBody>
      </p:sp>
      <p:sp>
        <p:nvSpPr>
          <p:cNvPr id="8" name="TextBox 7"/>
          <p:cNvSpPr txBox="1"/>
          <p:nvPr/>
        </p:nvSpPr>
        <p:spPr>
          <a:xfrm rot="16200000">
            <a:off x="6438947" y="7242276"/>
            <a:ext cx="1944216" cy="338554"/>
          </a:xfrm>
          <a:prstGeom prst="rect">
            <a:avLst/>
          </a:prstGeom>
          <a:noFill/>
        </p:spPr>
        <p:txBody>
          <a:bodyPr wrap="square" rtlCol="0">
            <a:spAutoFit/>
          </a:bodyPr>
          <a:lstStyle/>
          <a:p>
            <a:r>
              <a:rPr lang="es-MX" sz="1600" smtClean="0">
                <a:solidFill>
                  <a:srgbClr val="800000"/>
                </a:solidFill>
                <a:latin typeface="Agency FB" pitchFamily="34" charset="0"/>
              </a:rPr>
              <a:t>VIGUETAS 2”X4”</a:t>
            </a:r>
          </a:p>
        </p:txBody>
      </p:sp>
      <p:sp>
        <p:nvSpPr>
          <p:cNvPr id="9" name="TextBox 8"/>
          <p:cNvSpPr txBox="1"/>
          <p:nvPr/>
        </p:nvSpPr>
        <p:spPr>
          <a:xfrm>
            <a:off x="6233666" y="5719365"/>
            <a:ext cx="5472608" cy="461665"/>
          </a:xfrm>
          <a:prstGeom prst="rect">
            <a:avLst/>
          </a:prstGeom>
          <a:noFill/>
        </p:spPr>
        <p:txBody>
          <a:bodyPr wrap="square" rtlCol="0">
            <a:spAutoFit/>
          </a:bodyPr>
          <a:lstStyle>
            <a:defPPr>
              <a:defRPr lang="en-US"/>
            </a:defPPr>
            <a:lvl1pPr marL="0" algn="l" defTabSz="1217889" rtl="0" eaLnBrk="1" latinLnBrk="0" hangingPunct="1">
              <a:defRPr sz="2400" kern="1200">
                <a:solidFill>
                  <a:schemeClr val="tx1"/>
                </a:solidFill>
                <a:latin typeface="+mn-lt"/>
                <a:ea typeface="+mn-ea"/>
                <a:cs typeface="+mn-cs"/>
              </a:defRPr>
            </a:lvl1pPr>
            <a:lvl2pPr marL="608945" algn="l" defTabSz="1217889" rtl="0" eaLnBrk="1" latinLnBrk="0" hangingPunct="1">
              <a:defRPr sz="2400" kern="1200">
                <a:solidFill>
                  <a:schemeClr val="tx1"/>
                </a:solidFill>
                <a:latin typeface="+mn-lt"/>
                <a:ea typeface="+mn-ea"/>
                <a:cs typeface="+mn-cs"/>
              </a:defRPr>
            </a:lvl2pPr>
            <a:lvl3pPr marL="1217889" algn="l" defTabSz="1217889" rtl="0" eaLnBrk="1" latinLnBrk="0" hangingPunct="1">
              <a:defRPr sz="2400" kern="1200">
                <a:solidFill>
                  <a:schemeClr val="tx1"/>
                </a:solidFill>
                <a:latin typeface="+mn-lt"/>
                <a:ea typeface="+mn-ea"/>
                <a:cs typeface="+mn-cs"/>
              </a:defRPr>
            </a:lvl3pPr>
            <a:lvl4pPr marL="1826834" algn="l" defTabSz="1217889" rtl="0" eaLnBrk="1" latinLnBrk="0" hangingPunct="1">
              <a:defRPr sz="2400" kern="1200">
                <a:solidFill>
                  <a:schemeClr val="tx1"/>
                </a:solidFill>
                <a:latin typeface="+mn-lt"/>
                <a:ea typeface="+mn-ea"/>
                <a:cs typeface="+mn-cs"/>
              </a:defRPr>
            </a:lvl4pPr>
            <a:lvl5pPr marL="2435779" algn="l" defTabSz="1217889" rtl="0" eaLnBrk="1" latinLnBrk="0" hangingPunct="1">
              <a:defRPr sz="2400" kern="1200">
                <a:solidFill>
                  <a:schemeClr val="tx1"/>
                </a:solidFill>
                <a:latin typeface="+mn-lt"/>
                <a:ea typeface="+mn-ea"/>
                <a:cs typeface="+mn-cs"/>
              </a:defRPr>
            </a:lvl5pPr>
            <a:lvl6pPr marL="3044723" algn="l" defTabSz="1217889" rtl="0" eaLnBrk="1" latinLnBrk="0" hangingPunct="1">
              <a:defRPr sz="2400" kern="1200">
                <a:solidFill>
                  <a:schemeClr val="tx1"/>
                </a:solidFill>
                <a:latin typeface="+mn-lt"/>
                <a:ea typeface="+mn-ea"/>
                <a:cs typeface="+mn-cs"/>
              </a:defRPr>
            </a:lvl6pPr>
            <a:lvl7pPr marL="3653668" algn="l" defTabSz="1217889" rtl="0" eaLnBrk="1" latinLnBrk="0" hangingPunct="1">
              <a:defRPr sz="2400" kern="1200">
                <a:solidFill>
                  <a:schemeClr val="tx1"/>
                </a:solidFill>
                <a:latin typeface="+mn-lt"/>
                <a:ea typeface="+mn-ea"/>
                <a:cs typeface="+mn-cs"/>
              </a:defRPr>
            </a:lvl7pPr>
            <a:lvl8pPr marL="4262613" algn="l" defTabSz="1217889" rtl="0" eaLnBrk="1" latinLnBrk="0" hangingPunct="1">
              <a:defRPr sz="2400" kern="1200">
                <a:solidFill>
                  <a:schemeClr val="tx1"/>
                </a:solidFill>
                <a:latin typeface="+mn-lt"/>
                <a:ea typeface="+mn-ea"/>
                <a:cs typeface="+mn-cs"/>
              </a:defRPr>
            </a:lvl8pPr>
            <a:lvl9pPr marL="4871557" algn="l" defTabSz="1217889" rtl="0" eaLnBrk="1" latinLnBrk="0" hangingPunct="1">
              <a:defRPr sz="2400" kern="1200">
                <a:solidFill>
                  <a:schemeClr val="tx1"/>
                </a:solidFill>
                <a:latin typeface="+mn-lt"/>
                <a:ea typeface="+mn-ea"/>
                <a:cs typeface="+mn-cs"/>
              </a:defRPr>
            </a:lvl9pPr>
          </a:lstStyle>
          <a:p>
            <a:r>
              <a:rPr lang="es-MX" smtClean="0">
                <a:solidFill>
                  <a:srgbClr val="800000"/>
                </a:solidFill>
                <a:latin typeface="Agency FB" pitchFamily="34" charset="0"/>
              </a:rPr>
              <a:t>VIGAS 2”X8”</a:t>
            </a:r>
            <a:endParaRPr lang="es-MX">
              <a:solidFill>
                <a:srgbClr val="800000"/>
              </a:solidFill>
              <a:latin typeface="Agency FB" pitchFamily="34" charset="0"/>
            </a:endParaRPr>
          </a:p>
        </p:txBody>
      </p:sp>
      <p:sp>
        <p:nvSpPr>
          <p:cNvPr id="10" name="TextBox 9"/>
          <p:cNvSpPr txBox="1"/>
          <p:nvPr/>
        </p:nvSpPr>
        <p:spPr>
          <a:xfrm>
            <a:off x="6521698" y="1830933"/>
            <a:ext cx="5472608" cy="461665"/>
          </a:xfrm>
          <a:prstGeom prst="rect">
            <a:avLst/>
          </a:prstGeom>
          <a:noFill/>
        </p:spPr>
        <p:txBody>
          <a:bodyPr wrap="square" rtlCol="0">
            <a:spAutoFit/>
          </a:bodyPr>
          <a:lstStyle/>
          <a:p>
            <a:r>
              <a:rPr lang="es-MX" smtClean="0">
                <a:solidFill>
                  <a:srgbClr val="800000"/>
                </a:solidFill>
                <a:latin typeface="Agency FB" pitchFamily="34" charset="0"/>
              </a:rPr>
              <a:t>VIGAS 2”X8”</a:t>
            </a:r>
            <a:endParaRPr lang="es-MX">
              <a:solidFill>
                <a:srgbClr val="800000"/>
              </a:solidFill>
              <a:latin typeface="Agency FB" pitchFamily="34" charset="0"/>
            </a:endParaRPr>
          </a:p>
        </p:txBody>
      </p:sp>
      <p:sp>
        <p:nvSpPr>
          <p:cNvPr id="11" name="TextBox 10"/>
          <p:cNvSpPr txBox="1"/>
          <p:nvPr/>
        </p:nvSpPr>
        <p:spPr>
          <a:xfrm>
            <a:off x="4433466" y="4207197"/>
            <a:ext cx="1944216" cy="338554"/>
          </a:xfrm>
          <a:prstGeom prst="rect">
            <a:avLst/>
          </a:prstGeom>
          <a:noFill/>
        </p:spPr>
        <p:txBody>
          <a:bodyPr wrap="square" rtlCol="0">
            <a:spAutoFit/>
          </a:bodyPr>
          <a:lstStyle/>
          <a:p>
            <a:r>
              <a:rPr lang="es-MX" sz="1600" smtClean="0">
                <a:solidFill>
                  <a:srgbClr val="800000"/>
                </a:solidFill>
                <a:latin typeface="Agency FB" pitchFamily="34" charset="0"/>
              </a:rPr>
              <a:t>VIGUETAS 2”X4”</a:t>
            </a:r>
          </a:p>
        </p:txBody>
      </p:sp>
      <p:sp>
        <p:nvSpPr>
          <p:cNvPr id="12" name="TextBox 11"/>
          <p:cNvSpPr txBox="1"/>
          <p:nvPr/>
        </p:nvSpPr>
        <p:spPr>
          <a:xfrm rot="16200000">
            <a:off x="7519067" y="4001916"/>
            <a:ext cx="1944216" cy="338554"/>
          </a:xfrm>
          <a:prstGeom prst="rect">
            <a:avLst/>
          </a:prstGeom>
          <a:noFill/>
        </p:spPr>
        <p:txBody>
          <a:bodyPr wrap="square" rtlCol="0">
            <a:spAutoFit/>
          </a:bodyPr>
          <a:lstStyle/>
          <a:p>
            <a:r>
              <a:rPr lang="es-MX" sz="1600" smtClean="0">
                <a:solidFill>
                  <a:srgbClr val="800000"/>
                </a:solidFill>
                <a:latin typeface="Agency FB" pitchFamily="34" charset="0"/>
              </a:rPr>
              <a:t>VIGUETAS 2”X4”</a:t>
            </a:r>
          </a:p>
        </p:txBody>
      </p:sp>
      <p:sp>
        <p:nvSpPr>
          <p:cNvPr id="13" name="TextBox 12"/>
          <p:cNvSpPr txBox="1"/>
          <p:nvPr/>
        </p:nvSpPr>
        <p:spPr>
          <a:xfrm>
            <a:off x="1408675" y="1110853"/>
            <a:ext cx="4104456" cy="369332"/>
          </a:xfrm>
          <a:prstGeom prst="rect">
            <a:avLst/>
          </a:prstGeom>
          <a:noFill/>
        </p:spPr>
        <p:txBody>
          <a:bodyPr wrap="square" rtlCol="0">
            <a:spAutoFit/>
          </a:bodyPr>
          <a:lstStyle/>
          <a:p>
            <a:r>
              <a:rPr lang="es-MX" sz="1800" b="1" smtClean="0">
                <a:latin typeface="Agency FB" pitchFamily="34" charset="0"/>
              </a:rPr>
              <a:t>LOSA DE ENTREPISO</a:t>
            </a:r>
            <a:endParaRPr lang="es-MX" sz="1800" b="1">
              <a:latin typeface="Agency FB" pitchFamily="34" charset="0"/>
            </a:endParaRPr>
          </a:p>
        </p:txBody>
      </p:sp>
    </p:spTree>
    <p:extLst>
      <p:ext uri="{BB962C8B-B14F-4D97-AF65-F5344CB8AC3E}">
        <p14:creationId xmlns:p14="http://schemas.microsoft.com/office/powerpoint/2010/main" val="6983602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7566504" y="7807597"/>
            <a:ext cx="720080" cy="792088"/>
          </a:xfrm>
          <a:prstGeom prst="rect">
            <a:avLst/>
          </a:prstGeom>
        </p:spPr>
      </p:pic>
      <p:pic>
        <p:nvPicPr>
          <p:cNvPr id="6" name="Picture 5" descr="2012-05-07 02.33.19.jpg"/>
          <p:cNvPicPr>
            <a:picLocks noChangeAspect="1"/>
          </p:cNvPicPr>
          <p:nvPr/>
        </p:nvPicPr>
        <p:blipFill rotWithShape="1">
          <a:blip r:embed="rId4" cstate="print">
            <a:extLst>
              <a:ext uri="{28A0092B-C50C-407E-A947-70E740481C1C}">
                <a14:useLocalDpi xmlns:a14="http://schemas.microsoft.com/office/drawing/2010/main" val="0"/>
              </a:ext>
            </a:extLst>
          </a:blip>
          <a:srcRect l="7344"/>
          <a:stretch/>
        </p:blipFill>
        <p:spPr>
          <a:xfrm>
            <a:off x="545578" y="5232550"/>
            <a:ext cx="4536481" cy="3672000"/>
          </a:xfrm>
          <a:prstGeom prst="rect">
            <a:avLst/>
          </a:prstGeom>
        </p:spPr>
      </p:pic>
      <p:pic>
        <p:nvPicPr>
          <p:cNvPr id="7" name="Picture 6" descr="2012-05-07 03.19.15.jpg"/>
          <p:cNvPicPr>
            <a:picLocks noChangeAspect="1"/>
          </p:cNvPicPr>
          <p:nvPr/>
        </p:nvPicPr>
        <p:blipFill rotWithShape="1">
          <a:blip r:embed="rId5" cstate="print">
            <a:extLst>
              <a:ext uri="{28A0092B-C50C-407E-A947-70E740481C1C}">
                <a14:useLocalDpi xmlns:a14="http://schemas.microsoft.com/office/drawing/2010/main" val="0"/>
              </a:ext>
            </a:extLst>
          </a:blip>
          <a:srcRect l="7343" t="-666" r="-7343" b="666"/>
          <a:stretch/>
        </p:blipFill>
        <p:spPr>
          <a:xfrm>
            <a:off x="545578" y="1325198"/>
            <a:ext cx="4896000" cy="3672000"/>
          </a:xfrm>
          <a:prstGeom prst="rect">
            <a:avLst/>
          </a:prstGeom>
        </p:spPr>
      </p:pic>
      <p:pic>
        <p:nvPicPr>
          <p:cNvPr id="8" name="Picture 7" descr="2012-05-07 05.12.23.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5634" y="1325198"/>
            <a:ext cx="5684514" cy="7579352"/>
          </a:xfrm>
          <a:prstGeom prst="rect">
            <a:avLst/>
          </a:prstGeom>
        </p:spPr>
      </p:pic>
      <p:sp>
        <p:nvSpPr>
          <p:cNvPr id="10" name="TextBox 9"/>
          <p:cNvSpPr txBox="1"/>
          <p:nvPr/>
        </p:nvSpPr>
        <p:spPr>
          <a:xfrm rot="21392349">
            <a:off x="6540919" y="5281634"/>
            <a:ext cx="2397374" cy="338554"/>
          </a:xfrm>
          <a:prstGeom prst="rect">
            <a:avLst/>
          </a:prstGeom>
          <a:noFill/>
        </p:spPr>
        <p:txBody>
          <a:bodyPr wrap="square" rtlCol="0">
            <a:spAutoFit/>
          </a:bodyPr>
          <a:lstStyle/>
          <a:p>
            <a:r>
              <a:rPr lang="es-MX" sz="1600" smtClean="0">
                <a:solidFill>
                  <a:srgbClr val="800000"/>
                </a:solidFill>
                <a:latin typeface="Agency FB" pitchFamily="34" charset="0"/>
              </a:rPr>
              <a:t>VIGUETAS 2”X4”</a:t>
            </a:r>
          </a:p>
        </p:txBody>
      </p:sp>
      <p:sp>
        <p:nvSpPr>
          <p:cNvPr id="11" name="TextBox 10"/>
          <p:cNvSpPr txBox="1"/>
          <p:nvPr/>
        </p:nvSpPr>
        <p:spPr>
          <a:xfrm rot="16200000">
            <a:off x="5859644" y="2528900"/>
            <a:ext cx="5328592" cy="338554"/>
          </a:xfrm>
          <a:prstGeom prst="rect">
            <a:avLst/>
          </a:prstGeom>
          <a:noFill/>
        </p:spPr>
        <p:txBody>
          <a:bodyPr wrap="square" rtlCol="0">
            <a:spAutoFit/>
          </a:bodyPr>
          <a:lstStyle/>
          <a:p>
            <a:r>
              <a:rPr lang="es-MX" sz="1600" smtClean="0">
                <a:solidFill>
                  <a:srgbClr val="800000"/>
                </a:solidFill>
                <a:latin typeface="Agency FB" pitchFamily="34" charset="0"/>
              </a:rPr>
              <a:t>VIGUETAS 2”X4”</a:t>
            </a:r>
          </a:p>
        </p:txBody>
      </p:sp>
      <p:sp>
        <p:nvSpPr>
          <p:cNvPr id="12" name="Oval 11"/>
          <p:cNvSpPr/>
          <p:nvPr/>
        </p:nvSpPr>
        <p:spPr>
          <a:xfrm>
            <a:off x="2600735" y="2839045"/>
            <a:ext cx="1584176" cy="1440160"/>
          </a:xfrm>
          <a:prstGeom prst="ellipse">
            <a:avLst/>
          </a:prstGeom>
          <a:noFill/>
          <a:ln>
            <a:solidFill>
              <a:schemeClr val="tx1">
                <a:lumMod val="95000"/>
                <a:lumOff val="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340988" y="1077198"/>
            <a:ext cx="4104456" cy="307777"/>
          </a:xfrm>
          <a:prstGeom prst="rect">
            <a:avLst/>
          </a:prstGeom>
          <a:noFill/>
        </p:spPr>
        <p:txBody>
          <a:bodyPr wrap="square" rtlCol="0">
            <a:spAutoFit/>
          </a:bodyPr>
          <a:lstStyle/>
          <a:p>
            <a:r>
              <a:rPr lang="es-MX" sz="1400" b="1" smtClean="0">
                <a:latin typeface="Agency FB" pitchFamily="34" charset="0"/>
              </a:rPr>
              <a:t>PROCESO CONSTRUCTIVO</a:t>
            </a:r>
            <a:endParaRPr lang="es-MX" sz="1400" b="1">
              <a:latin typeface="Agency FB" pitchFamily="34" charset="0"/>
            </a:endParaRPr>
          </a:p>
        </p:txBody>
      </p:sp>
      <p:sp>
        <p:nvSpPr>
          <p:cNvPr id="16" name="TextBox 15"/>
          <p:cNvSpPr txBox="1"/>
          <p:nvPr/>
        </p:nvSpPr>
        <p:spPr>
          <a:xfrm>
            <a:off x="2960775" y="3292579"/>
            <a:ext cx="2397374" cy="338554"/>
          </a:xfrm>
          <a:prstGeom prst="rect">
            <a:avLst/>
          </a:prstGeom>
          <a:noFill/>
        </p:spPr>
        <p:txBody>
          <a:bodyPr wrap="square" rtlCol="0">
            <a:spAutoFit/>
          </a:bodyPr>
          <a:lstStyle/>
          <a:p>
            <a:r>
              <a:rPr lang="es-MX" sz="1600" smtClean="0">
                <a:solidFill>
                  <a:srgbClr val="800000"/>
                </a:solidFill>
                <a:latin typeface="Agency FB" pitchFamily="34" charset="0"/>
              </a:rPr>
              <a:t>BAÑO</a:t>
            </a:r>
          </a:p>
        </p:txBody>
      </p:sp>
      <p:sp>
        <p:nvSpPr>
          <p:cNvPr id="17" name="TextBox 4"/>
          <p:cNvSpPr txBox="1"/>
          <p:nvPr/>
        </p:nvSpPr>
        <p:spPr>
          <a:xfrm>
            <a:off x="0" y="-32243"/>
            <a:ext cx="8496944" cy="646331"/>
          </a:xfrm>
          <a:prstGeom prst="rect">
            <a:avLst/>
          </a:prstGeom>
          <a:noFill/>
        </p:spPr>
        <p:txBody>
          <a:bodyPr wrap="square" rtlCol="0">
            <a:spAutoFit/>
          </a:bodyPr>
          <a:lstStyle/>
          <a:p>
            <a:r>
              <a:rPr lang="en-US" sz="3600" err="1" smtClean="0">
                <a:solidFill>
                  <a:schemeClr val="bg1"/>
                </a:solidFill>
                <a:latin typeface="Century Gothic"/>
                <a:cs typeface="Century Gothic"/>
              </a:rPr>
              <a:t>ELEMENTOS</a:t>
            </a:r>
            <a:r>
              <a:rPr lang="en-US" sz="3600" smtClean="0">
                <a:solidFill>
                  <a:schemeClr val="bg1"/>
                </a:solidFill>
                <a:latin typeface="Century Gothic"/>
                <a:cs typeface="Century Gothic"/>
              </a:rPr>
              <a:t> </a:t>
            </a:r>
            <a:r>
              <a:rPr lang="en-US" sz="3600" err="1" smtClean="0">
                <a:solidFill>
                  <a:schemeClr val="bg1"/>
                </a:solidFill>
                <a:latin typeface="Century Gothic"/>
                <a:cs typeface="Century Gothic"/>
              </a:rPr>
              <a:t>CONSTRUCTIVOS</a:t>
            </a:r>
            <a:endParaRPr lang="en-US" sz="3600">
              <a:solidFill>
                <a:schemeClr val="bg1"/>
              </a:solidFill>
              <a:latin typeface="Century Gothic"/>
              <a:cs typeface="Century Gothic"/>
            </a:endParaRPr>
          </a:p>
        </p:txBody>
      </p:sp>
    </p:spTree>
    <p:extLst>
      <p:ext uri="{BB962C8B-B14F-4D97-AF65-F5344CB8AC3E}">
        <p14:creationId xmlns:p14="http://schemas.microsoft.com/office/powerpoint/2010/main" val="31086749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6854" t="32309" r="20285" b="35310"/>
          <a:stretch/>
        </p:blipFill>
        <p:spPr>
          <a:xfrm>
            <a:off x="4793506" y="3991173"/>
            <a:ext cx="3894148" cy="2005938"/>
          </a:xfrm>
          <a:prstGeom prst="rect">
            <a:avLst/>
          </a:prstGeom>
        </p:spPr>
      </p:pic>
      <p:sp>
        <p:nvSpPr>
          <p:cNvPr id="5" name="TextBox 4"/>
          <p:cNvSpPr txBox="1"/>
          <p:nvPr/>
        </p:nvSpPr>
        <p:spPr>
          <a:xfrm>
            <a:off x="34522" y="2190973"/>
            <a:ext cx="3678864" cy="4585871"/>
          </a:xfrm>
          <a:prstGeom prst="rect">
            <a:avLst/>
          </a:prstGeom>
          <a:noFill/>
        </p:spPr>
        <p:txBody>
          <a:bodyPr wrap="square" rtlCol="0">
            <a:spAutoFit/>
          </a:bodyPr>
          <a:lstStyle/>
          <a:p>
            <a:r>
              <a:rPr lang="es-ES" b="1" smtClean="0">
                <a:latin typeface="Century Gothic"/>
                <a:cs typeface="Century Gothic"/>
              </a:rPr>
              <a:t>Mejorar los ingresos económicos de la familia</a:t>
            </a:r>
          </a:p>
          <a:p>
            <a:pPr marL="171450" indent="-171450">
              <a:buFont typeface="Arial"/>
              <a:buChar char="•"/>
            </a:pPr>
            <a:endParaRPr lang="es-ES" sz="2000" b="1" smtClean="0">
              <a:latin typeface="Century Gothic"/>
              <a:cs typeface="Century Gothic"/>
            </a:endParaRPr>
          </a:p>
          <a:p>
            <a:pPr marL="171450" indent="-171450">
              <a:buFont typeface="Arial"/>
              <a:buChar char="•"/>
            </a:pPr>
            <a:endParaRPr lang="es-ES" sz="2000" b="1" smtClean="0">
              <a:latin typeface="Century Gothic"/>
              <a:cs typeface="Century Gothic"/>
            </a:endParaRPr>
          </a:p>
          <a:p>
            <a:pPr marL="171450" indent="-171450">
              <a:buFont typeface="Arial"/>
              <a:buChar char="•"/>
            </a:pPr>
            <a:endParaRPr lang="es-ES" sz="2000" b="1">
              <a:latin typeface="Century Gothic"/>
              <a:cs typeface="Century Gothic"/>
            </a:endParaRPr>
          </a:p>
          <a:p>
            <a:pPr marL="171450" indent="-171450">
              <a:buFont typeface="Arial"/>
              <a:buChar char="•"/>
            </a:pPr>
            <a:endParaRPr lang="es-ES" sz="2000" b="1" smtClean="0">
              <a:latin typeface="Century Gothic"/>
              <a:cs typeface="Century Gothic"/>
            </a:endParaRPr>
          </a:p>
          <a:p>
            <a:pPr marL="171450" indent="-171450">
              <a:buFont typeface="Arial"/>
              <a:buChar char="•"/>
            </a:pPr>
            <a:endParaRPr lang="es-ES" sz="2000" b="1">
              <a:latin typeface="Century Gothic"/>
              <a:cs typeface="Century Gothic"/>
            </a:endParaRPr>
          </a:p>
          <a:p>
            <a:pPr marL="171450" indent="-171450">
              <a:buFont typeface="Arial"/>
              <a:buChar char="•"/>
            </a:pPr>
            <a:endParaRPr lang="es-ES" sz="2000" b="1" smtClean="0">
              <a:latin typeface="Century Gothic"/>
              <a:cs typeface="Century Gothic"/>
            </a:endParaRPr>
          </a:p>
          <a:p>
            <a:pPr marL="171450" indent="-171450">
              <a:buFont typeface="Arial"/>
              <a:buChar char="•"/>
            </a:pPr>
            <a:endParaRPr lang="es-ES" sz="2000" b="1" smtClean="0">
              <a:latin typeface="Century Gothic"/>
              <a:cs typeface="Century Gothic"/>
            </a:endParaRPr>
          </a:p>
          <a:p>
            <a:pPr marL="171450" indent="-171450">
              <a:buFont typeface="Arial"/>
              <a:buChar char="•"/>
            </a:pPr>
            <a:endParaRPr lang="es-ES" sz="2000" b="1">
              <a:latin typeface="Century Gothic"/>
              <a:cs typeface="Century Gothic"/>
            </a:endParaRPr>
          </a:p>
          <a:p>
            <a:pPr marL="171450" indent="-171450">
              <a:buFont typeface="Arial"/>
              <a:buChar char="•"/>
            </a:pPr>
            <a:endParaRPr lang="es-ES" sz="2000" b="1" smtClean="0">
              <a:latin typeface="Century Gothic"/>
              <a:cs typeface="Century Gothic"/>
            </a:endParaRPr>
          </a:p>
          <a:p>
            <a:endParaRPr lang="es-ES" sz="2000" b="1" smtClean="0">
              <a:latin typeface="Century Gothic"/>
              <a:cs typeface="Century Gothic"/>
            </a:endParaRPr>
          </a:p>
          <a:p>
            <a:pPr marL="171450" indent="-171450">
              <a:buFont typeface="Arial"/>
              <a:buChar char="•"/>
            </a:pPr>
            <a:endParaRPr lang="es-ES" sz="2000" b="1">
              <a:latin typeface="Century Gothic"/>
              <a:cs typeface="Century Gothic"/>
            </a:endParaRPr>
          </a:p>
        </p:txBody>
      </p:sp>
      <p:sp>
        <p:nvSpPr>
          <p:cNvPr id="6" name="TextBox 5"/>
          <p:cNvSpPr txBox="1"/>
          <p:nvPr/>
        </p:nvSpPr>
        <p:spPr>
          <a:xfrm>
            <a:off x="-16883" y="4999285"/>
            <a:ext cx="2606346" cy="1292662"/>
          </a:xfrm>
          <a:prstGeom prst="rect">
            <a:avLst/>
          </a:prstGeom>
          <a:noFill/>
        </p:spPr>
        <p:txBody>
          <a:bodyPr wrap="square" rtlCol="0">
            <a:spAutoFit/>
          </a:bodyPr>
          <a:lstStyle/>
          <a:p>
            <a:pPr marL="171450" indent="-171450">
              <a:buFont typeface="Arial"/>
              <a:buChar char="•"/>
            </a:pPr>
            <a:r>
              <a:rPr lang="es-ES" sz="1800" b="1">
                <a:latin typeface="Century Gothic"/>
                <a:cs typeface="Century Gothic"/>
              </a:rPr>
              <a:t>N</a:t>
            </a:r>
            <a:r>
              <a:rPr lang="es-ES" sz="1800" b="1" smtClean="0">
                <a:latin typeface="Century Gothic"/>
                <a:cs typeface="Century Gothic"/>
              </a:rPr>
              <a:t>uevas actividades </a:t>
            </a:r>
            <a:r>
              <a:rPr lang="es-ES" b="1" smtClean="0">
                <a:latin typeface="Century Gothic"/>
                <a:cs typeface="Century Gothic"/>
              </a:rPr>
              <a:t>productivas</a:t>
            </a:r>
            <a:endParaRPr lang="es-ES" sz="1800" b="1" smtClean="0">
              <a:latin typeface="Century Gothic"/>
              <a:cs typeface="Century Gothic"/>
            </a:endParaRPr>
          </a:p>
          <a:p>
            <a:pPr marL="171450" indent="-171450">
              <a:buFont typeface="Arial"/>
              <a:buChar char="•"/>
            </a:pPr>
            <a:endParaRPr lang="es-ES" sz="1800" b="1" smtClean="0">
              <a:latin typeface="Century Gothic"/>
              <a:cs typeface="Century Gothic"/>
            </a:endParaRPr>
          </a:p>
          <a:p>
            <a:pPr marL="171450" indent="-171450">
              <a:buFont typeface="Arial"/>
              <a:buChar char="•"/>
            </a:pPr>
            <a:endParaRPr lang="es-ES" sz="1800" b="1">
              <a:latin typeface="Century Gothic"/>
              <a:cs typeface="Century Gothic"/>
            </a:endParaRPr>
          </a:p>
        </p:txBody>
      </p:sp>
      <p:sp>
        <p:nvSpPr>
          <p:cNvPr id="2" name="TextBox 1"/>
          <p:cNvSpPr txBox="1"/>
          <p:nvPr/>
        </p:nvSpPr>
        <p:spPr>
          <a:xfrm>
            <a:off x="6881738" y="3271093"/>
            <a:ext cx="1224136" cy="769441"/>
          </a:xfrm>
          <a:prstGeom prst="rect">
            <a:avLst/>
          </a:prstGeom>
          <a:noFill/>
        </p:spPr>
        <p:txBody>
          <a:bodyPr wrap="square" rtlCol="0">
            <a:spAutoFit/>
          </a:bodyPr>
          <a:lstStyle/>
          <a:p>
            <a:r>
              <a:rPr lang="en-US" sz="4400" smtClean="0">
                <a:latin typeface="Century Gothic"/>
                <a:cs typeface="Century Gothic"/>
              </a:rPr>
              <a:t>$13</a:t>
            </a:r>
            <a:endParaRPr lang="en-US" sz="4400">
              <a:latin typeface="Century Gothic"/>
              <a:cs typeface="Century Gothic"/>
            </a:endParaRPr>
          </a:p>
        </p:txBody>
      </p:sp>
      <p:sp>
        <p:nvSpPr>
          <p:cNvPr id="7" name="TextBox 6"/>
          <p:cNvSpPr txBox="1"/>
          <p:nvPr/>
        </p:nvSpPr>
        <p:spPr>
          <a:xfrm>
            <a:off x="5153546" y="5935389"/>
            <a:ext cx="2880320" cy="276999"/>
          </a:xfrm>
          <a:prstGeom prst="rect">
            <a:avLst/>
          </a:prstGeom>
          <a:noFill/>
        </p:spPr>
        <p:txBody>
          <a:bodyPr wrap="square" rtlCol="0">
            <a:spAutoFit/>
          </a:bodyPr>
          <a:lstStyle/>
          <a:p>
            <a:pPr marL="171450" indent="-171450">
              <a:buFont typeface="Arial"/>
              <a:buChar char="•"/>
            </a:pPr>
            <a:r>
              <a:rPr lang="es-ES" sz="1200" b="1" smtClean="0">
                <a:latin typeface="Century Gothic"/>
                <a:cs typeface="Century Gothic"/>
              </a:rPr>
              <a:t>TARIMAS RECICLADAS</a:t>
            </a:r>
            <a:endParaRPr lang="es-ES" sz="1200" b="1">
              <a:latin typeface="Century Gothic"/>
              <a:cs typeface="Century Gothic"/>
            </a:endParaRPr>
          </a:p>
        </p:txBody>
      </p:sp>
      <p:sp>
        <p:nvSpPr>
          <p:cNvPr id="8" name="TextBox 7"/>
          <p:cNvSpPr txBox="1"/>
          <p:nvPr/>
        </p:nvSpPr>
        <p:spPr>
          <a:xfrm>
            <a:off x="5476100" y="2695029"/>
            <a:ext cx="3096344" cy="1015663"/>
          </a:xfrm>
          <a:prstGeom prst="rect">
            <a:avLst/>
          </a:prstGeom>
          <a:noFill/>
        </p:spPr>
        <p:txBody>
          <a:bodyPr wrap="square" rtlCol="0">
            <a:spAutoFit/>
          </a:bodyPr>
          <a:lstStyle/>
          <a:p>
            <a:r>
              <a:rPr lang="es-ES" sz="2000" b="1" smtClean="0">
                <a:latin typeface="Century Gothic"/>
                <a:cs typeface="Century Gothic"/>
              </a:rPr>
              <a:t>MATERIA PRIMA</a:t>
            </a:r>
          </a:p>
          <a:p>
            <a:endParaRPr lang="es-ES" sz="2000" b="1" smtClean="0">
              <a:latin typeface="Century Gothic"/>
              <a:cs typeface="Century Gothic"/>
            </a:endParaRPr>
          </a:p>
          <a:p>
            <a:endParaRPr lang="es-ES" sz="2000" b="1">
              <a:latin typeface="Century Gothic"/>
              <a:cs typeface="Century Gothic"/>
            </a:endParaRPr>
          </a:p>
        </p:txBody>
      </p:sp>
      <p:pic>
        <p:nvPicPr>
          <p:cNvPr id="9" name="Picture 33"/>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9618042" y="1830933"/>
            <a:ext cx="1960350" cy="2088232"/>
          </a:xfrm>
          <a:prstGeom prst="rect">
            <a:avLst/>
          </a:prstGeom>
          <a:noFill/>
          <a:ln w="9525">
            <a:noFill/>
            <a:miter lim="800000"/>
            <a:headEnd/>
            <a:tailEnd/>
          </a:ln>
        </p:spPr>
      </p:pic>
      <p:sp>
        <p:nvSpPr>
          <p:cNvPr id="10" name="Striped Right Arrow 9"/>
          <p:cNvSpPr/>
          <p:nvPr/>
        </p:nvSpPr>
        <p:spPr>
          <a:xfrm rot="19632766">
            <a:off x="8512513" y="3718059"/>
            <a:ext cx="1862623" cy="720080"/>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pic>
        <p:nvPicPr>
          <p:cNvPr id="11" name="Picture 10"/>
          <p:cNvPicPr>
            <a:picLocks noChangeAspect="1"/>
          </p:cNvPicPr>
          <p:nvPr/>
        </p:nvPicPr>
        <p:blipFill>
          <a:blip r:embed="rId5"/>
          <a:stretch>
            <a:fillRect/>
          </a:stretch>
        </p:blipFill>
        <p:spPr>
          <a:xfrm>
            <a:off x="2705274" y="4279205"/>
            <a:ext cx="2232248" cy="2232248"/>
          </a:xfrm>
          <a:prstGeom prst="rect">
            <a:avLst/>
          </a:prstGeom>
        </p:spPr>
      </p:pic>
      <p:sp>
        <p:nvSpPr>
          <p:cNvPr id="12" name="TextBox 11"/>
          <p:cNvSpPr txBox="1"/>
          <p:nvPr/>
        </p:nvSpPr>
        <p:spPr>
          <a:xfrm>
            <a:off x="25559" y="3609"/>
            <a:ext cx="4608512" cy="769427"/>
          </a:xfrm>
          <a:prstGeom prst="rect">
            <a:avLst/>
          </a:prstGeom>
          <a:noFill/>
        </p:spPr>
        <p:txBody>
          <a:bodyPr wrap="square" lIns="91427" tIns="45713" rIns="91427" bIns="45713" rtlCol="0">
            <a:spAutoFit/>
          </a:bodyPr>
          <a:lstStyle/>
          <a:p>
            <a:r>
              <a:rPr lang="en-US" sz="4400" err="1" smtClean="0">
                <a:solidFill>
                  <a:schemeClr val="bg1"/>
                </a:solidFill>
                <a:latin typeface="Century Gothic"/>
                <a:cs typeface="Century Gothic"/>
              </a:rPr>
              <a:t>MOBILIARIO</a:t>
            </a:r>
            <a:endParaRPr lang="en-US" sz="4400">
              <a:solidFill>
                <a:schemeClr val="bg1"/>
              </a:solidFill>
              <a:latin typeface="Century Gothic"/>
              <a:cs typeface="Century Gothic"/>
            </a:endParaRPr>
          </a:p>
        </p:txBody>
      </p:sp>
      <p:sp>
        <p:nvSpPr>
          <p:cNvPr id="13" name="TextBox 12"/>
          <p:cNvSpPr txBox="1"/>
          <p:nvPr/>
        </p:nvSpPr>
        <p:spPr>
          <a:xfrm>
            <a:off x="219516" y="1110853"/>
            <a:ext cx="8177882" cy="523206"/>
          </a:xfrm>
          <a:prstGeom prst="rect">
            <a:avLst/>
          </a:prstGeom>
          <a:noFill/>
        </p:spPr>
        <p:txBody>
          <a:bodyPr wrap="square" lIns="91427" tIns="45713" rIns="91427" bIns="45713" rtlCol="0">
            <a:spAutoFit/>
          </a:bodyPr>
          <a:lstStyle/>
          <a:p>
            <a:r>
              <a:rPr lang="en-US" sz="2800" b="1" smtClean="0">
                <a:latin typeface="Century Gothic"/>
                <a:cs typeface="Century Gothic"/>
              </a:rPr>
              <a:t>MOBILIARIO ECOLOGICO</a:t>
            </a:r>
            <a:endParaRPr lang="en-US" sz="2800" b="1">
              <a:latin typeface="Century Gothic"/>
              <a:cs typeface="Century Gothic"/>
            </a:endParaRPr>
          </a:p>
        </p:txBody>
      </p:sp>
      <p:sp>
        <p:nvSpPr>
          <p:cNvPr id="14" name="TextBox 13"/>
          <p:cNvSpPr txBox="1"/>
          <p:nvPr/>
        </p:nvSpPr>
        <p:spPr>
          <a:xfrm>
            <a:off x="8825954" y="7663581"/>
            <a:ext cx="2520280" cy="830997"/>
          </a:xfrm>
          <a:prstGeom prst="rect">
            <a:avLst/>
          </a:prstGeom>
          <a:noFill/>
        </p:spPr>
        <p:txBody>
          <a:bodyPr wrap="square" rtlCol="0">
            <a:spAutoFit/>
          </a:bodyPr>
          <a:lstStyle/>
          <a:p>
            <a:r>
              <a:rPr lang="es-ES" sz="1600" b="1" smtClean="0">
                <a:latin typeface="Century Gothic"/>
                <a:cs typeface="Century Gothic"/>
              </a:rPr>
              <a:t>NUEVA TECNICAS DE COLORACION DE LA MADERA</a:t>
            </a:r>
            <a:endParaRPr lang="es-ES" sz="1600" b="1">
              <a:latin typeface="Century Gothic"/>
              <a:cs typeface="Century Gothic"/>
            </a:endParaRPr>
          </a:p>
        </p:txBody>
      </p:sp>
      <p:pic>
        <p:nvPicPr>
          <p:cNvPr id="15" name="Picture 14"/>
          <p:cNvPicPr>
            <a:picLocks noChangeAspect="1"/>
          </p:cNvPicPr>
          <p:nvPr/>
        </p:nvPicPr>
        <p:blipFill>
          <a:blip r:embed="rId6">
            <a:alphaModFix amt="35000"/>
          </a:blip>
          <a:stretch>
            <a:fillRect/>
          </a:stretch>
        </p:blipFill>
        <p:spPr>
          <a:xfrm flipH="1">
            <a:off x="9330010" y="4351213"/>
            <a:ext cx="1512168" cy="1512168"/>
          </a:xfrm>
          <a:prstGeom prst="rect">
            <a:avLst/>
          </a:prstGeom>
        </p:spPr>
      </p:pic>
      <p:pic>
        <p:nvPicPr>
          <p:cNvPr id="16" name="Picture 15"/>
          <p:cNvPicPr>
            <a:picLocks noChangeAspect="1"/>
          </p:cNvPicPr>
          <p:nvPr/>
        </p:nvPicPr>
        <p:blipFill>
          <a:blip r:embed="rId7">
            <a:alphaModFix amt="76000"/>
          </a:blip>
          <a:stretch>
            <a:fillRect/>
          </a:stretch>
        </p:blipFill>
        <p:spPr>
          <a:xfrm>
            <a:off x="9762058" y="5215309"/>
            <a:ext cx="2154679" cy="22322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7224967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425354" y="1038845"/>
            <a:ext cx="5184576" cy="8095631"/>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pic>
        <p:nvPicPr>
          <p:cNvPr id="4" name="Content Placeholder 3"/>
          <p:cNvPicPr>
            <a:picLocks noChangeAspect="1"/>
          </p:cNvPicPr>
          <p:nvPr/>
        </p:nvPicPr>
        <p:blipFill>
          <a:blip r:embed="rId2" cstate="email">
            <a:clrChange>
              <a:clrFrom>
                <a:srgbClr val="99BD91"/>
              </a:clrFrom>
              <a:clrTo>
                <a:srgbClr val="99BD91">
                  <a:alpha val="0"/>
                </a:srgbClr>
              </a:clrTo>
            </a:clrChange>
            <a:biLevel thresh="50000"/>
            <a:extLst>
              <a:ext uri="{28A0092B-C50C-407E-A947-70E740481C1C}">
                <a14:useLocalDpi xmlns:a14="http://schemas.microsoft.com/office/drawing/2010/main" val="0"/>
              </a:ext>
            </a:extLst>
          </a:blip>
          <a:stretch>
            <a:fillRect/>
          </a:stretch>
        </p:blipFill>
        <p:spPr>
          <a:xfrm>
            <a:off x="401018" y="2623021"/>
            <a:ext cx="2733952" cy="2382716"/>
          </a:xfrm>
          <a:prstGeom prst="rect">
            <a:avLst/>
          </a:prstGeom>
        </p:spPr>
      </p:pic>
      <p:pic>
        <p:nvPicPr>
          <p:cNvPr id="5" name="Picture 4"/>
          <p:cNvPicPr>
            <a:picLocks noChangeAspect="1"/>
          </p:cNvPicPr>
          <p:nvPr/>
        </p:nvPicPr>
        <p:blipFill>
          <a:blip r:embed="rId3" cstate="email">
            <a:clrChange>
              <a:clrFrom>
                <a:srgbClr val="99BD91"/>
              </a:clrFrom>
              <a:clrTo>
                <a:srgbClr val="99BD91">
                  <a:alpha val="0"/>
                </a:srgbClr>
              </a:clrTo>
            </a:clrChange>
            <a:biLevel thresh="50000"/>
            <a:extLst>
              <a:ext uri="{28A0092B-C50C-407E-A947-70E740481C1C}">
                <a14:useLocalDpi xmlns:a14="http://schemas.microsoft.com/office/drawing/2010/main" val="0"/>
              </a:ext>
            </a:extLst>
          </a:blip>
          <a:stretch>
            <a:fillRect/>
          </a:stretch>
        </p:blipFill>
        <p:spPr>
          <a:xfrm>
            <a:off x="4793506" y="2623021"/>
            <a:ext cx="3098236" cy="1921622"/>
          </a:xfrm>
          <a:prstGeom prst="rect">
            <a:avLst/>
          </a:prstGeom>
        </p:spPr>
      </p:pic>
      <p:pic>
        <p:nvPicPr>
          <p:cNvPr id="6" name="Picture 5"/>
          <p:cNvPicPr>
            <a:picLocks noChangeAspect="1"/>
          </p:cNvPicPr>
          <p:nvPr/>
        </p:nvPicPr>
        <p:blipFill>
          <a:blip r:embed="rId4" cstate="email">
            <a:clrChange>
              <a:clrFrom>
                <a:srgbClr val="99BD91"/>
              </a:clrFrom>
              <a:clrTo>
                <a:srgbClr val="99BD91">
                  <a:alpha val="0"/>
                </a:srgbClr>
              </a:clrTo>
            </a:clrChange>
            <a:biLevel thresh="50000"/>
            <a:extLst>
              <a:ext uri="{28A0092B-C50C-407E-A947-70E740481C1C}">
                <a14:useLocalDpi xmlns:a14="http://schemas.microsoft.com/office/drawing/2010/main" val="0"/>
              </a:ext>
            </a:extLst>
          </a:blip>
          <a:stretch>
            <a:fillRect/>
          </a:stretch>
        </p:blipFill>
        <p:spPr>
          <a:xfrm>
            <a:off x="-175046" y="4639245"/>
            <a:ext cx="3533140" cy="2738752"/>
          </a:xfrm>
          <a:prstGeom prst="rect">
            <a:avLst/>
          </a:prstGeom>
        </p:spPr>
      </p:pic>
      <p:pic>
        <p:nvPicPr>
          <p:cNvPr id="7" name="Picture 6"/>
          <p:cNvPicPr>
            <a:picLocks noChangeAspect="1"/>
          </p:cNvPicPr>
          <p:nvPr/>
        </p:nvPicPr>
        <p:blipFill>
          <a:blip r:embed="rId5" cstate="email">
            <a:clrChange>
              <a:clrFrom>
                <a:srgbClr val="99BD91"/>
              </a:clrFrom>
              <a:clrTo>
                <a:srgbClr val="99BD91">
                  <a:alpha val="0"/>
                </a:srgbClr>
              </a:clrTo>
            </a:clrChange>
            <a:biLevel thresh="50000"/>
            <a:extLst>
              <a:ext uri="{28A0092B-C50C-407E-A947-70E740481C1C}">
                <a14:useLocalDpi xmlns:a14="http://schemas.microsoft.com/office/drawing/2010/main" val="0"/>
              </a:ext>
            </a:extLst>
          </a:blip>
          <a:srcRect/>
          <a:stretch>
            <a:fillRect/>
          </a:stretch>
        </p:blipFill>
        <p:spPr>
          <a:xfrm>
            <a:off x="4289450" y="4639245"/>
            <a:ext cx="3659424" cy="2104530"/>
          </a:xfrm>
          <a:prstGeom prst="rect">
            <a:avLst/>
          </a:prstGeom>
        </p:spPr>
      </p:pic>
      <p:pic>
        <p:nvPicPr>
          <p:cNvPr id="8" name="Picture 7"/>
          <p:cNvPicPr>
            <a:picLocks noChangeAspect="1"/>
          </p:cNvPicPr>
          <p:nvPr/>
        </p:nvPicPr>
        <p:blipFill>
          <a:blip r:embed="rId6" cstate="email">
            <a:clrChange>
              <a:clrFrom>
                <a:srgbClr val="99BD91"/>
              </a:clrFrom>
              <a:clrTo>
                <a:srgbClr val="99BD91">
                  <a:alpha val="0"/>
                </a:srgbClr>
              </a:clrTo>
            </a:clrChange>
            <a:biLevel thresh="50000"/>
            <a:lum bright="-10000"/>
            <a:extLst>
              <a:ext uri="{28A0092B-C50C-407E-A947-70E740481C1C}">
                <a14:useLocalDpi xmlns:a14="http://schemas.microsoft.com/office/drawing/2010/main" val="0"/>
              </a:ext>
            </a:extLst>
          </a:blip>
          <a:stretch>
            <a:fillRect/>
          </a:stretch>
        </p:blipFill>
        <p:spPr>
          <a:xfrm>
            <a:off x="4361458" y="6511453"/>
            <a:ext cx="3597492" cy="2334140"/>
          </a:xfrm>
          <a:prstGeom prst="rect">
            <a:avLst/>
          </a:prstGeom>
        </p:spPr>
      </p:pic>
      <p:sp>
        <p:nvSpPr>
          <p:cNvPr id="11" name="TextBox 10"/>
          <p:cNvSpPr txBox="1"/>
          <p:nvPr/>
        </p:nvSpPr>
        <p:spPr>
          <a:xfrm>
            <a:off x="0" y="0"/>
            <a:ext cx="3929410" cy="954107"/>
          </a:xfrm>
          <a:prstGeom prst="rect">
            <a:avLst/>
          </a:prstGeom>
          <a:noFill/>
        </p:spPr>
        <p:txBody>
          <a:bodyPr wrap="square" rtlCol="0">
            <a:spAutoFit/>
          </a:bodyPr>
          <a:lstStyle/>
          <a:p>
            <a:r>
              <a:rPr lang="es-MX" sz="3600" u="sng" smtClean="0">
                <a:solidFill>
                  <a:srgbClr val="FFFFFF"/>
                </a:solidFill>
                <a:latin typeface="Century Gothic"/>
                <a:cs typeface="Century Gothic"/>
              </a:rPr>
              <a:t>MOBILIARIO </a:t>
            </a:r>
          </a:p>
          <a:p>
            <a:r>
              <a:rPr lang="es-MX" sz="2000" smtClean="0">
                <a:solidFill>
                  <a:srgbClr val="FFFFFF"/>
                </a:solidFill>
                <a:latin typeface="Century Gothic"/>
                <a:cs typeface="Century Gothic"/>
              </a:rPr>
              <a:t>SALA DE ESTAR </a:t>
            </a:r>
            <a:endParaRPr lang="en-US" sz="2000">
              <a:solidFill>
                <a:srgbClr val="FFFFFF"/>
              </a:solidFill>
              <a:latin typeface="Century Gothic"/>
              <a:cs typeface="Century Gothic"/>
            </a:endParaRPr>
          </a:p>
        </p:txBody>
      </p:sp>
      <p:pic>
        <p:nvPicPr>
          <p:cNvPr id="48130" name="Picture 2"/>
          <p:cNvPicPr>
            <a:picLocks noChangeAspect="1" noChangeArrowheads="1"/>
          </p:cNvPicPr>
          <p:nvPr/>
        </p:nvPicPr>
        <p:blipFill>
          <a:blip r:embed="rId7" cstate="email"/>
          <a:srcRect/>
          <a:stretch>
            <a:fillRect/>
          </a:stretch>
        </p:blipFill>
        <p:spPr bwMode="auto">
          <a:xfrm>
            <a:off x="-10719" y="1182861"/>
            <a:ext cx="3447192" cy="1440160"/>
          </a:xfrm>
          <a:prstGeom prst="rect">
            <a:avLst/>
          </a:prstGeom>
          <a:noFill/>
          <a:ln w="9525">
            <a:noFill/>
            <a:miter lim="800000"/>
            <a:headEnd/>
            <a:tailEnd/>
          </a:ln>
        </p:spPr>
      </p:pic>
      <p:pic>
        <p:nvPicPr>
          <p:cNvPr id="48131" name="Picture 3"/>
          <p:cNvPicPr>
            <a:picLocks noChangeAspect="1" noChangeArrowheads="1"/>
          </p:cNvPicPr>
          <p:nvPr/>
        </p:nvPicPr>
        <p:blipFill>
          <a:blip r:embed="rId8" cstate="email">
            <a:clrChange>
              <a:clrFrom>
                <a:srgbClr val="FFFFFF"/>
              </a:clrFrom>
              <a:clrTo>
                <a:srgbClr val="FFFFFF">
                  <a:alpha val="0"/>
                </a:srgbClr>
              </a:clrTo>
            </a:clrChange>
          </a:blip>
          <a:srcRect/>
          <a:stretch>
            <a:fillRect/>
          </a:stretch>
        </p:blipFill>
        <p:spPr bwMode="auto">
          <a:xfrm>
            <a:off x="1337122" y="8126363"/>
            <a:ext cx="1900817" cy="1008112"/>
          </a:xfrm>
          <a:prstGeom prst="rect">
            <a:avLst/>
          </a:prstGeom>
          <a:noFill/>
          <a:ln w="9525">
            <a:noFill/>
            <a:miter lim="800000"/>
            <a:headEnd/>
            <a:tailEnd/>
          </a:ln>
        </p:spPr>
      </p:pic>
      <p:pic>
        <p:nvPicPr>
          <p:cNvPr id="48133" name="Picture 5" descr="http://img.decoesfera.com/2008/01/tela%20petronella%20ikea.jpg"/>
          <p:cNvPicPr>
            <a:picLocks noChangeAspect="1" noChangeArrowheads="1"/>
          </p:cNvPicPr>
          <p:nvPr/>
        </p:nvPicPr>
        <p:blipFill>
          <a:blip r:embed="rId9" cstate="email">
            <a:clrChange>
              <a:clrFrom>
                <a:srgbClr val="FFFFFF"/>
              </a:clrFrom>
              <a:clrTo>
                <a:srgbClr val="FFFFFF">
                  <a:alpha val="0"/>
                </a:srgbClr>
              </a:clrTo>
            </a:clrChange>
          </a:blip>
          <a:srcRect/>
          <a:stretch>
            <a:fillRect/>
          </a:stretch>
        </p:blipFill>
        <p:spPr bwMode="auto">
          <a:xfrm>
            <a:off x="29551" y="7303541"/>
            <a:ext cx="1368152" cy="1368152"/>
          </a:xfrm>
          <a:prstGeom prst="rect">
            <a:avLst/>
          </a:prstGeom>
          <a:noFill/>
        </p:spPr>
      </p:pic>
      <p:pic>
        <p:nvPicPr>
          <p:cNvPr id="48134" name="Picture 6" descr="C:\Users\user\Desktop\ENERO-MAYO 12\Taller de Arq. 7\3er parcial en uso\New folder\4cc4530d3bbc30dad4d7916691fc26af.jpg"/>
          <p:cNvPicPr>
            <a:picLocks noChangeAspect="1" noChangeArrowheads="1"/>
          </p:cNvPicPr>
          <p:nvPr/>
        </p:nvPicPr>
        <p:blipFill>
          <a:blip r:embed="rId10" cstate="email"/>
          <a:srcRect/>
          <a:stretch>
            <a:fillRect/>
          </a:stretch>
        </p:blipFill>
        <p:spPr bwMode="auto">
          <a:xfrm>
            <a:off x="8626906" y="3703141"/>
            <a:ext cx="3552394" cy="2664296"/>
          </a:xfrm>
          <a:prstGeom prst="rect">
            <a:avLst/>
          </a:prstGeom>
          <a:noFill/>
        </p:spPr>
      </p:pic>
      <p:pic>
        <p:nvPicPr>
          <p:cNvPr id="48135" name="Picture 7" descr="C:\Users\user\Desktop\ENERO-MAYO 12\Taller de Arq. 7\3er parcial en uso\New folder\ad75b35adf5c32977548c4ea31ae5d61.jpg"/>
          <p:cNvPicPr>
            <a:picLocks noChangeAspect="1" noChangeArrowheads="1"/>
          </p:cNvPicPr>
          <p:nvPr/>
        </p:nvPicPr>
        <p:blipFill>
          <a:blip r:embed="rId11" cstate="email"/>
          <a:srcRect t="-4271"/>
          <a:stretch>
            <a:fillRect/>
          </a:stretch>
        </p:blipFill>
        <p:spPr bwMode="auto">
          <a:xfrm>
            <a:off x="8606596" y="6655469"/>
            <a:ext cx="3572704" cy="2479006"/>
          </a:xfrm>
          <a:prstGeom prst="rect">
            <a:avLst/>
          </a:prstGeom>
          <a:noFill/>
        </p:spPr>
      </p:pic>
      <p:pic>
        <p:nvPicPr>
          <p:cNvPr id="19" name="Picture 3" descr="C:\Users\user\Desktop\ENERO-MAYO 12\Taller de Arq. 7\3er parcial en uso\New folder\b813f8a9210e7111d2ef4e635e298b5e.jpg"/>
          <p:cNvPicPr>
            <a:picLocks noChangeAspect="1" noChangeArrowheads="1"/>
          </p:cNvPicPr>
          <p:nvPr/>
        </p:nvPicPr>
        <p:blipFill>
          <a:blip r:embed="rId12" cstate="email"/>
          <a:srcRect/>
          <a:stretch>
            <a:fillRect/>
          </a:stretch>
        </p:blipFill>
        <p:spPr bwMode="auto">
          <a:xfrm rot="5400000">
            <a:off x="9258706" y="599343"/>
            <a:ext cx="2232248" cy="3543300"/>
          </a:xfrm>
          <a:prstGeom prst="rect">
            <a:avLst/>
          </a:prstGeom>
          <a:noFill/>
        </p:spPr>
      </p:pic>
      <p:grpSp>
        <p:nvGrpSpPr>
          <p:cNvPr id="20" name="Group 19"/>
          <p:cNvGrpSpPr/>
          <p:nvPr/>
        </p:nvGrpSpPr>
        <p:grpSpPr>
          <a:xfrm>
            <a:off x="3497362" y="3055069"/>
            <a:ext cx="288032" cy="552283"/>
            <a:chOff x="3209330" y="2551012"/>
            <a:chExt cx="432048" cy="792087"/>
          </a:xfrm>
        </p:grpSpPr>
        <p:grpSp>
          <p:nvGrpSpPr>
            <p:cNvPr id="21" name="Group 23"/>
            <p:cNvGrpSpPr/>
            <p:nvPr/>
          </p:nvGrpSpPr>
          <p:grpSpPr>
            <a:xfrm>
              <a:off x="3353346" y="2551013"/>
              <a:ext cx="288032" cy="792086"/>
              <a:chOff x="5081538" y="4185597"/>
              <a:chExt cx="288032" cy="1029712"/>
            </a:xfrm>
          </p:grpSpPr>
          <p:cxnSp>
            <p:nvCxnSpPr>
              <p:cNvPr id="25" name="Straight Connector 24"/>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6"/>
            <p:cNvGrpSpPr/>
            <p:nvPr/>
          </p:nvGrpSpPr>
          <p:grpSpPr>
            <a:xfrm>
              <a:off x="3209330" y="2551012"/>
              <a:ext cx="288032" cy="792086"/>
              <a:chOff x="5081538" y="4185597"/>
              <a:chExt cx="288032" cy="1029712"/>
            </a:xfrm>
          </p:grpSpPr>
          <p:cxnSp>
            <p:nvCxnSpPr>
              <p:cNvPr id="23" name="Straight Connector 22"/>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7" name="Group 26"/>
          <p:cNvGrpSpPr/>
          <p:nvPr/>
        </p:nvGrpSpPr>
        <p:grpSpPr>
          <a:xfrm>
            <a:off x="3596754" y="5042895"/>
            <a:ext cx="288032" cy="552283"/>
            <a:chOff x="3209330" y="2551012"/>
            <a:chExt cx="432048" cy="792087"/>
          </a:xfrm>
        </p:grpSpPr>
        <p:grpSp>
          <p:nvGrpSpPr>
            <p:cNvPr id="28" name="Group 23"/>
            <p:cNvGrpSpPr/>
            <p:nvPr/>
          </p:nvGrpSpPr>
          <p:grpSpPr>
            <a:xfrm>
              <a:off x="3353346" y="2551013"/>
              <a:ext cx="288032" cy="792086"/>
              <a:chOff x="5081538" y="4185597"/>
              <a:chExt cx="288032" cy="1029712"/>
            </a:xfrm>
          </p:grpSpPr>
          <p:cxnSp>
            <p:nvCxnSpPr>
              <p:cNvPr id="32" name="Straight Connector 31"/>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6"/>
            <p:cNvGrpSpPr/>
            <p:nvPr/>
          </p:nvGrpSpPr>
          <p:grpSpPr>
            <a:xfrm>
              <a:off x="3209330" y="2551012"/>
              <a:ext cx="288032" cy="792086"/>
              <a:chOff x="5081538" y="4185597"/>
              <a:chExt cx="288032" cy="1029712"/>
            </a:xfrm>
          </p:grpSpPr>
          <p:cxnSp>
            <p:nvCxnSpPr>
              <p:cNvPr id="30" name="Straight Connector 29"/>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4" name="Group 33"/>
          <p:cNvGrpSpPr/>
          <p:nvPr/>
        </p:nvGrpSpPr>
        <p:grpSpPr>
          <a:xfrm>
            <a:off x="3596754" y="7130112"/>
            <a:ext cx="288032" cy="552283"/>
            <a:chOff x="3209330" y="2551012"/>
            <a:chExt cx="432048" cy="792087"/>
          </a:xfrm>
        </p:grpSpPr>
        <p:grpSp>
          <p:nvGrpSpPr>
            <p:cNvPr id="35" name="Group 23"/>
            <p:cNvGrpSpPr/>
            <p:nvPr/>
          </p:nvGrpSpPr>
          <p:grpSpPr>
            <a:xfrm>
              <a:off x="3353346" y="2551013"/>
              <a:ext cx="288032" cy="792086"/>
              <a:chOff x="5081538" y="4185597"/>
              <a:chExt cx="288032" cy="1029712"/>
            </a:xfrm>
          </p:grpSpPr>
          <p:cxnSp>
            <p:nvCxnSpPr>
              <p:cNvPr id="39" name="Straight Connector 38"/>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26"/>
            <p:cNvGrpSpPr/>
            <p:nvPr/>
          </p:nvGrpSpPr>
          <p:grpSpPr>
            <a:xfrm>
              <a:off x="3209330" y="2551012"/>
              <a:ext cx="288032" cy="792086"/>
              <a:chOff x="5081538" y="4185597"/>
              <a:chExt cx="288032" cy="1029712"/>
            </a:xfrm>
          </p:grpSpPr>
          <p:cxnSp>
            <p:nvCxnSpPr>
              <p:cNvPr id="37" name="Straight Connector 36"/>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28823"/>
            <a:ext cx="4743606" cy="646331"/>
          </a:xfrm>
          <a:prstGeom prst="rect">
            <a:avLst/>
          </a:prstGeom>
          <a:noFill/>
        </p:spPr>
        <p:txBody>
          <a:bodyPr wrap="none" rtlCol="0">
            <a:spAutoFit/>
          </a:bodyPr>
          <a:lstStyle/>
          <a:p>
            <a:r>
              <a:rPr lang="en-US" sz="3600" u="sng" err="1" smtClean="0">
                <a:solidFill>
                  <a:schemeClr val="bg1"/>
                </a:solidFill>
                <a:latin typeface="Agency FB" pitchFamily="34" charset="0"/>
              </a:rPr>
              <a:t>PERSPECTIVA</a:t>
            </a:r>
            <a:r>
              <a:rPr lang="en-US" sz="3600" u="sng" smtClean="0">
                <a:solidFill>
                  <a:schemeClr val="bg1"/>
                </a:solidFill>
                <a:latin typeface="Agency FB" pitchFamily="34" charset="0"/>
              </a:rPr>
              <a:t> INTERIOR </a:t>
            </a:r>
            <a:r>
              <a:rPr lang="en-US" sz="3600" u="sng" err="1" smtClean="0">
                <a:solidFill>
                  <a:schemeClr val="bg1"/>
                </a:solidFill>
                <a:latin typeface="Agency FB" pitchFamily="34" charset="0"/>
              </a:rPr>
              <a:t>COCINA</a:t>
            </a:r>
            <a:endParaRPr lang="en-US" sz="3600" u="sng">
              <a:solidFill>
                <a:schemeClr val="bg1"/>
              </a:solidFill>
              <a:latin typeface="Agency FB" pitchFamily="34" charset="0"/>
            </a:endParaRPr>
          </a:p>
        </p:txBody>
      </p:sp>
      <p:pic>
        <p:nvPicPr>
          <p:cNvPr id="6" name="Picture 5" descr="SALA COCINA MEJORAD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182" y="5490834"/>
            <a:ext cx="12179300" cy="7287281"/>
          </a:xfrm>
          <a:prstGeom prst="rect">
            <a:avLst/>
          </a:prstGeom>
        </p:spPr>
      </p:pic>
      <p:pic>
        <p:nvPicPr>
          <p:cNvPr id="10" name="Picture 9"/>
          <p:cNvPicPr>
            <a:picLocks noChangeAspect="1"/>
          </p:cNvPicPr>
          <p:nvPr/>
        </p:nvPicPr>
        <p:blipFill>
          <a:blip r:embed="rId3"/>
          <a:stretch>
            <a:fillRect/>
          </a:stretch>
        </p:blipFill>
        <p:spPr>
          <a:xfrm>
            <a:off x="0" y="1757234"/>
            <a:ext cx="12179300" cy="735756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Rectangle 268"/>
          <p:cNvSpPr/>
          <p:nvPr/>
        </p:nvSpPr>
        <p:spPr>
          <a:xfrm>
            <a:off x="3713386" y="1056403"/>
            <a:ext cx="4464496" cy="6319145"/>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pic>
        <p:nvPicPr>
          <p:cNvPr id="179" name="Picture 9" descr="C:\Users\user\Desktop\ENERO-MAYO 12\Taller de Arq. 7\3er parcial en uso\fotos mobiliario\4cc4530d3bbc30dad4d7916691fc26af.jpg"/>
          <p:cNvPicPr>
            <a:picLocks noChangeAspect="1" noChangeArrowheads="1"/>
          </p:cNvPicPr>
          <p:nvPr/>
        </p:nvPicPr>
        <p:blipFill>
          <a:blip r:embed="rId2" cstate="email"/>
          <a:srcRect/>
          <a:stretch>
            <a:fillRect/>
          </a:stretch>
        </p:blipFill>
        <p:spPr bwMode="auto">
          <a:xfrm>
            <a:off x="-31030" y="7519565"/>
            <a:ext cx="3059094" cy="1614910"/>
          </a:xfrm>
          <a:prstGeom prst="rect">
            <a:avLst/>
          </a:prstGeom>
          <a:noFill/>
        </p:spPr>
      </p:pic>
      <p:grpSp>
        <p:nvGrpSpPr>
          <p:cNvPr id="150" name="Group 149"/>
          <p:cNvGrpSpPr/>
          <p:nvPr/>
        </p:nvGrpSpPr>
        <p:grpSpPr>
          <a:xfrm>
            <a:off x="4217442" y="5287317"/>
            <a:ext cx="3744416" cy="2304256"/>
            <a:chOff x="3065314" y="6623143"/>
            <a:chExt cx="3929410" cy="2045648"/>
          </a:xfrm>
        </p:grpSpPr>
        <p:pic>
          <p:nvPicPr>
            <p:cNvPr id="2071" name="Picture 23"/>
            <p:cNvPicPr>
              <a:picLocks noChangeAspect="1" noChangeArrowheads="1"/>
            </p:cNvPicPr>
            <p:nvPr/>
          </p:nvPicPr>
          <p:blipFill>
            <a:blip r:embed="rId3" cstate="email">
              <a:clrChange>
                <a:clrFrom>
                  <a:srgbClr val="99BD90"/>
                </a:clrFrom>
                <a:clrTo>
                  <a:srgbClr val="99BD90">
                    <a:alpha val="0"/>
                  </a:srgbClr>
                </a:clrTo>
              </a:clrChange>
            </a:blip>
            <a:srcRect/>
            <a:stretch>
              <a:fillRect/>
            </a:stretch>
          </p:blipFill>
          <p:spPr bwMode="auto">
            <a:xfrm>
              <a:off x="3065314" y="6623143"/>
              <a:ext cx="3929410" cy="2045648"/>
            </a:xfrm>
            <a:prstGeom prst="rect">
              <a:avLst/>
            </a:prstGeom>
            <a:noFill/>
            <a:ln w="9525">
              <a:noFill/>
              <a:miter lim="800000"/>
              <a:headEnd/>
              <a:tailEnd/>
            </a:ln>
          </p:spPr>
        </p:pic>
        <p:cxnSp>
          <p:nvCxnSpPr>
            <p:cNvPr id="143" name="Straight Connector 142"/>
            <p:cNvCxnSpPr/>
            <p:nvPr/>
          </p:nvCxnSpPr>
          <p:spPr>
            <a:xfrm flipH="1" flipV="1">
              <a:off x="4865514" y="7365291"/>
              <a:ext cx="864096" cy="792088"/>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sp>
          <p:nvSpPr>
            <p:cNvPr id="147" name="TextBox 146"/>
            <p:cNvSpPr txBox="1"/>
            <p:nvPr/>
          </p:nvSpPr>
          <p:spPr>
            <a:xfrm>
              <a:off x="6202636" y="7879838"/>
              <a:ext cx="792088" cy="341467"/>
            </a:xfrm>
            <a:prstGeom prst="rect">
              <a:avLst/>
            </a:prstGeom>
            <a:noFill/>
          </p:spPr>
          <p:txBody>
            <a:bodyPr wrap="square" rtlCol="0">
              <a:spAutoFit/>
            </a:bodyPr>
            <a:lstStyle/>
            <a:p>
              <a:r>
                <a:rPr lang="es-MX" smtClean="0">
                  <a:latin typeface="Agency FB" pitchFamily="34" charset="0"/>
                </a:rPr>
                <a:t>b1’’</a:t>
              </a:r>
              <a:endParaRPr lang="es-MX">
                <a:latin typeface="Agency FB" pitchFamily="34" charset="0"/>
              </a:endParaRPr>
            </a:p>
          </p:txBody>
        </p:sp>
        <p:sp>
          <p:nvSpPr>
            <p:cNvPr id="149" name="TextBox 148"/>
            <p:cNvSpPr txBox="1"/>
            <p:nvPr/>
          </p:nvSpPr>
          <p:spPr>
            <a:xfrm>
              <a:off x="3518707" y="7176647"/>
              <a:ext cx="792088" cy="341467"/>
            </a:xfrm>
            <a:prstGeom prst="rect">
              <a:avLst/>
            </a:prstGeom>
            <a:noFill/>
          </p:spPr>
          <p:txBody>
            <a:bodyPr wrap="square" rtlCol="0">
              <a:spAutoFit/>
            </a:bodyPr>
            <a:lstStyle/>
            <a:p>
              <a:r>
                <a:rPr lang="es-MX" smtClean="0">
                  <a:latin typeface="Agency FB" pitchFamily="34" charset="0"/>
                </a:rPr>
                <a:t>b1’</a:t>
              </a:r>
              <a:endParaRPr lang="es-MX">
                <a:latin typeface="Agency FB" pitchFamily="34" charset="0"/>
              </a:endParaRPr>
            </a:p>
          </p:txBody>
        </p:sp>
      </p:grpSp>
      <p:pic>
        <p:nvPicPr>
          <p:cNvPr id="2081" name="Picture 33"/>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1625154" y="750813"/>
            <a:ext cx="1960350" cy="2088232"/>
          </a:xfrm>
          <a:prstGeom prst="rect">
            <a:avLst/>
          </a:prstGeom>
          <a:noFill/>
          <a:ln w="9525">
            <a:noFill/>
            <a:miter lim="800000"/>
            <a:headEnd/>
            <a:tailEnd/>
          </a:ln>
        </p:spPr>
      </p:pic>
      <p:grpSp>
        <p:nvGrpSpPr>
          <p:cNvPr id="124" name="Group 123"/>
          <p:cNvGrpSpPr/>
          <p:nvPr/>
        </p:nvGrpSpPr>
        <p:grpSpPr>
          <a:xfrm>
            <a:off x="-247054" y="3703141"/>
            <a:ext cx="3888431" cy="1656184"/>
            <a:chOff x="2705275" y="966837"/>
            <a:chExt cx="4169876" cy="2088232"/>
          </a:xfrm>
        </p:grpSpPr>
        <p:pic>
          <p:nvPicPr>
            <p:cNvPr id="2068" name="Picture 20"/>
            <p:cNvPicPr>
              <a:picLocks noChangeAspect="1" noChangeArrowheads="1"/>
            </p:cNvPicPr>
            <p:nvPr/>
          </p:nvPicPr>
          <p:blipFill>
            <a:blip r:embed="rId5" cstate="email">
              <a:clrChange>
                <a:clrFrom>
                  <a:srgbClr val="99BD90"/>
                </a:clrFrom>
                <a:clrTo>
                  <a:srgbClr val="99BD90">
                    <a:alpha val="0"/>
                  </a:srgbClr>
                </a:clrTo>
              </a:clrChange>
            </a:blip>
            <a:srcRect/>
            <a:stretch>
              <a:fillRect/>
            </a:stretch>
          </p:blipFill>
          <p:spPr bwMode="auto">
            <a:xfrm>
              <a:off x="2705275" y="966837"/>
              <a:ext cx="4169876" cy="2088232"/>
            </a:xfrm>
            <a:prstGeom prst="rect">
              <a:avLst/>
            </a:prstGeom>
            <a:noFill/>
            <a:ln w="9525">
              <a:noFill/>
              <a:miter lim="800000"/>
              <a:headEnd/>
              <a:tailEnd/>
            </a:ln>
          </p:spPr>
        </p:pic>
        <p:cxnSp>
          <p:nvCxnSpPr>
            <p:cNvPr id="36" name="Straight Connector 35"/>
            <p:cNvCxnSpPr/>
            <p:nvPr/>
          </p:nvCxnSpPr>
          <p:spPr>
            <a:xfrm flipV="1">
              <a:off x="3497362" y="1326877"/>
              <a:ext cx="2160240" cy="792088"/>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3065314" y="1038845"/>
              <a:ext cx="504056" cy="461665"/>
            </a:xfrm>
            <a:prstGeom prst="rect">
              <a:avLst/>
            </a:prstGeom>
            <a:noFill/>
          </p:spPr>
          <p:txBody>
            <a:bodyPr wrap="square" rtlCol="0">
              <a:spAutoFit/>
            </a:bodyPr>
            <a:lstStyle/>
            <a:p>
              <a:r>
                <a:rPr lang="es-MX" smtClean="0">
                  <a:latin typeface="Agency FB" pitchFamily="34" charset="0"/>
                </a:rPr>
                <a:t>a</a:t>
              </a:r>
              <a:endParaRPr lang="es-MX">
                <a:latin typeface="Agency FB" pitchFamily="34" charset="0"/>
              </a:endParaRPr>
            </a:p>
          </p:txBody>
        </p:sp>
        <p:sp>
          <p:nvSpPr>
            <p:cNvPr id="41" name="TextBox 40"/>
            <p:cNvSpPr txBox="1"/>
            <p:nvPr/>
          </p:nvSpPr>
          <p:spPr>
            <a:xfrm>
              <a:off x="6233631" y="2343439"/>
              <a:ext cx="504056" cy="461665"/>
            </a:xfrm>
            <a:prstGeom prst="rect">
              <a:avLst/>
            </a:prstGeom>
            <a:noFill/>
          </p:spPr>
          <p:txBody>
            <a:bodyPr wrap="square" rtlCol="0">
              <a:spAutoFit/>
            </a:bodyPr>
            <a:lstStyle/>
            <a:p>
              <a:r>
                <a:rPr lang="es-MX" smtClean="0">
                  <a:latin typeface="Agency FB" pitchFamily="34" charset="0"/>
                </a:rPr>
                <a:t>b</a:t>
              </a:r>
              <a:endParaRPr lang="es-MX">
                <a:latin typeface="Agency FB" pitchFamily="34" charset="0"/>
              </a:endParaRPr>
            </a:p>
          </p:txBody>
        </p:sp>
      </p:grpSp>
      <p:pic>
        <p:nvPicPr>
          <p:cNvPr id="2069" name="Picture 21"/>
          <p:cNvPicPr>
            <a:picLocks noChangeAspect="1" noChangeArrowheads="1"/>
          </p:cNvPicPr>
          <p:nvPr/>
        </p:nvPicPr>
        <p:blipFill>
          <a:blip r:embed="rId6" cstate="email">
            <a:clrChange>
              <a:clrFrom>
                <a:srgbClr val="99BD90"/>
              </a:clrFrom>
              <a:clrTo>
                <a:srgbClr val="99BD90">
                  <a:alpha val="0"/>
                </a:srgbClr>
              </a:clrTo>
            </a:clrChange>
          </a:blip>
          <a:srcRect/>
          <a:stretch>
            <a:fillRect/>
          </a:stretch>
        </p:blipFill>
        <p:spPr bwMode="auto">
          <a:xfrm>
            <a:off x="-264025" y="5431333"/>
            <a:ext cx="4193435" cy="2016224"/>
          </a:xfrm>
          <a:prstGeom prst="rect">
            <a:avLst/>
          </a:prstGeom>
          <a:noFill/>
          <a:ln w="9525">
            <a:noFill/>
            <a:miter lim="800000"/>
            <a:headEnd/>
            <a:tailEnd/>
          </a:ln>
        </p:spPr>
      </p:pic>
      <p:sp>
        <p:nvSpPr>
          <p:cNvPr id="4" name="TextBox 3"/>
          <p:cNvSpPr txBox="1"/>
          <p:nvPr/>
        </p:nvSpPr>
        <p:spPr>
          <a:xfrm>
            <a:off x="0" y="0"/>
            <a:ext cx="8064896" cy="923330"/>
          </a:xfrm>
          <a:prstGeom prst="rect">
            <a:avLst/>
          </a:prstGeom>
          <a:noFill/>
        </p:spPr>
        <p:txBody>
          <a:bodyPr wrap="square" rtlCol="0">
            <a:spAutoFit/>
          </a:bodyPr>
          <a:lstStyle/>
          <a:p>
            <a:r>
              <a:rPr lang="es-MX" sz="3600" u="sng" smtClean="0">
                <a:solidFill>
                  <a:srgbClr val="FFFFFF"/>
                </a:solidFill>
                <a:latin typeface="Agency FB" pitchFamily="34" charset="0"/>
              </a:rPr>
              <a:t>MOBILIARIO</a:t>
            </a:r>
          </a:p>
          <a:p>
            <a:r>
              <a:rPr lang="es-MX" sz="1800" smtClean="0">
                <a:solidFill>
                  <a:srgbClr val="FFFFFF"/>
                </a:solidFill>
                <a:latin typeface="Agency FB" pitchFamily="34" charset="0"/>
              </a:rPr>
              <a:t>SILLAS COCINA</a:t>
            </a:r>
            <a:endParaRPr lang="en-US" sz="1800">
              <a:solidFill>
                <a:srgbClr val="FFFFFF"/>
              </a:solidFill>
              <a:latin typeface="Agency FB" pitchFamily="34" charset="0"/>
            </a:endParaRPr>
          </a:p>
        </p:txBody>
      </p:sp>
      <p:pic>
        <p:nvPicPr>
          <p:cNvPr id="2054" name="Picture 6"/>
          <p:cNvPicPr>
            <a:picLocks noChangeAspect="1" noChangeArrowheads="1"/>
          </p:cNvPicPr>
          <p:nvPr/>
        </p:nvPicPr>
        <p:blipFill>
          <a:blip r:embed="rId7" cstate="email">
            <a:clrChange>
              <a:clrFrom>
                <a:srgbClr val="FFFFFF"/>
              </a:clrFrom>
              <a:clrTo>
                <a:srgbClr val="FFFFFF">
                  <a:alpha val="0"/>
                </a:srgbClr>
              </a:clrTo>
            </a:clrChange>
          </a:blip>
          <a:srcRect/>
          <a:stretch>
            <a:fillRect/>
          </a:stretch>
        </p:blipFill>
        <p:spPr bwMode="auto">
          <a:xfrm>
            <a:off x="269813" y="2283610"/>
            <a:ext cx="2651485" cy="1419531"/>
          </a:xfrm>
          <a:prstGeom prst="rect">
            <a:avLst/>
          </a:prstGeom>
          <a:noFill/>
          <a:ln w="9525">
            <a:noFill/>
            <a:miter lim="800000"/>
            <a:headEnd/>
            <a:tailEnd/>
          </a:ln>
        </p:spPr>
      </p:pic>
      <p:grpSp>
        <p:nvGrpSpPr>
          <p:cNvPr id="127" name="Group 126"/>
          <p:cNvGrpSpPr/>
          <p:nvPr/>
        </p:nvGrpSpPr>
        <p:grpSpPr>
          <a:xfrm rot="5400000">
            <a:off x="1877182" y="3379105"/>
            <a:ext cx="252028" cy="540060"/>
            <a:chOff x="3209330" y="2551012"/>
            <a:chExt cx="432048" cy="792087"/>
          </a:xfrm>
        </p:grpSpPr>
        <p:grpSp>
          <p:nvGrpSpPr>
            <p:cNvPr id="128" name="Group 23"/>
            <p:cNvGrpSpPr/>
            <p:nvPr/>
          </p:nvGrpSpPr>
          <p:grpSpPr>
            <a:xfrm>
              <a:off x="3353346" y="2551013"/>
              <a:ext cx="288032" cy="792086"/>
              <a:chOff x="5081538" y="4185597"/>
              <a:chExt cx="288032" cy="1029712"/>
            </a:xfrm>
          </p:grpSpPr>
          <p:cxnSp>
            <p:nvCxnSpPr>
              <p:cNvPr id="132" name="Straight Connector 131"/>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26"/>
            <p:cNvGrpSpPr/>
            <p:nvPr/>
          </p:nvGrpSpPr>
          <p:grpSpPr>
            <a:xfrm>
              <a:off x="3209330" y="2551012"/>
              <a:ext cx="288032" cy="792086"/>
              <a:chOff x="5081538" y="4185597"/>
              <a:chExt cx="288032" cy="1029712"/>
            </a:xfrm>
          </p:grpSpPr>
          <p:cxnSp>
            <p:nvCxnSpPr>
              <p:cNvPr id="130" name="Straight Connector 129"/>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34" name="Group 133"/>
          <p:cNvGrpSpPr/>
          <p:nvPr/>
        </p:nvGrpSpPr>
        <p:grpSpPr>
          <a:xfrm rot="5400000">
            <a:off x="1895183" y="5197306"/>
            <a:ext cx="252029" cy="504056"/>
            <a:chOff x="3209330" y="2551012"/>
            <a:chExt cx="432048" cy="792087"/>
          </a:xfrm>
        </p:grpSpPr>
        <p:grpSp>
          <p:nvGrpSpPr>
            <p:cNvPr id="135" name="Group 23"/>
            <p:cNvGrpSpPr/>
            <p:nvPr/>
          </p:nvGrpSpPr>
          <p:grpSpPr>
            <a:xfrm>
              <a:off x="3353346" y="2551013"/>
              <a:ext cx="288032" cy="792086"/>
              <a:chOff x="5081538" y="4185597"/>
              <a:chExt cx="288032" cy="1029712"/>
            </a:xfrm>
          </p:grpSpPr>
          <p:cxnSp>
            <p:nvCxnSpPr>
              <p:cNvPr id="139" name="Straight Connector 138"/>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6" name="Group 26"/>
            <p:cNvGrpSpPr/>
            <p:nvPr/>
          </p:nvGrpSpPr>
          <p:grpSpPr>
            <a:xfrm>
              <a:off x="3209330" y="2551012"/>
              <a:ext cx="288032" cy="792086"/>
              <a:chOff x="5081538" y="4185597"/>
              <a:chExt cx="288032" cy="1029712"/>
            </a:xfrm>
          </p:grpSpPr>
          <p:cxnSp>
            <p:nvCxnSpPr>
              <p:cNvPr id="137" name="Straight Connector 136"/>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145" name="TextBox 144"/>
          <p:cNvSpPr txBox="1"/>
          <p:nvPr/>
        </p:nvSpPr>
        <p:spPr>
          <a:xfrm>
            <a:off x="473026" y="5215309"/>
            <a:ext cx="504056" cy="461665"/>
          </a:xfrm>
          <a:prstGeom prst="rect">
            <a:avLst/>
          </a:prstGeom>
          <a:noFill/>
        </p:spPr>
        <p:txBody>
          <a:bodyPr wrap="square" rtlCol="0">
            <a:spAutoFit/>
          </a:bodyPr>
          <a:lstStyle/>
          <a:p>
            <a:r>
              <a:rPr lang="es-MX" smtClean="0">
                <a:latin typeface="Agency FB" pitchFamily="34" charset="0"/>
              </a:rPr>
              <a:t>b1</a:t>
            </a:r>
            <a:endParaRPr lang="es-MX">
              <a:latin typeface="Agency FB" pitchFamily="34" charset="0"/>
            </a:endParaRPr>
          </a:p>
        </p:txBody>
      </p:sp>
      <p:sp>
        <p:nvSpPr>
          <p:cNvPr id="146" name="TextBox 145"/>
          <p:cNvSpPr txBox="1"/>
          <p:nvPr/>
        </p:nvSpPr>
        <p:spPr>
          <a:xfrm>
            <a:off x="2777282" y="6511453"/>
            <a:ext cx="504056" cy="461665"/>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grpSp>
        <p:nvGrpSpPr>
          <p:cNvPr id="185" name="Group 184"/>
          <p:cNvGrpSpPr/>
          <p:nvPr/>
        </p:nvGrpSpPr>
        <p:grpSpPr>
          <a:xfrm>
            <a:off x="3929410" y="2118965"/>
            <a:ext cx="3888432" cy="2160240"/>
            <a:chOff x="3137322" y="1686917"/>
            <a:chExt cx="3627994" cy="2130453"/>
          </a:xfrm>
        </p:grpSpPr>
        <p:pic>
          <p:nvPicPr>
            <p:cNvPr id="2073" name="Picture 25"/>
            <p:cNvPicPr>
              <a:picLocks noChangeAspect="1" noChangeArrowheads="1"/>
            </p:cNvPicPr>
            <p:nvPr/>
          </p:nvPicPr>
          <p:blipFill>
            <a:blip r:embed="rId8" cstate="email">
              <a:clrChange>
                <a:clrFrom>
                  <a:srgbClr val="99BD90"/>
                </a:clrFrom>
                <a:clrTo>
                  <a:srgbClr val="99BD90">
                    <a:alpha val="0"/>
                  </a:srgbClr>
                </a:clrTo>
              </a:clrChange>
            </a:blip>
            <a:srcRect/>
            <a:stretch>
              <a:fillRect/>
            </a:stretch>
          </p:blipFill>
          <p:spPr bwMode="auto">
            <a:xfrm>
              <a:off x="3137322" y="1686917"/>
              <a:ext cx="3370882" cy="2130453"/>
            </a:xfrm>
            <a:prstGeom prst="rect">
              <a:avLst/>
            </a:prstGeom>
            <a:noFill/>
            <a:ln w="9525">
              <a:noFill/>
              <a:miter lim="800000"/>
              <a:headEnd/>
              <a:tailEnd/>
            </a:ln>
          </p:spPr>
        </p:pic>
        <p:cxnSp>
          <p:nvCxnSpPr>
            <p:cNvPr id="157" name="Straight Connector 156"/>
            <p:cNvCxnSpPr/>
            <p:nvPr/>
          </p:nvCxnSpPr>
          <p:spPr>
            <a:xfrm flipH="1" flipV="1">
              <a:off x="4145434" y="2262981"/>
              <a:ext cx="1404802" cy="926892"/>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sp>
          <p:nvSpPr>
            <p:cNvPr id="160" name="TextBox 159"/>
            <p:cNvSpPr txBox="1"/>
            <p:nvPr/>
          </p:nvSpPr>
          <p:spPr>
            <a:xfrm>
              <a:off x="5873626" y="2767037"/>
              <a:ext cx="891690" cy="461665"/>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sp>
          <p:nvSpPr>
            <p:cNvPr id="161" name="TextBox 160"/>
            <p:cNvSpPr txBox="1"/>
            <p:nvPr/>
          </p:nvSpPr>
          <p:spPr>
            <a:xfrm>
              <a:off x="3353346" y="2190973"/>
              <a:ext cx="891690" cy="461665"/>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grpSp>
      <p:grpSp>
        <p:nvGrpSpPr>
          <p:cNvPr id="184" name="Group 183"/>
          <p:cNvGrpSpPr/>
          <p:nvPr/>
        </p:nvGrpSpPr>
        <p:grpSpPr>
          <a:xfrm>
            <a:off x="4217442" y="3703141"/>
            <a:ext cx="3816424" cy="2232248"/>
            <a:chOff x="3353346" y="3775149"/>
            <a:chExt cx="3744416" cy="2474711"/>
          </a:xfrm>
        </p:grpSpPr>
        <p:pic>
          <p:nvPicPr>
            <p:cNvPr id="2072" name="Picture 24"/>
            <p:cNvPicPr>
              <a:picLocks noChangeAspect="1" noChangeArrowheads="1"/>
            </p:cNvPicPr>
            <p:nvPr/>
          </p:nvPicPr>
          <p:blipFill>
            <a:blip r:embed="rId9" cstate="email">
              <a:clrChange>
                <a:clrFrom>
                  <a:srgbClr val="99BD90"/>
                </a:clrFrom>
                <a:clrTo>
                  <a:srgbClr val="99BD90">
                    <a:alpha val="0"/>
                  </a:srgbClr>
                </a:clrTo>
              </a:clrChange>
            </a:blip>
            <a:srcRect/>
            <a:stretch>
              <a:fillRect/>
            </a:stretch>
          </p:blipFill>
          <p:spPr bwMode="auto">
            <a:xfrm>
              <a:off x="3353346" y="3775149"/>
              <a:ext cx="3744416" cy="2474711"/>
            </a:xfrm>
            <a:prstGeom prst="rect">
              <a:avLst/>
            </a:prstGeom>
            <a:noFill/>
            <a:ln w="9525">
              <a:noFill/>
              <a:miter lim="800000"/>
              <a:headEnd/>
              <a:tailEnd/>
            </a:ln>
          </p:spPr>
        </p:pic>
        <p:sp>
          <p:nvSpPr>
            <p:cNvPr id="152" name="TextBox 151"/>
            <p:cNvSpPr txBox="1"/>
            <p:nvPr/>
          </p:nvSpPr>
          <p:spPr>
            <a:xfrm>
              <a:off x="3423995" y="5052419"/>
              <a:ext cx="848094" cy="666849"/>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sp>
          <p:nvSpPr>
            <p:cNvPr id="162" name="Freeform 161"/>
            <p:cNvSpPr/>
            <p:nvPr/>
          </p:nvSpPr>
          <p:spPr>
            <a:xfrm>
              <a:off x="4736679" y="4697676"/>
              <a:ext cx="433365" cy="411697"/>
            </a:xfrm>
            <a:custGeom>
              <a:avLst/>
              <a:gdLst>
                <a:gd name="connsiteX0" fmla="*/ 13001 w 433365"/>
                <a:gd name="connsiteY0" fmla="*/ 52004 h 411697"/>
                <a:gd name="connsiteX1" fmla="*/ 216682 w 433365"/>
                <a:gd name="connsiteY1" fmla="*/ 0 h 411697"/>
                <a:gd name="connsiteX2" fmla="*/ 433365 w 433365"/>
                <a:gd name="connsiteY2" fmla="*/ 73672 h 411697"/>
                <a:gd name="connsiteX3" fmla="*/ 420364 w 433365"/>
                <a:gd name="connsiteY3" fmla="*/ 342358 h 411697"/>
                <a:gd name="connsiteX4" fmla="*/ 234017 w 433365"/>
                <a:gd name="connsiteY4" fmla="*/ 411697 h 411697"/>
                <a:gd name="connsiteX5" fmla="*/ 0 w 433365"/>
                <a:gd name="connsiteY5" fmla="*/ 329357 h 411697"/>
                <a:gd name="connsiteX6" fmla="*/ 13001 w 433365"/>
                <a:gd name="connsiteY6" fmla="*/ 52004 h 41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365" h="411697">
                  <a:moveTo>
                    <a:pt x="13001" y="52004"/>
                  </a:moveTo>
                  <a:lnTo>
                    <a:pt x="216682" y="0"/>
                  </a:lnTo>
                  <a:lnTo>
                    <a:pt x="433365" y="73672"/>
                  </a:lnTo>
                  <a:lnTo>
                    <a:pt x="420364" y="342358"/>
                  </a:lnTo>
                  <a:lnTo>
                    <a:pt x="234017" y="411697"/>
                  </a:lnTo>
                  <a:lnTo>
                    <a:pt x="0" y="329357"/>
                  </a:lnTo>
                  <a:lnTo>
                    <a:pt x="13001" y="52004"/>
                  </a:lnTo>
                  <a:close/>
                </a:path>
              </a:pathLst>
            </a:cu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Freeform 162"/>
            <p:cNvSpPr/>
            <p:nvPr/>
          </p:nvSpPr>
          <p:spPr>
            <a:xfrm>
              <a:off x="3807065" y="4403221"/>
              <a:ext cx="360040" cy="339689"/>
            </a:xfrm>
            <a:custGeom>
              <a:avLst/>
              <a:gdLst>
                <a:gd name="connsiteX0" fmla="*/ 13001 w 433365"/>
                <a:gd name="connsiteY0" fmla="*/ 52004 h 411697"/>
                <a:gd name="connsiteX1" fmla="*/ 216682 w 433365"/>
                <a:gd name="connsiteY1" fmla="*/ 0 h 411697"/>
                <a:gd name="connsiteX2" fmla="*/ 433365 w 433365"/>
                <a:gd name="connsiteY2" fmla="*/ 73672 h 411697"/>
                <a:gd name="connsiteX3" fmla="*/ 420364 w 433365"/>
                <a:gd name="connsiteY3" fmla="*/ 342358 h 411697"/>
                <a:gd name="connsiteX4" fmla="*/ 234017 w 433365"/>
                <a:gd name="connsiteY4" fmla="*/ 411697 h 411697"/>
                <a:gd name="connsiteX5" fmla="*/ 0 w 433365"/>
                <a:gd name="connsiteY5" fmla="*/ 329357 h 411697"/>
                <a:gd name="connsiteX6" fmla="*/ 13001 w 433365"/>
                <a:gd name="connsiteY6" fmla="*/ 52004 h 41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365" h="411697">
                  <a:moveTo>
                    <a:pt x="13001" y="52004"/>
                  </a:moveTo>
                  <a:lnTo>
                    <a:pt x="216682" y="0"/>
                  </a:lnTo>
                  <a:lnTo>
                    <a:pt x="433365" y="73672"/>
                  </a:lnTo>
                  <a:lnTo>
                    <a:pt x="420364" y="342358"/>
                  </a:lnTo>
                  <a:lnTo>
                    <a:pt x="234017" y="411697"/>
                  </a:lnTo>
                  <a:lnTo>
                    <a:pt x="0" y="329357"/>
                  </a:lnTo>
                  <a:lnTo>
                    <a:pt x="13001" y="52004"/>
                  </a:lnTo>
                  <a:close/>
                </a:path>
              </a:pathLst>
            </a:cu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Freeform 163"/>
            <p:cNvSpPr/>
            <p:nvPr/>
          </p:nvSpPr>
          <p:spPr>
            <a:xfrm>
              <a:off x="4673824" y="4207197"/>
              <a:ext cx="360040" cy="339689"/>
            </a:xfrm>
            <a:custGeom>
              <a:avLst/>
              <a:gdLst>
                <a:gd name="connsiteX0" fmla="*/ 13001 w 433365"/>
                <a:gd name="connsiteY0" fmla="*/ 52004 h 411697"/>
                <a:gd name="connsiteX1" fmla="*/ 216682 w 433365"/>
                <a:gd name="connsiteY1" fmla="*/ 0 h 411697"/>
                <a:gd name="connsiteX2" fmla="*/ 433365 w 433365"/>
                <a:gd name="connsiteY2" fmla="*/ 73672 h 411697"/>
                <a:gd name="connsiteX3" fmla="*/ 420364 w 433365"/>
                <a:gd name="connsiteY3" fmla="*/ 342358 h 411697"/>
                <a:gd name="connsiteX4" fmla="*/ 234017 w 433365"/>
                <a:gd name="connsiteY4" fmla="*/ 411697 h 411697"/>
                <a:gd name="connsiteX5" fmla="*/ 0 w 433365"/>
                <a:gd name="connsiteY5" fmla="*/ 329357 h 411697"/>
                <a:gd name="connsiteX6" fmla="*/ 13001 w 433365"/>
                <a:gd name="connsiteY6" fmla="*/ 52004 h 41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365" h="411697">
                  <a:moveTo>
                    <a:pt x="13001" y="52004"/>
                  </a:moveTo>
                  <a:lnTo>
                    <a:pt x="216682" y="0"/>
                  </a:lnTo>
                  <a:lnTo>
                    <a:pt x="433365" y="73672"/>
                  </a:lnTo>
                  <a:lnTo>
                    <a:pt x="420364" y="342358"/>
                  </a:lnTo>
                  <a:lnTo>
                    <a:pt x="234017" y="411697"/>
                  </a:lnTo>
                  <a:lnTo>
                    <a:pt x="0" y="329357"/>
                  </a:lnTo>
                  <a:lnTo>
                    <a:pt x="13001" y="52004"/>
                  </a:lnTo>
                  <a:close/>
                </a:path>
              </a:pathLst>
            </a:cu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Freeform 164"/>
            <p:cNvSpPr/>
            <p:nvPr/>
          </p:nvSpPr>
          <p:spPr>
            <a:xfrm>
              <a:off x="5657602" y="4443572"/>
              <a:ext cx="360040" cy="411697"/>
            </a:xfrm>
            <a:custGeom>
              <a:avLst/>
              <a:gdLst>
                <a:gd name="connsiteX0" fmla="*/ 13001 w 433365"/>
                <a:gd name="connsiteY0" fmla="*/ 52004 h 411697"/>
                <a:gd name="connsiteX1" fmla="*/ 216682 w 433365"/>
                <a:gd name="connsiteY1" fmla="*/ 0 h 411697"/>
                <a:gd name="connsiteX2" fmla="*/ 433365 w 433365"/>
                <a:gd name="connsiteY2" fmla="*/ 73672 h 411697"/>
                <a:gd name="connsiteX3" fmla="*/ 420364 w 433365"/>
                <a:gd name="connsiteY3" fmla="*/ 342358 h 411697"/>
                <a:gd name="connsiteX4" fmla="*/ 234017 w 433365"/>
                <a:gd name="connsiteY4" fmla="*/ 411697 h 411697"/>
                <a:gd name="connsiteX5" fmla="*/ 0 w 433365"/>
                <a:gd name="connsiteY5" fmla="*/ 329357 h 411697"/>
                <a:gd name="connsiteX6" fmla="*/ 13001 w 433365"/>
                <a:gd name="connsiteY6" fmla="*/ 52004 h 41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365" h="411697">
                  <a:moveTo>
                    <a:pt x="13001" y="52004"/>
                  </a:moveTo>
                  <a:lnTo>
                    <a:pt x="216682" y="0"/>
                  </a:lnTo>
                  <a:lnTo>
                    <a:pt x="433365" y="73672"/>
                  </a:lnTo>
                  <a:lnTo>
                    <a:pt x="420364" y="342358"/>
                  </a:lnTo>
                  <a:lnTo>
                    <a:pt x="234017" y="411697"/>
                  </a:lnTo>
                  <a:lnTo>
                    <a:pt x="0" y="329357"/>
                  </a:lnTo>
                  <a:lnTo>
                    <a:pt x="13001" y="52004"/>
                  </a:lnTo>
                  <a:close/>
                </a:path>
              </a:pathLst>
            </a:cu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6" name="Freeform 165"/>
            <p:cNvSpPr/>
            <p:nvPr/>
          </p:nvSpPr>
          <p:spPr>
            <a:xfrm>
              <a:off x="5441578" y="4063182"/>
              <a:ext cx="288032" cy="288032"/>
            </a:xfrm>
            <a:custGeom>
              <a:avLst/>
              <a:gdLst>
                <a:gd name="connsiteX0" fmla="*/ 13001 w 433365"/>
                <a:gd name="connsiteY0" fmla="*/ 52004 h 411697"/>
                <a:gd name="connsiteX1" fmla="*/ 216682 w 433365"/>
                <a:gd name="connsiteY1" fmla="*/ 0 h 411697"/>
                <a:gd name="connsiteX2" fmla="*/ 433365 w 433365"/>
                <a:gd name="connsiteY2" fmla="*/ 73672 h 411697"/>
                <a:gd name="connsiteX3" fmla="*/ 420364 w 433365"/>
                <a:gd name="connsiteY3" fmla="*/ 342358 h 411697"/>
                <a:gd name="connsiteX4" fmla="*/ 234017 w 433365"/>
                <a:gd name="connsiteY4" fmla="*/ 411697 h 411697"/>
                <a:gd name="connsiteX5" fmla="*/ 0 w 433365"/>
                <a:gd name="connsiteY5" fmla="*/ 329357 h 411697"/>
                <a:gd name="connsiteX6" fmla="*/ 13001 w 433365"/>
                <a:gd name="connsiteY6" fmla="*/ 52004 h 41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365" h="411697">
                  <a:moveTo>
                    <a:pt x="13001" y="52004"/>
                  </a:moveTo>
                  <a:lnTo>
                    <a:pt x="216682" y="0"/>
                  </a:lnTo>
                  <a:lnTo>
                    <a:pt x="433365" y="73672"/>
                  </a:lnTo>
                  <a:lnTo>
                    <a:pt x="420364" y="342358"/>
                  </a:lnTo>
                  <a:lnTo>
                    <a:pt x="234017" y="411697"/>
                  </a:lnTo>
                  <a:lnTo>
                    <a:pt x="0" y="329357"/>
                  </a:lnTo>
                  <a:lnTo>
                    <a:pt x="13001" y="52004"/>
                  </a:lnTo>
                  <a:close/>
                </a:path>
              </a:pathLst>
            </a:cu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Freeform 166"/>
            <p:cNvSpPr/>
            <p:nvPr/>
          </p:nvSpPr>
          <p:spPr>
            <a:xfrm>
              <a:off x="6383465" y="4277312"/>
              <a:ext cx="359693" cy="333691"/>
            </a:xfrm>
            <a:custGeom>
              <a:avLst/>
              <a:gdLst>
                <a:gd name="connsiteX0" fmla="*/ 13001 w 359693"/>
                <a:gd name="connsiteY0" fmla="*/ 43336 h 333691"/>
                <a:gd name="connsiteX1" fmla="*/ 169013 w 359693"/>
                <a:gd name="connsiteY1" fmla="*/ 0 h 333691"/>
                <a:gd name="connsiteX2" fmla="*/ 359693 w 359693"/>
                <a:gd name="connsiteY2" fmla="*/ 56337 h 333691"/>
                <a:gd name="connsiteX3" fmla="*/ 342359 w 359693"/>
                <a:gd name="connsiteY3" fmla="*/ 294688 h 333691"/>
                <a:gd name="connsiteX4" fmla="*/ 190681 w 359693"/>
                <a:gd name="connsiteY4" fmla="*/ 333691 h 333691"/>
                <a:gd name="connsiteX5" fmla="*/ 0 w 359693"/>
                <a:gd name="connsiteY5" fmla="*/ 286021 h 333691"/>
                <a:gd name="connsiteX6" fmla="*/ 13001 w 359693"/>
                <a:gd name="connsiteY6" fmla="*/ 43336 h 33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693" h="333691">
                  <a:moveTo>
                    <a:pt x="13001" y="43336"/>
                  </a:moveTo>
                  <a:lnTo>
                    <a:pt x="169013" y="0"/>
                  </a:lnTo>
                  <a:lnTo>
                    <a:pt x="359693" y="56337"/>
                  </a:lnTo>
                  <a:lnTo>
                    <a:pt x="342359" y="294688"/>
                  </a:lnTo>
                  <a:lnTo>
                    <a:pt x="190681" y="333691"/>
                  </a:lnTo>
                  <a:lnTo>
                    <a:pt x="0" y="286021"/>
                  </a:lnTo>
                  <a:lnTo>
                    <a:pt x="13001" y="43336"/>
                  </a:lnTo>
                  <a:close/>
                </a:path>
              </a:pathLst>
            </a:cu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Freeform 167"/>
            <p:cNvSpPr/>
            <p:nvPr/>
          </p:nvSpPr>
          <p:spPr>
            <a:xfrm>
              <a:off x="5122373" y="5542737"/>
              <a:ext cx="806059" cy="368361"/>
            </a:xfrm>
            <a:custGeom>
              <a:avLst/>
              <a:gdLst>
                <a:gd name="connsiteX0" fmla="*/ 0 w 806059"/>
                <a:gd name="connsiteY0" fmla="*/ 91007 h 368361"/>
                <a:gd name="connsiteX1" fmla="*/ 104008 w 806059"/>
                <a:gd name="connsiteY1" fmla="*/ 60672 h 368361"/>
                <a:gd name="connsiteX2" fmla="*/ 247018 w 806059"/>
                <a:gd name="connsiteY2" fmla="*/ 0 h 368361"/>
                <a:gd name="connsiteX3" fmla="*/ 806059 w 806059"/>
                <a:gd name="connsiteY3" fmla="*/ 242685 h 368361"/>
                <a:gd name="connsiteX4" fmla="*/ 801726 w 806059"/>
                <a:gd name="connsiteY4" fmla="*/ 294689 h 368361"/>
                <a:gd name="connsiteX5" fmla="*/ 641381 w 806059"/>
                <a:gd name="connsiteY5" fmla="*/ 368361 h 368361"/>
                <a:gd name="connsiteX6" fmla="*/ 0 w 806059"/>
                <a:gd name="connsiteY6" fmla="*/ 91007 h 3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059" h="368361">
                  <a:moveTo>
                    <a:pt x="0" y="91007"/>
                  </a:moveTo>
                  <a:lnTo>
                    <a:pt x="104008" y="60672"/>
                  </a:lnTo>
                  <a:lnTo>
                    <a:pt x="247018" y="0"/>
                  </a:lnTo>
                  <a:lnTo>
                    <a:pt x="806059" y="242685"/>
                  </a:lnTo>
                  <a:lnTo>
                    <a:pt x="801726" y="294689"/>
                  </a:lnTo>
                  <a:lnTo>
                    <a:pt x="641381" y="368361"/>
                  </a:lnTo>
                  <a:lnTo>
                    <a:pt x="0" y="91007"/>
                  </a:lnTo>
                  <a:close/>
                </a:path>
              </a:pathLst>
            </a:cu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86" name="Group 185"/>
          <p:cNvGrpSpPr/>
          <p:nvPr/>
        </p:nvGrpSpPr>
        <p:grpSpPr>
          <a:xfrm>
            <a:off x="3641378" y="1182861"/>
            <a:ext cx="3600400" cy="1656184"/>
            <a:chOff x="6665714" y="1721992"/>
            <a:chExt cx="3456384" cy="1728192"/>
          </a:xfrm>
        </p:grpSpPr>
        <p:pic>
          <p:nvPicPr>
            <p:cNvPr id="2074" name="Picture 26"/>
            <p:cNvPicPr>
              <a:picLocks noChangeAspect="1" noChangeArrowheads="1"/>
            </p:cNvPicPr>
            <p:nvPr/>
          </p:nvPicPr>
          <p:blipFill>
            <a:blip r:embed="rId10" cstate="email">
              <a:clrChange>
                <a:clrFrom>
                  <a:srgbClr val="99BD90"/>
                </a:clrFrom>
                <a:clrTo>
                  <a:srgbClr val="99BD90">
                    <a:alpha val="0"/>
                  </a:srgbClr>
                </a:clrTo>
              </a:clrChange>
            </a:blip>
            <a:srcRect/>
            <a:stretch>
              <a:fillRect/>
            </a:stretch>
          </p:blipFill>
          <p:spPr bwMode="auto">
            <a:xfrm>
              <a:off x="6665714" y="1721992"/>
              <a:ext cx="3456384" cy="1728192"/>
            </a:xfrm>
            <a:prstGeom prst="rect">
              <a:avLst/>
            </a:prstGeom>
            <a:noFill/>
            <a:ln w="9525">
              <a:noFill/>
              <a:miter lim="800000"/>
              <a:headEnd/>
              <a:tailEnd/>
            </a:ln>
          </p:spPr>
        </p:pic>
        <p:cxnSp>
          <p:nvCxnSpPr>
            <p:cNvPr id="172" name="Straight Connector 171"/>
            <p:cNvCxnSpPr/>
            <p:nvPr/>
          </p:nvCxnSpPr>
          <p:spPr>
            <a:xfrm flipV="1">
              <a:off x="8177882" y="2983061"/>
              <a:ext cx="0" cy="216024"/>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5" name="Straight Connector 174"/>
            <p:cNvCxnSpPr/>
            <p:nvPr/>
          </p:nvCxnSpPr>
          <p:spPr>
            <a:xfrm>
              <a:off x="8177882" y="2983061"/>
              <a:ext cx="216024"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82" name="Straight Connector 181"/>
            <p:cNvCxnSpPr/>
            <p:nvPr/>
          </p:nvCxnSpPr>
          <p:spPr>
            <a:xfrm flipV="1">
              <a:off x="9258002" y="2406997"/>
              <a:ext cx="0" cy="216024"/>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187" name="TextBox 186"/>
          <p:cNvSpPr txBox="1"/>
          <p:nvPr/>
        </p:nvSpPr>
        <p:spPr>
          <a:xfrm>
            <a:off x="7082267" y="1056404"/>
            <a:ext cx="813741" cy="421308"/>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sp>
        <p:nvSpPr>
          <p:cNvPr id="188" name="TextBox 187"/>
          <p:cNvSpPr txBox="1"/>
          <p:nvPr/>
        </p:nvSpPr>
        <p:spPr>
          <a:xfrm>
            <a:off x="3785394" y="966837"/>
            <a:ext cx="813741" cy="421308"/>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grpSp>
        <p:nvGrpSpPr>
          <p:cNvPr id="155" name="Group 154"/>
          <p:cNvGrpSpPr/>
          <p:nvPr/>
        </p:nvGrpSpPr>
        <p:grpSpPr>
          <a:xfrm>
            <a:off x="8537922" y="1110853"/>
            <a:ext cx="3240360" cy="2088232"/>
            <a:chOff x="3425354" y="2695029"/>
            <a:chExt cx="2818152" cy="1927115"/>
          </a:xfrm>
        </p:grpSpPr>
        <p:pic>
          <p:nvPicPr>
            <p:cNvPr id="2076" name="Picture 28"/>
            <p:cNvPicPr>
              <a:picLocks noChangeAspect="1" noChangeArrowheads="1"/>
            </p:cNvPicPr>
            <p:nvPr/>
          </p:nvPicPr>
          <p:blipFill>
            <a:blip r:embed="rId11" cstate="email">
              <a:clrChange>
                <a:clrFrom>
                  <a:srgbClr val="99BD90"/>
                </a:clrFrom>
                <a:clrTo>
                  <a:srgbClr val="99BD90">
                    <a:alpha val="0"/>
                  </a:srgbClr>
                </a:clrTo>
              </a:clrChange>
            </a:blip>
            <a:srcRect/>
            <a:stretch>
              <a:fillRect/>
            </a:stretch>
          </p:blipFill>
          <p:spPr bwMode="auto">
            <a:xfrm>
              <a:off x="3425354" y="2983061"/>
              <a:ext cx="2818152" cy="1639083"/>
            </a:xfrm>
            <a:prstGeom prst="rect">
              <a:avLst/>
            </a:prstGeom>
            <a:noFill/>
            <a:ln w="9525">
              <a:noFill/>
              <a:miter lim="800000"/>
              <a:headEnd/>
              <a:tailEnd/>
            </a:ln>
          </p:spPr>
        </p:pic>
        <p:sp>
          <p:nvSpPr>
            <p:cNvPr id="191" name="TextBox 190"/>
            <p:cNvSpPr txBox="1"/>
            <p:nvPr/>
          </p:nvSpPr>
          <p:spPr>
            <a:xfrm>
              <a:off x="5585594" y="3991173"/>
              <a:ext cx="504056" cy="461665"/>
            </a:xfrm>
            <a:prstGeom prst="rect">
              <a:avLst/>
            </a:prstGeom>
            <a:noFill/>
          </p:spPr>
          <p:txBody>
            <a:bodyPr wrap="square" rtlCol="0">
              <a:spAutoFit/>
            </a:bodyPr>
            <a:lstStyle/>
            <a:p>
              <a:r>
                <a:rPr lang="es-MX" smtClean="0">
                  <a:latin typeface="Agency FB" pitchFamily="34" charset="0"/>
                </a:rPr>
                <a:t>a</a:t>
              </a:r>
              <a:endParaRPr lang="es-MX">
                <a:latin typeface="Agency FB" pitchFamily="34" charset="0"/>
              </a:endParaRPr>
            </a:p>
          </p:txBody>
        </p:sp>
        <p:sp>
          <p:nvSpPr>
            <p:cNvPr id="192" name="TextBox 191"/>
            <p:cNvSpPr txBox="1"/>
            <p:nvPr/>
          </p:nvSpPr>
          <p:spPr>
            <a:xfrm>
              <a:off x="3425354" y="3127077"/>
              <a:ext cx="216024" cy="338554"/>
            </a:xfrm>
            <a:prstGeom prst="rect">
              <a:avLst/>
            </a:prstGeom>
            <a:noFill/>
          </p:spPr>
          <p:txBody>
            <a:bodyPr wrap="square" rtlCol="0">
              <a:spAutoFit/>
            </a:bodyPr>
            <a:lstStyle/>
            <a:p>
              <a:r>
                <a:rPr lang="es-MX" sz="1600" smtClean="0">
                  <a:latin typeface="Agency FB" pitchFamily="34" charset="0"/>
                </a:rPr>
                <a:t>1</a:t>
              </a:r>
              <a:endParaRPr lang="es-MX" sz="1600">
                <a:latin typeface="Agency FB" pitchFamily="34" charset="0"/>
              </a:endParaRPr>
            </a:p>
          </p:txBody>
        </p:sp>
        <p:sp>
          <p:nvSpPr>
            <p:cNvPr id="193" name="TextBox 192"/>
            <p:cNvSpPr txBox="1"/>
            <p:nvPr/>
          </p:nvSpPr>
          <p:spPr>
            <a:xfrm>
              <a:off x="3713386" y="3000901"/>
              <a:ext cx="216024" cy="338554"/>
            </a:xfrm>
            <a:prstGeom prst="rect">
              <a:avLst/>
            </a:prstGeom>
            <a:noFill/>
          </p:spPr>
          <p:txBody>
            <a:bodyPr wrap="square" rtlCol="0">
              <a:spAutoFit/>
            </a:bodyPr>
            <a:lstStyle/>
            <a:p>
              <a:r>
                <a:rPr lang="es-MX" sz="1600" smtClean="0">
                  <a:latin typeface="Agency FB" pitchFamily="34" charset="0"/>
                </a:rPr>
                <a:t>2</a:t>
              </a:r>
              <a:endParaRPr lang="es-MX" sz="1600">
                <a:latin typeface="Agency FB" pitchFamily="34" charset="0"/>
              </a:endParaRPr>
            </a:p>
          </p:txBody>
        </p:sp>
        <p:sp>
          <p:nvSpPr>
            <p:cNvPr id="194" name="TextBox 193"/>
            <p:cNvSpPr txBox="1"/>
            <p:nvPr/>
          </p:nvSpPr>
          <p:spPr>
            <a:xfrm>
              <a:off x="4024366" y="2951841"/>
              <a:ext cx="216024" cy="338554"/>
            </a:xfrm>
            <a:prstGeom prst="rect">
              <a:avLst/>
            </a:prstGeom>
            <a:noFill/>
          </p:spPr>
          <p:txBody>
            <a:bodyPr wrap="square" rtlCol="0">
              <a:spAutoFit/>
            </a:bodyPr>
            <a:lstStyle/>
            <a:p>
              <a:r>
                <a:rPr lang="es-MX" sz="1600" smtClean="0">
                  <a:latin typeface="Agency FB" pitchFamily="34" charset="0"/>
                </a:rPr>
                <a:t>3</a:t>
              </a:r>
              <a:endParaRPr lang="es-MX" sz="1600">
                <a:latin typeface="Agency FB" pitchFamily="34" charset="0"/>
              </a:endParaRPr>
            </a:p>
          </p:txBody>
        </p:sp>
        <p:sp>
          <p:nvSpPr>
            <p:cNvPr id="195" name="TextBox 194"/>
            <p:cNvSpPr txBox="1"/>
            <p:nvPr/>
          </p:nvSpPr>
          <p:spPr>
            <a:xfrm>
              <a:off x="4289450" y="2911053"/>
              <a:ext cx="216024" cy="338554"/>
            </a:xfrm>
            <a:prstGeom prst="rect">
              <a:avLst/>
            </a:prstGeom>
            <a:noFill/>
          </p:spPr>
          <p:txBody>
            <a:bodyPr wrap="square" rtlCol="0">
              <a:spAutoFit/>
            </a:bodyPr>
            <a:lstStyle/>
            <a:p>
              <a:r>
                <a:rPr lang="es-MX" sz="1600" smtClean="0">
                  <a:latin typeface="Agency FB" pitchFamily="34" charset="0"/>
                </a:rPr>
                <a:t>4</a:t>
              </a:r>
              <a:endParaRPr lang="es-MX" sz="1600">
                <a:latin typeface="Agency FB" pitchFamily="34" charset="0"/>
              </a:endParaRPr>
            </a:p>
          </p:txBody>
        </p:sp>
        <p:sp>
          <p:nvSpPr>
            <p:cNvPr id="196" name="TextBox 195"/>
            <p:cNvSpPr txBox="1"/>
            <p:nvPr/>
          </p:nvSpPr>
          <p:spPr>
            <a:xfrm>
              <a:off x="4554534" y="2839532"/>
              <a:ext cx="216024" cy="338554"/>
            </a:xfrm>
            <a:prstGeom prst="rect">
              <a:avLst/>
            </a:prstGeom>
            <a:noFill/>
          </p:spPr>
          <p:txBody>
            <a:bodyPr wrap="square" rtlCol="0">
              <a:spAutoFit/>
            </a:bodyPr>
            <a:lstStyle/>
            <a:p>
              <a:r>
                <a:rPr lang="es-MX" sz="1600" smtClean="0">
                  <a:latin typeface="Agency FB" pitchFamily="34" charset="0"/>
                </a:rPr>
                <a:t>5</a:t>
              </a:r>
              <a:endParaRPr lang="es-MX" sz="1600">
                <a:latin typeface="Agency FB" pitchFamily="34" charset="0"/>
              </a:endParaRPr>
            </a:p>
          </p:txBody>
        </p:sp>
        <p:sp>
          <p:nvSpPr>
            <p:cNvPr id="197" name="TextBox 196"/>
            <p:cNvSpPr txBox="1"/>
            <p:nvPr/>
          </p:nvSpPr>
          <p:spPr>
            <a:xfrm>
              <a:off x="4793506" y="2788523"/>
              <a:ext cx="216024" cy="338554"/>
            </a:xfrm>
            <a:prstGeom prst="rect">
              <a:avLst/>
            </a:prstGeom>
            <a:noFill/>
          </p:spPr>
          <p:txBody>
            <a:bodyPr wrap="square" rtlCol="0">
              <a:spAutoFit/>
            </a:bodyPr>
            <a:lstStyle/>
            <a:p>
              <a:r>
                <a:rPr lang="es-MX" sz="1600" smtClean="0">
                  <a:latin typeface="Agency FB" pitchFamily="34" charset="0"/>
                </a:rPr>
                <a:t>6</a:t>
              </a:r>
              <a:endParaRPr lang="es-MX" sz="1600">
                <a:latin typeface="Agency FB" pitchFamily="34" charset="0"/>
              </a:endParaRPr>
            </a:p>
          </p:txBody>
        </p:sp>
        <p:sp>
          <p:nvSpPr>
            <p:cNvPr id="198" name="TextBox 197"/>
            <p:cNvSpPr txBox="1"/>
            <p:nvPr/>
          </p:nvSpPr>
          <p:spPr>
            <a:xfrm>
              <a:off x="5009530" y="2716515"/>
              <a:ext cx="216024" cy="338554"/>
            </a:xfrm>
            <a:prstGeom prst="rect">
              <a:avLst/>
            </a:prstGeom>
            <a:noFill/>
          </p:spPr>
          <p:txBody>
            <a:bodyPr wrap="square" rtlCol="0">
              <a:spAutoFit/>
            </a:bodyPr>
            <a:lstStyle/>
            <a:p>
              <a:r>
                <a:rPr lang="es-MX" sz="1600" smtClean="0">
                  <a:latin typeface="Agency FB" pitchFamily="34" charset="0"/>
                </a:rPr>
                <a:t>7</a:t>
              </a:r>
              <a:endParaRPr lang="es-MX" sz="1600">
                <a:latin typeface="Agency FB" pitchFamily="34" charset="0"/>
              </a:endParaRPr>
            </a:p>
          </p:txBody>
        </p:sp>
        <p:sp>
          <p:nvSpPr>
            <p:cNvPr id="199" name="TextBox 198"/>
            <p:cNvSpPr txBox="1"/>
            <p:nvPr/>
          </p:nvSpPr>
          <p:spPr>
            <a:xfrm>
              <a:off x="5225554" y="2695029"/>
              <a:ext cx="216024" cy="338554"/>
            </a:xfrm>
            <a:prstGeom prst="rect">
              <a:avLst/>
            </a:prstGeom>
            <a:noFill/>
          </p:spPr>
          <p:txBody>
            <a:bodyPr wrap="square" rtlCol="0">
              <a:spAutoFit/>
            </a:bodyPr>
            <a:lstStyle/>
            <a:p>
              <a:r>
                <a:rPr lang="es-MX" sz="1600" smtClean="0">
                  <a:latin typeface="Agency FB" pitchFamily="34" charset="0"/>
                </a:rPr>
                <a:t>8</a:t>
              </a:r>
              <a:endParaRPr lang="es-MX" sz="1600">
                <a:latin typeface="Agency FB" pitchFamily="34" charset="0"/>
              </a:endParaRPr>
            </a:p>
          </p:txBody>
        </p:sp>
      </p:grpSp>
      <p:grpSp>
        <p:nvGrpSpPr>
          <p:cNvPr id="217" name="Group 216"/>
          <p:cNvGrpSpPr/>
          <p:nvPr/>
        </p:nvGrpSpPr>
        <p:grpSpPr>
          <a:xfrm>
            <a:off x="8074844" y="2983061"/>
            <a:ext cx="4104456" cy="1792857"/>
            <a:chOff x="6017642" y="1902941"/>
            <a:chExt cx="4339977" cy="2185148"/>
          </a:xfrm>
        </p:grpSpPr>
        <p:pic>
          <p:nvPicPr>
            <p:cNvPr id="2079" name="Picture 31"/>
            <p:cNvPicPr>
              <a:picLocks noChangeAspect="1" noChangeArrowheads="1"/>
            </p:cNvPicPr>
            <p:nvPr/>
          </p:nvPicPr>
          <p:blipFill>
            <a:blip r:embed="rId12" cstate="email">
              <a:clrChange>
                <a:clrFrom>
                  <a:srgbClr val="99BD90"/>
                </a:clrFrom>
                <a:clrTo>
                  <a:srgbClr val="99BD90">
                    <a:alpha val="0"/>
                  </a:srgbClr>
                </a:clrTo>
              </a:clrChange>
            </a:blip>
            <a:srcRect/>
            <a:stretch>
              <a:fillRect/>
            </a:stretch>
          </p:blipFill>
          <p:spPr bwMode="auto">
            <a:xfrm>
              <a:off x="6017642" y="2190973"/>
              <a:ext cx="4339977" cy="1897116"/>
            </a:xfrm>
            <a:prstGeom prst="rect">
              <a:avLst/>
            </a:prstGeom>
            <a:noFill/>
            <a:ln w="9525">
              <a:noFill/>
              <a:miter lim="800000"/>
              <a:headEnd/>
              <a:tailEnd/>
            </a:ln>
          </p:spPr>
        </p:pic>
        <p:sp>
          <p:nvSpPr>
            <p:cNvPr id="201" name="TextBox 200"/>
            <p:cNvSpPr txBox="1"/>
            <p:nvPr/>
          </p:nvSpPr>
          <p:spPr>
            <a:xfrm>
              <a:off x="6737722" y="2911053"/>
              <a:ext cx="216024" cy="338554"/>
            </a:xfrm>
            <a:prstGeom prst="rect">
              <a:avLst/>
            </a:prstGeom>
            <a:noFill/>
          </p:spPr>
          <p:txBody>
            <a:bodyPr wrap="square" rtlCol="0">
              <a:spAutoFit/>
            </a:bodyPr>
            <a:lstStyle/>
            <a:p>
              <a:r>
                <a:rPr lang="es-MX" sz="1600" smtClean="0">
                  <a:latin typeface="Agency FB" pitchFamily="34" charset="0"/>
                </a:rPr>
                <a:t>1</a:t>
              </a:r>
              <a:endParaRPr lang="es-MX" sz="1600">
                <a:latin typeface="Agency FB" pitchFamily="34" charset="0"/>
              </a:endParaRPr>
            </a:p>
          </p:txBody>
        </p:sp>
        <p:sp>
          <p:nvSpPr>
            <p:cNvPr id="202" name="TextBox 201"/>
            <p:cNvSpPr txBox="1"/>
            <p:nvPr/>
          </p:nvSpPr>
          <p:spPr>
            <a:xfrm>
              <a:off x="7889850" y="2634104"/>
              <a:ext cx="216023" cy="459759"/>
            </a:xfrm>
            <a:prstGeom prst="rect">
              <a:avLst/>
            </a:prstGeom>
            <a:noFill/>
          </p:spPr>
          <p:txBody>
            <a:bodyPr wrap="square" rtlCol="0">
              <a:spAutoFit/>
            </a:bodyPr>
            <a:lstStyle/>
            <a:p>
              <a:r>
                <a:rPr lang="es-MX" sz="1600" smtClean="0">
                  <a:latin typeface="Agency FB" pitchFamily="34" charset="0"/>
                </a:rPr>
                <a:t>2</a:t>
              </a:r>
              <a:endParaRPr lang="es-MX" sz="1600" b="1">
                <a:latin typeface="Agency FB" pitchFamily="34" charset="0"/>
              </a:endParaRPr>
            </a:p>
          </p:txBody>
        </p:sp>
        <p:sp>
          <p:nvSpPr>
            <p:cNvPr id="203" name="TextBox 202"/>
            <p:cNvSpPr txBox="1"/>
            <p:nvPr/>
          </p:nvSpPr>
          <p:spPr>
            <a:xfrm>
              <a:off x="8537922" y="2479005"/>
              <a:ext cx="216024" cy="338554"/>
            </a:xfrm>
            <a:prstGeom prst="rect">
              <a:avLst/>
            </a:prstGeom>
            <a:noFill/>
          </p:spPr>
          <p:txBody>
            <a:bodyPr wrap="square" rtlCol="0">
              <a:spAutoFit/>
            </a:bodyPr>
            <a:lstStyle/>
            <a:p>
              <a:r>
                <a:rPr lang="es-MX" sz="1600" smtClean="0">
                  <a:latin typeface="Agency FB" pitchFamily="34" charset="0"/>
                </a:rPr>
                <a:t>3</a:t>
              </a:r>
              <a:endParaRPr lang="es-MX" sz="1600">
                <a:latin typeface="Agency FB" pitchFamily="34" charset="0"/>
              </a:endParaRPr>
            </a:p>
          </p:txBody>
        </p:sp>
        <p:sp>
          <p:nvSpPr>
            <p:cNvPr id="204" name="TextBox 203"/>
            <p:cNvSpPr txBox="1"/>
            <p:nvPr/>
          </p:nvSpPr>
          <p:spPr>
            <a:xfrm>
              <a:off x="9113986" y="2262981"/>
              <a:ext cx="238972" cy="338554"/>
            </a:xfrm>
            <a:prstGeom prst="rect">
              <a:avLst/>
            </a:prstGeom>
            <a:noFill/>
          </p:spPr>
          <p:txBody>
            <a:bodyPr wrap="square" rtlCol="0">
              <a:spAutoFit/>
            </a:bodyPr>
            <a:lstStyle/>
            <a:p>
              <a:r>
                <a:rPr lang="es-MX" sz="1600" smtClean="0">
                  <a:latin typeface="Agency FB" pitchFamily="34" charset="0"/>
                </a:rPr>
                <a:t>4</a:t>
              </a:r>
              <a:endParaRPr lang="es-MX" sz="1600">
                <a:latin typeface="Agency FB" pitchFamily="34" charset="0"/>
              </a:endParaRPr>
            </a:p>
          </p:txBody>
        </p:sp>
        <p:sp>
          <p:nvSpPr>
            <p:cNvPr id="206" name="TextBox 205"/>
            <p:cNvSpPr txBox="1"/>
            <p:nvPr/>
          </p:nvSpPr>
          <p:spPr>
            <a:xfrm>
              <a:off x="8393906" y="1902941"/>
              <a:ext cx="813741" cy="421308"/>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sp>
          <p:nvSpPr>
            <p:cNvPr id="207" name="TextBox 206"/>
            <p:cNvSpPr txBox="1"/>
            <p:nvPr/>
          </p:nvSpPr>
          <p:spPr>
            <a:xfrm>
              <a:off x="6809730" y="2262981"/>
              <a:ext cx="813741" cy="421308"/>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sp>
          <p:nvSpPr>
            <p:cNvPr id="209" name="TextBox 208"/>
            <p:cNvSpPr txBox="1"/>
            <p:nvPr/>
          </p:nvSpPr>
          <p:spPr>
            <a:xfrm>
              <a:off x="8321898" y="3004547"/>
              <a:ext cx="216024" cy="338554"/>
            </a:xfrm>
            <a:prstGeom prst="rect">
              <a:avLst/>
            </a:prstGeom>
            <a:noFill/>
          </p:spPr>
          <p:txBody>
            <a:bodyPr wrap="square" rtlCol="0">
              <a:spAutoFit/>
            </a:bodyPr>
            <a:lstStyle/>
            <a:p>
              <a:r>
                <a:rPr lang="es-MX" sz="1600" smtClean="0">
                  <a:latin typeface="Agency FB" pitchFamily="34" charset="0"/>
                </a:rPr>
                <a:t>5</a:t>
              </a:r>
              <a:endParaRPr lang="es-MX" sz="1600">
                <a:latin typeface="Agency FB" pitchFamily="34" charset="0"/>
              </a:endParaRPr>
            </a:p>
          </p:txBody>
        </p:sp>
        <p:sp>
          <p:nvSpPr>
            <p:cNvPr id="210" name="TextBox 209"/>
            <p:cNvSpPr txBox="1"/>
            <p:nvPr/>
          </p:nvSpPr>
          <p:spPr>
            <a:xfrm>
              <a:off x="8897962" y="2832821"/>
              <a:ext cx="216024" cy="338554"/>
            </a:xfrm>
            <a:prstGeom prst="rect">
              <a:avLst/>
            </a:prstGeom>
            <a:noFill/>
          </p:spPr>
          <p:txBody>
            <a:bodyPr wrap="square" rtlCol="0">
              <a:spAutoFit/>
            </a:bodyPr>
            <a:lstStyle/>
            <a:p>
              <a:r>
                <a:rPr lang="es-MX" sz="1600" smtClean="0">
                  <a:latin typeface="Agency FB" pitchFamily="34" charset="0"/>
                </a:rPr>
                <a:t>6</a:t>
              </a:r>
              <a:endParaRPr lang="es-MX" sz="1600">
                <a:latin typeface="Agency FB" pitchFamily="34" charset="0"/>
              </a:endParaRPr>
            </a:p>
          </p:txBody>
        </p:sp>
      </p:grpSp>
      <p:grpSp>
        <p:nvGrpSpPr>
          <p:cNvPr id="216" name="Group 215"/>
          <p:cNvGrpSpPr/>
          <p:nvPr/>
        </p:nvGrpSpPr>
        <p:grpSpPr>
          <a:xfrm>
            <a:off x="8825954" y="4783261"/>
            <a:ext cx="3353346" cy="2623022"/>
            <a:chOff x="7169770" y="4855269"/>
            <a:chExt cx="5335292" cy="4279206"/>
          </a:xfrm>
        </p:grpSpPr>
        <p:pic>
          <p:nvPicPr>
            <p:cNvPr id="2080" name="Picture 32"/>
            <p:cNvPicPr>
              <a:picLocks noChangeAspect="1" noChangeArrowheads="1"/>
            </p:cNvPicPr>
            <p:nvPr/>
          </p:nvPicPr>
          <p:blipFill>
            <a:blip r:embed="rId13" cstate="email">
              <a:clrChange>
                <a:clrFrom>
                  <a:srgbClr val="99BD90"/>
                </a:clrFrom>
                <a:clrTo>
                  <a:srgbClr val="99BD90">
                    <a:alpha val="0"/>
                  </a:srgbClr>
                </a:clrTo>
              </a:clrChange>
            </a:blip>
            <a:srcRect/>
            <a:stretch>
              <a:fillRect/>
            </a:stretch>
          </p:blipFill>
          <p:spPr bwMode="auto">
            <a:xfrm>
              <a:off x="7169770" y="4855269"/>
              <a:ext cx="5335292" cy="4279206"/>
            </a:xfrm>
            <a:prstGeom prst="rect">
              <a:avLst/>
            </a:prstGeom>
            <a:noFill/>
            <a:ln w="9525">
              <a:noFill/>
              <a:miter lim="800000"/>
              <a:headEnd/>
              <a:tailEnd/>
            </a:ln>
          </p:spPr>
        </p:pic>
        <p:sp>
          <p:nvSpPr>
            <p:cNvPr id="212" name="TextBox 211"/>
            <p:cNvSpPr txBox="1"/>
            <p:nvPr/>
          </p:nvSpPr>
          <p:spPr>
            <a:xfrm>
              <a:off x="7942338" y="5164462"/>
              <a:ext cx="891690" cy="461664"/>
            </a:xfrm>
            <a:prstGeom prst="rect">
              <a:avLst/>
            </a:prstGeom>
            <a:noFill/>
          </p:spPr>
          <p:txBody>
            <a:bodyPr wrap="square" rtlCol="0">
              <a:spAutoFit/>
            </a:bodyPr>
            <a:lstStyle/>
            <a:p>
              <a:r>
                <a:rPr lang="es-MX" smtClean="0">
                  <a:latin typeface="Agency FB" pitchFamily="34" charset="0"/>
                </a:rPr>
                <a:t>b1’</a:t>
              </a:r>
              <a:endParaRPr lang="es-MX">
                <a:latin typeface="Agency FB" pitchFamily="34" charset="0"/>
              </a:endParaRPr>
            </a:p>
          </p:txBody>
        </p:sp>
        <p:sp>
          <p:nvSpPr>
            <p:cNvPr id="213" name="TextBox 212"/>
            <p:cNvSpPr txBox="1"/>
            <p:nvPr/>
          </p:nvSpPr>
          <p:spPr>
            <a:xfrm>
              <a:off x="9518440" y="7375549"/>
              <a:ext cx="891690" cy="461665"/>
            </a:xfrm>
            <a:prstGeom prst="rect">
              <a:avLst/>
            </a:prstGeom>
            <a:noFill/>
          </p:spPr>
          <p:txBody>
            <a:bodyPr wrap="square" rtlCol="0">
              <a:spAutoFit/>
            </a:bodyPr>
            <a:lstStyle/>
            <a:p>
              <a:r>
                <a:rPr lang="es-MX" smtClean="0">
                  <a:latin typeface="Agency FB" pitchFamily="34" charset="0"/>
                </a:rPr>
                <a:t>b1’’</a:t>
              </a:r>
              <a:endParaRPr lang="es-MX">
                <a:latin typeface="Agency FB" pitchFamily="34" charset="0"/>
              </a:endParaRPr>
            </a:p>
          </p:txBody>
        </p:sp>
        <p:sp>
          <p:nvSpPr>
            <p:cNvPr id="214" name="TextBox 213"/>
            <p:cNvSpPr txBox="1"/>
            <p:nvPr/>
          </p:nvSpPr>
          <p:spPr>
            <a:xfrm>
              <a:off x="8483703" y="8141972"/>
              <a:ext cx="813741" cy="421308"/>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sp>
          <p:nvSpPr>
            <p:cNvPr id="215" name="TextBox 214"/>
            <p:cNvSpPr txBox="1"/>
            <p:nvPr/>
          </p:nvSpPr>
          <p:spPr>
            <a:xfrm>
              <a:off x="10288254" y="8051744"/>
              <a:ext cx="813741" cy="421308"/>
            </a:xfrm>
            <a:prstGeom prst="rect">
              <a:avLst/>
            </a:prstGeom>
            <a:noFill/>
          </p:spPr>
          <p:txBody>
            <a:bodyPr wrap="square" rtlCol="0">
              <a:spAutoFit/>
            </a:bodyPr>
            <a:lstStyle/>
            <a:p>
              <a:r>
                <a:rPr lang="es-MX" smtClean="0">
                  <a:latin typeface="Agency FB" pitchFamily="34" charset="0"/>
                </a:rPr>
                <a:t>b2’’</a:t>
              </a:r>
              <a:endParaRPr lang="es-MX">
                <a:latin typeface="Agency FB" pitchFamily="34" charset="0"/>
              </a:endParaRPr>
            </a:p>
          </p:txBody>
        </p:sp>
      </p:grpSp>
      <p:grpSp>
        <p:nvGrpSpPr>
          <p:cNvPr id="218" name="Group 217"/>
          <p:cNvGrpSpPr/>
          <p:nvPr/>
        </p:nvGrpSpPr>
        <p:grpSpPr>
          <a:xfrm>
            <a:off x="4001418" y="5935389"/>
            <a:ext cx="288032" cy="552283"/>
            <a:chOff x="3209330" y="2551012"/>
            <a:chExt cx="432048" cy="792087"/>
          </a:xfrm>
        </p:grpSpPr>
        <p:grpSp>
          <p:nvGrpSpPr>
            <p:cNvPr id="219" name="Group 23"/>
            <p:cNvGrpSpPr/>
            <p:nvPr/>
          </p:nvGrpSpPr>
          <p:grpSpPr>
            <a:xfrm>
              <a:off x="3353346" y="2551013"/>
              <a:ext cx="288032" cy="792086"/>
              <a:chOff x="5081538" y="4185597"/>
              <a:chExt cx="288032" cy="1029712"/>
            </a:xfrm>
          </p:grpSpPr>
          <p:cxnSp>
            <p:nvCxnSpPr>
              <p:cNvPr id="223" name="Straight Connector 222"/>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6"/>
            <p:cNvGrpSpPr/>
            <p:nvPr/>
          </p:nvGrpSpPr>
          <p:grpSpPr>
            <a:xfrm>
              <a:off x="3209330" y="2551012"/>
              <a:ext cx="288032" cy="792086"/>
              <a:chOff x="5081538" y="4185597"/>
              <a:chExt cx="288032" cy="1029712"/>
            </a:xfrm>
          </p:grpSpPr>
          <p:cxnSp>
            <p:nvCxnSpPr>
              <p:cNvPr id="221" name="Straight Connector 220"/>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39" name="Group 238"/>
          <p:cNvGrpSpPr/>
          <p:nvPr/>
        </p:nvGrpSpPr>
        <p:grpSpPr>
          <a:xfrm rot="16200000">
            <a:off x="5957689" y="2178918"/>
            <a:ext cx="288032" cy="456158"/>
            <a:chOff x="3209330" y="2551012"/>
            <a:chExt cx="432048" cy="792087"/>
          </a:xfrm>
        </p:grpSpPr>
        <p:grpSp>
          <p:nvGrpSpPr>
            <p:cNvPr id="240" name="Group 23"/>
            <p:cNvGrpSpPr/>
            <p:nvPr/>
          </p:nvGrpSpPr>
          <p:grpSpPr>
            <a:xfrm>
              <a:off x="3353346" y="2551013"/>
              <a:ext cx="288032" cy="792086"/>
              <a:chOff x="5081538" y="4185597"/>
              <a:chExt cx="288032" cy="1029712"/>
            </a:xfrm>
          </p:grpSpPr>
          <p:cxnSp>
            <p:nvCxnSpPr>
              <p:cNvPr id="244" name="Straight Connector 243"/>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6"/>
            <p:cNvGrpSpPr/>
            <p:nvPr/>
          </p:nvGrpSpPr>
          <p:grpSpPr>
            <a:xfrm>
              <a:off x="3209330" y="2551012"/>
              <a:ext cx="288032" cy="792086"/>
              <a:chOff x="5081538" y="4185597"/>
              <a:chExt cx="288032" cy="1029712"/>
            </a:xfrm>
          </p:grpSpPr>
          <p:cxnSp>
            <p:nvCxnSpPr>
              <p:cNvPr id="242" name="Straight Connector 241"/>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pic>
        <p:nvPicPr>
          <p:cNvPr id="176" name="Picture 6" descr="C:\Users\user\Desktop\ENERO-MAYO 12\Taller de Arq. 7\3er parcial en uso\fotos mobiliario\1909aac443ff95e52e077fe2e1bbbfb9.jpg"/>
          <p:cNvPicPr>
            <a:picLocks noChangeAspect="1" noChangeArrowheads="1"/>
          </p:cNvPicPr>
          <p:nvPr/>
        </p:nvPicPr>
        <p:blipFill>
          <a:blip r:embed="rId14" cstate="email"/>
          <a:srcRect/>
          <a:stretch>
            <a:fillRect/>
          </a:stretch>
        </p:blipFill>
        <p:spPr bwMode="auto">
          <a:xfrm rot="10800000">
            <a:off x="9127027" y="7513228"/>
            <a:ext cx="3083303" cy="1621247"/>
          </a:xfrm>
          <a:prstGeom prst="rect">
            <a:avLst/>
          </a:prstGeom>
          <a:noFill/>
        </p:spPr>
      </p:pic>
      <p:pic>
        <p:nvPicPr>
          <p:cNvPr id="177" name="Picture 7" descr="C:\Users\user\Desktop\ENERO-MAYO 12\Taller de Arq. 7\3er parcial en uso\fotos mobiliario\a0afd0540cf66ce68e6f0bb3e040eca7.jpg"/>
          <p:cNvPicPr>
            <a:picLocks noChangeAspect="1" noChangeArrowheads="1"/>
          </p:cNvPicPr>
          <p:nvPr/>
        </p:nvPicPr>
        <p:blipFill>
          <a:blip r:embed="rId15" cstate="email"/>
          <a:srcRect/>
          <a:stretch>
            <a:fillRect/>
          </a:stretch>
        </p:blipFill>
        <p:spPr bwMode="auto">
          <a:xfrm>
            <a:off x="6017642" y="7519565"/>
            <a:ext cx="3168352" cy="1614910"/>
          </a:xfrm>
          <a:prstGeom prst="rect">
            <a:avLst/>
          </a:prstGeom>
          <a:noFill/>
        </p:spPr>
      </p:pic>
      <p:pic>
        <p:nvPicPr>
          <p:cNvPr id="178" name="Picture 8" descr="C:\Users\user\Desktop\ENERO-MAYO 12\Taller de Arq. 7\3er parcial en uso\fotos mobiliario\3e34c8026c284bebef705cc7fbcdfdec.jpg"/>
          <p:cNvPicPr>
            <a:picLocks noChangeAspect="1" noChangeArrowheads="1"/>
          </p:cNvPicPr>
          <p:nvPr/>
        </p:nvPicPr>
        <p:blipFill>
          <a:blip r:embed="rId16" cstate="email"/>
          <a:srcRect/>
          <a:stretch>
            <a:fillRect/>
          </a:stretch>
        </p:blipFill>
        <p:spPr bwMode="auto">
          <a:xfrm>
            <a:off x="2993306" y="7519566"/>
            <a:ext cx="3083302" cy="1614909"/>
          </a:xfrm>
          <a:prstGeom prst="rect">
            <a:avLst/>
          </a:prstGeom>
          <a:noFill/>
        </p:spPr>
      </p:pic>
      <p:grpSp>
        <p:nvGrpSpPr>
          <p:cNvPr id="181" name="Group 180"/>
          <p:cNvGrpSpPr/>
          <p:nvPr/>
        </p:nvGrpSpPr>
        <p:grpSpPr>
          <a:xfrm rot="16200000">
            <a:off x="6029697" y="3547070"/>
            <a:ext cx="288032" cy="456158"/>
            <a:chOff x="3209330" y="2551012"/>
            <a:chExt cx="432048" cy="792087"/>
          </a:xfrm>
        </p:grpSpPr>
        <p:grpSp>
          <p:nvGrpSpPr>
            <p:cNvPr id="189" name="Group 23"/>
            <p:cNvGrpSpPr/>
            <p:nvPr/>
          </p:nvGrpSpPr>
          <p:grpSpPr>
            <a:xfrm>
              <a:off x="3353346" y="2551013"/>
              <a:ext cx="288032" cy="792086"/>
              <a:chOff x="5081538" y="4185597"/>
              <a:chExt cx="288032" cy="1029712"/>
            </a:xfrm>
          </p:grpSpPr>
          <p:cxnSp>
            <p:nvCxnSpPr>
              <p:cNvPr id="208" name="Straight Connector 207"/>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26"/>
            <p:cNvGrpSpPr/>
            <p:nvPr/>
          </p:nvGrpSpPr>
          <p:grpSpPr>
            <a:xfrm>
              <a:off x="3209330" y="2551012"/>
              <a:ext cx="288032" cy="792086"/>
              <a:chOff x="5081538" y="4185597"/>
              <a:chExt cx="288032" cy="1029712"/>
            </a:xfrm>
          </p:grpSpPr>
          <p:cxnSp>
            <p:nvCxnSpPr>
              <p:cNvPr id="200" name="Straight Connector 199"/>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cxnSp>
        <p:nvCxnSpPr>
          <p:cNvPr id="270" name="Straight Connector 269"/>
          <p:cNvCxnSpPr/>
          <p:nvPr/>
        </p:nvCxnSpPr>
        <p:spPr>
          <a:xfrm>
            <a:off x="0" y="7499469"/>
            <a:ext cx="12179300" cy="0"/>
          </a:xfrm>
          <a:prstGeom prst="line">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cxnSp>
      <p:cxnSp>
        <p:nvCxnSpPr>
          <p:cNvPr id="271" name="Straight Connector 270"/>
          <p:cNvCxnSpPr/>
          <p:nvPr/>
        </p:nvCxnSpPr>
        <p:spPr>
          <a:xfrm>
            <a:off x="-10535" y="7375549"/>
            <a:ext cx="12179300" cy="0"/>
          </a:xfrm>
          <a:prstGeom prst="line">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cxnSp>
      <p:grpSp>
        <p:nvGrpSpPr>
          <p:cNvPr id="272" name="Group 271"/>
          <p:cNvGrpSpPr/>
          <p:nvPr/>
        </p:nvGrpSpPr>
        <p:grpSpPr>
          <a:xfrm rot="16200000">
            <a:off x="5957689" y="5563294"/>
            <a:ext cx="288032" cy="456158"/>
            <a:chOff x="3209330" y="2551012"/>
            <a:chExt cx="432048" cy="792087"/>
          </a:xfrm>
        </p:grpSpPr>
        <p:grpSp>
          <p:nvGrpSpPr>
            <p:cNvPr id="273" name="Group 23"/>
            <p:cNvGrpSpPr/>
            <p:nvPr/>
          </p:nvGrpSpPr>
          <p:grpSpPr>
            <a:xfrm>
              <a:off x="3353346" y="2551013"/>
              <a:ext cx="288032" cy="792086"/>
              <a:chOff x="5081538" y="4185597"/>
              <a:chExt cx="288032" cy="1029712"/>
            </a:xfrm>
          </p:grpSpPr>
          <p:cxnSp>
            <p:nvCxnSpPr>
              <p:cNvPr id="277" name="Straight Connector 276"/>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6"/>
            <p:cNvGrpSpPr/>
            <p:nvPr/>
          </p:nvGrpSpPr>
          <p:grpSpPr>
            <a:xfrm>
              <a:off x="3209330" y="2551012"/>
              <a:ext cx="288032" cy="792086"/>
              <a:chOff x="5081538" y="4185597"/>
              <a:chExt cx="288032" cy="1029712"/>
            </a:xfrm>
          </p:grpSpPr>
          <p:cxnSp>
            <p:nvCxnSpPr>
              <p:cNvPr id="275" name="Straight Connector 274"/>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0" name="Group 299"/>
          <p:cNvGrpSpPr/>
          <p:nvPr/>
        </p:nvGrpSpPr>
        <p:grpSpPr>
          <a:xfrm rot="5400000">
            <a:off x="9960079" y="2857048"/>
            <a:ext cx="252029" cy="504056"/>
            <a:chOff x="3209330" y="2551012"/>
            <a:chExt cx="432048" cy="792087"/>
          </a:xfrm>
        </p:grpSpPr>
        <p:grpSp>
          <p:nvGrpSpPr>
            <p:cNvPr id="301" name="Group 23"/>
            <p:cNvGrpSpPr/>
            <p:nvPr/>
          </p:nvGrpSpPr>
          <p:grpSpPr>
            <a:xfrm>
              <a:off x="3353346" y="2551013"/>
              <a:ext cx="288032" cy="792086"/>
              <a:chOff x="5081538" y="4185597"/>
              <a:chExt cx="288032" cy="1029712"/>
            </a:xfrm>
          </p:grpSpPr>
          <p:cxnSp>
            <p:nvCxnSpPr>
              <p:cNvPr id="305" name="Straight Connector 304"/>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2" name="Group 26"/>
            <p:cNvGrpSpPr/>
            <p:nvPr/>
          </p:nvGrpSpPr>
          <p:grpSpPr>
            <a:xfrm>
              <a:off x="3209330" y="2551012"/>
              <a:ext cx="288032" cy="792086"/>
              <a:chOff x="5081538" y="4185597"/>
              <a:chExt cx="288032" cy="1029712"/>
            </a:xfrm>
          </p:grpSpPr>
          <p:cxnSp>
            <p:nvCxnSpPr>
              <p:cNvPr id="303" name="Straight Connector 302"/>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7" name="Group 306"/>
          <p:cNvGrpSpPr/>
          <p:nvPr/>
        </p:nvGrpSpPr>
        <p:grpSpPr>
          <a:xfrm rot="5400000">
            <a:off x="11040199" y="4369216"/>
            <a:ext cx="252029" cy="504056"/>
            <a:chOff x="3209330" y="2551012"/>
            <a:chExt cx="432048" cy="792087"/>
          </a:xfrm>
        </p:grpSpPr>
        <p:grpSp>
          <p:nvGrpSpPr>
            <p:cNvPr id="308" name="Group 23"/>
            <p:cNvGrpSpPr/>
            <p:nvPr/>
          </p:nvGrpSpPr>
          <p:grpSpPr>
            <a:xfrm>
              <a:off x="3353346" y="2551013"/>
              <a:ext cx="288032" cy="792086"/>
              <a:chOff x="5081538" y="4185597"/>
              <a:chExt cx="288032" cy="1029712"/>
            </a:xfrm>
          </p:grpSpPr>
          <p:cxnSp>
            <p:nvCxnSpPr>
              <p:cNvPr id="312" name="Straight Connector 311"/>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9" name="Group 26"/>
            <p:cNvGrpSpPr/>
            <p:nvPr/>
          </p:nvGrpSpPr>
          <p:grpSpPr>
            <a:xfrm>
              <a:off x="3209330" y="2551012"/>
              <a:ext cx="288032" cy="792086"/>
              <a:chOff x="5081538" y="4185597"/>
              <a:chExt cx="288032" cy="1029712"/>
            </a:xfrm>
          </p:grpSpPr>
          <p:cxnSp>
            <p:nvCxnSpPr>
              <p:cNvPr id="310" name="Straight Connector 309"/>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cxnSp>
        <p:nvCxnSpPr>
          <p:cNvPr id="314" name="Straight Connector 313"/>
          <p:cNvCxnSpPr/>
          <p:nvPr/>
        </p:nvCxnSpPr>
        <p:spPr>
          <a:xfrm>
            <a:off x="6802504" y="1267437"/>
            <a:ext cx="225025"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13386" y="1038845"/>
            <a:ext cx="4309319" cy="5760640"/>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6" name="TextBox 5"/>
          <p:cNvSpPr txBox="1"/>
          <p:nvPr/>
        </p:nvSpPr>
        <p:spPr>
          <a:xfrm>
            <a:off x="0" y="0"/>
            <a:ext cx="3857402" cy="923330"/>
          </a:xfrm>
          <a:prstGeom prst="rect">
            <a:avLst/>
          </a:prstGeom>
          <a:noFill/>
        </p:spPr>
        <p:txBody>
          <a:bodyPr wrap="square" rtlCol="0">
            <a:spAutoFit/>
          </a:bodyPr>
          <a:lstStyle/>
          <a:p>
            <a:r>
              <a:rPr lang="es-MX" sz="3600" u="sng" smtClean="0">
                <a:solidFill>
                  <a:srgbClr val="FFFFFF"/>
                </a:solidFill>
                <a:latin typeface="Agency FB" pitchFamily="34" charset="0"/>
              </a:rPr>
              <a:t>MOBILIARIO</a:t>
            </a:r>
          </a:p>
          <a:p>
            <a:r>
              <a:rPr lang="en-US" sz="1800" smtClean="0">
                <a:solidFill>
                  <a:srgbClr val="FFFFFF"/>
                </a:solidFill>
                <a:latin typeface="Agency FB" pitchFamily="34" charset="0"/>
              </a:rPr>
              <a:t>SILLA PARA COMEDOR</a:t>
            </a:r>
            <a:endParaRPr lang="en-US" sz="1800">
              <a:solidFill>
                <a:srgbClr val="FFFFFF"/>
              </a:solidFill>
              <a:latin typeface="Agency FB" pitchFamily="34" charset="0"/>
            </a:endParaRPr>
          </a:p>
        </p:txBody>
      </p:sp>
      <p:pic>
        <p:nvPicPr>
          <p:cNvPr id="8" name="Picture 7" descr="SILLA SLIM 14.png"/>
          <p:cNvPicPr>
            <a:picLocks noChangeAspect="1"/>
          </p:cNvPicPr>
          <p:nvPr/>
        </p:nvPicPr>
        <p:blipFill rotWithShape="1">
          <a:blip r:embed="rId2">
            <a:extLst>
              <a:ext uri="{BEBA8EAE-BF5A-486C-A8C5-ECC9F3942E4B}">
                <a14:imgProps xmlns:a14="http://schemas.microsoft.com/office/drawing/2010/main">
                  <a14:imgLayer r:embed="rId3">
                    <a14:imgEffect>
                      <a14:backgroundRemoval t="1582" b="100000" l="29593" r="68894">
                        <a14:foregroundMark x1="37787" y1="74237" x2="37787" y2="74237"/>
                        <a14:foregroundMark x1="43894" y1="32542" x2="43894" y2="32542"/>
                      </a14:backgroundRemoval>
                    </a14:imgEffect>
                  </a14:imgLayer>
                </a14:imgProps>
              </a:ext>
              <a:ext uri="{28A0092B-C50C-407E-A947-70E740481C1C}">
                <a14:useLocalDpi xmlns:a14="http://schemas.microsoft.com/office/drawing/2010/main" val="0"/>
              </a:ext>
            </a:extLst>
          </a:blip>
          <a:srcRect l="28301" t="-1898" r="26558" b="1898"/>
          <a:stretch/>
        </p:blipFill>
        <p:spPr>
          <a:xfrm>
            <a:off x="8301095" y="5195421"/>
            <a:ext cx="3870507" cy="3960440"/>
          </a:xfrm>
          <a:prstGeom prst="rect">
            <a:avLst/>
          </a:prstGeom>
        </p:spPr>
      </p:pic>
      <p:pic>
        <p:nvPicPr>
          <p:cNvPr id="10" name="Picture 9" descr="SILLA SLIM 13.png"/>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35908" y1="47797" x2="35908" y2="47797"/>
                        <a14:foregroundMark x1="32933" y1="43277" x2="32933" y2="43277"/>
                        <a14:foregroundMark x1="54436" y1="28362" x2="54436" y2="28362"/>
                      </a14:backgroundRemoval>
                    </a14:imgEffect>
                  </a14:imgLayer>
                </a14:imgProps>
              </a:ext>
              <a:ext uri="{28A0092B-C50C-407E-A947-70E740481C1C}">
                <a14:useLocalDpi xmlns:a14="http://schemas.microsoft.com/office/drawing/2010/main" val="0"/>
              </a:ext>
            </a:extLst>
          </a:blip>
          <a:stretch>
            <a:fillRect/>
          </a:stretch>
        </p:blipFill>
        <p:spPr>
          <a:xfrm>
            <a:off x="4001418" y="3703141"/>
            <a:ext cx="4520964" cy="2088232"/>
          </a:xfrm>
          <a:prstGeom prst="rect">
            <a:avLst/>
          </a:prstGeom>
        </p:spPr>
      </p:pic>
      <p:pic>
        <p:nvPicPr>
          <p:cNvPr id="12" name="Picture 11" descr="SILLA SLIM 11.png"/>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530345" y="3415109"/>
            <a:ext cx="4676861" cy="2160240"/>
          </a:xfrm>
          <a:prstGeom prst="rect">
            <a:avLst/>
          </a:prstGeom>
        </p:spPr>
      </p:pic>
      <p:pic>
        <p:nvPicPr>
          <p:cNvPr id="13" name="Picture 12" descr="SILLA SLIM 12.png"/>
          <p:cNvPicPr>
            <a:picLocks noChangeAspect="1"/>
          </p:cNvPicPr>
          <p:nvPr/>
        </p:nvPicPr>
        <p:blipFill>
          <a:blip r:embed="rId8" cstate="print">
            <a:extLst>
              <a:ext uri="{BEBA8EAE-BF5A-486C-A8C5-ECC9F3942E4B}">
                <a14:imgProps xmlns:a14="http://schemas.microsoft.com/office/drawing/2010/main">
                  <a14:imgLayer r:embed="rId9">
                    <a14:imgEffect>
                      <a14:backgroundRemoval t="9944" b="95932" l="9969" r="89979">
                        <a14:foregroundMark x1="32411" y1="45989" x2="32411" y2="45989"/>
                        <a14:foregroundMark x1="42641" y1="40791" x2="42641" y2="40791"/>
                        <a14:foregroundMark x1="33038" y1="39774" x2="33038" y2="39774"/>
                        <a14:foregroundMark x1="42537" y1="37401" x2="42537" y2="37401"/>
                        <a14:foregroundMark x1="52610" y1="31977" x2="52610" y2="31977"/>
                        <a14:foregroundMark x1="53027" y1="34350" x2="53027" y2="34350"/>
                        <a14:foregroundMark x1="59916" y1="23616" x2="59916" y2="23616"/>
                        <a14:backgroundMark x1="61587" y1="61921" x2="61587" y2="61921"/>
                      </a14:backgroundRemoval>
                    </a14:imgEffect>
                  </a14:imgLayer>
                </a14:imgProps>
              </a:ext>
              <a:ext uri="{28A0092B-C50C-407E-A947-70E740481C1C}">
                <a14:useLocalDpi xmlns:a14="http://schemas.microsoft.com/office/drawing/2010/main" val="0"/>
              </a:ext>
            </a:extLst>
          </a:blip>
          <a:stretch>
            <a:fillRect/>
          </a:stretch>
        </p:blipFill>
        <p:spPr>
          <a:xfrm>
            <a:off x="7025755" y="1254869"/>
            <a:ext cx="5170614" cy="2388306"/>
          </a:xfrm>
          <a:prstGeom prst="rect">
            <a:avLst/>
          </a:prstGeom>
        </p:spPr>
      </p:pic>
      <p:pic>
        <p:nvPicPr>
          <p:cNvPr id="15" name="Picture 14" descr="SILLA SLIM 10.png"/>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582" b="89944" l="23539" r="84238">
                        <a14:foregroundMark x1="33716" y1="35254" x2="33716" y2="35254"/>
                        <a14:foregroundMark x1="29645" y1="33333" x2="29645" y2="33333"/>
                        <a14:foregroundMark x1="26253" y1="27910" x2="26253" y2="27910"/>
                        <a14:foregroundMark x1="39092" y1="23503" x2="39092" y2="23503"/>
                        <a14:foregroundMark x1="43372" y1="46441" x2="43372" y2="46441"/>
                        <a14:foregroundMark x1="58299" y1="37740" x2="58299" y2="37740"/>
                        <a14:foregroundMark x1="39770" y1="69944" x2="39770" y2="69944"/>
                        <a14:foregroundMark x1="42693" y1="77288" x2="42693" y2="77288"/>
                        <a14:foregroundMark x1="54228" y1="65989" x2="54228" y2="65989"/>
                        <a14:foregroundMark x1="50835" y1="62147" x2="50835" y2="62147"/>
                        <a14:foregroundMark x1="65501" y1="56723" x2="65501" y2="56723"/>
                        <a14:foregroundMark x1="61900" y1="53333" x2="61900" y2="53333"/>
                        <a14:foregroundMark x1="31211" y1="28927" x2="31211" y2="28927"/>
                      </a14:backgroundRemoval>
                    </a14:imgEffect>
                  </a14:imgLayer>
                </a14:imgProps>
              </a:ext>
              <a:ext uri="{28A0092B-C50C-407E-A947-70E740481C1C}">
                <a14:useLocalDpi xmlns:a14="http://schemas.microsoft.com/office/drawing/2010/main" val="0"/>
              </a:ext>
            </a:extLst>
          </a:blip>
          <a:srcRect l="22298" r="15105"/>
          <a:stretch/>
        </p:blipFill>
        <p:spPr>
          <a:xfrm>
            <a:off x="3641378" y="1038845"/>
            <a:ext cx="4488992" cy="3312368"/>
          </a:xfrm>
          <a:prstGeom prst="rect">
            <a:avLst/>
          </a:prstGeom>
        </p:spPr>
      </p:pic>
      <p:pic>
        <p:nvPicPr>
          <p:cNvPr id="16" name="Picture 15" descr="SILLA SLIM 8.png"/>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16271" b="91073" l="22756" r="84760">
                        <a14:foregroundMark x1="38518" y1="43616" x2="38518" y2="43616"/>
                        <a14:foregroundMark x1="32359" y1="42938" x2="32359" y2="42938"/>
                        <a14:foregroundMark x1="41441" y1="37288" x2="41441" y2="37288"/>
                        <a14:foregroundMark x1="65084" y1="34915" x2="65084" y2="34915"/>
                        <a14:foregroundMark x1="73278" y1="44859" x2="73278" y2="44859"/>
                        <a14:foregroundMark x1="72808" y1="47006" x2="72808" y2="47006"/>
                        <a14:foregroundMark x1="77140" y1="37853" x2="77140" y2="37853"/>
                        <a14:foregroundMark x1="69676" y1="28701" x2="69676" y2="28701"/>
                        <a14:foregroundMark x1="61221" y1="32429" x2="61221" y2="32429"/>
                        <a14:foregroundMark x1="78653" y1="37853" x2="78653" y2="37853"/>
                        <a14:foregroundMark x1="71660" y1="31864" x2="71660" y2="31864"/>
                        <a14:foregroundMark x1="30898" y1="43729" x2="30898" y2="43729"/>
                        <a14:foregroundMark x1="27505" y1="27345" x2="27505" y2="27345"/>
                        <a14:foregroundMark x1="35960" y1="23842" x2="35960" y2="23842"/>
                        <a14:foregroundMark x1="25261" y1="29153" x2="25261" y2="29153"/>
                        <a14:backgroundMark x1="37109" y1="33559" x2="37109" y2="33559"/>
                        <a14:backgroundMark x1="33351" y1="39661" x2="33351" y2="39661"/>
                      </a14:backgroundRemoval>
                    </a14:imgEffect>
                  </a14:imgLayer>
                </a14:imgProps>
              </a:ext>
              <a:ext uri="{28A0092B-C50C-407E-A947-70E740481C1C}">
                <a14:useLocalDpi xmlns:a14="http://schemas.microsoft.com/office/drawing/2010/main" val="0"/>
              </a:ext>
            </a:extLst>
          </a:blip>
          <a:srcRect l="23029" t="14954" r="12735"/>
          <a:stretch/>
        </p:blipFill>
        <p:spPr>
          <a:xfrm>
            <a:off x="17596" y="3343101"/>
            <a:ext cx="3885651" cy="2376264"/>
          </a:xfrm>
          <a:prstGeom prst="rect">
            <a:avLst/>
          </a:prstGeom>
        </p:spPr>
      </p:pic>
      <p:grpSp>
        <p:nvGrpSpPr>
          <p:cNvPr id="23" name="Group 22"/>
          <p:cNvGrpSpPr/>
          <p:nvPr/>
        </p:nvGrpSpPr>
        <p:grpSpPr>
          <a:xfrm>
            <a:off x="3929410" y="4063181"/>
            <a:ext cx="288032" cy="552283"/>
            <a:chOff x="3209330" y="2551012"/>
            <a:chExt cx="432048" cy="792087"/>
          </a:xfrm>
        </p:grpSpPr>
        <p:grpSp>
          <p:nvGrpSpPr>
            <p:cNvPr id="24" name="Group 23"/>
            <p:cNvGrpSpPr/>
            <p:nvPr/>
          </p:nvGrpSpPr>
          <p:grpSpPr>
            <a:xfrm>
              <a:off x="3353346" y="2551013"/>
              <a:ext cx="288032" cy="792086"/>
              <a:chOff x="5081538" y="4185597"/>
              <a:chExt cx="288032" cy="1029712"/>
            </a:xfrm>
          </p:grpSpPr>
          <p:cxnSp>
            <p:nvCxnSpPr>
              <p:cNvPr id="28" name="Straight Connector 27"/>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26"/>
            <p:cNvGrpSpPr/>
            <p:nvPr/>
          </p:nvGrpSpPr>
          <p:grpSpPr>
            <a:xfrm>
              <a:off x="3209330" y="2551012"/>
              <a:ext cx="288032" cy="792086"/>
              <a:chOff x="5081538" y="4185597"/>
              <a:chExt cx="288032" cy="1029712"/>
            </a:xfrm>
          </p:grpSpPr>
          <p:cxnSp>
            <p:nvCxnSpPr>
              <p:cNvPr id="26" name="Straight Connector 25"/>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8033866" y="2767037"/>
            <a:ext cx="288032" cy="552283"/>
            <a:chOff x="3209330" y="2551012"/>
            <a:chExt cx="432048" cy="792087"/>
          </a:xfrm>
        </p:grpSpPr>
        <p:grpSp>
          <p:nvGrpSpPr>
            <p:cNvPr id="31" name="Group 23"/>
            <p:cNvGrpSpPr/>
            <p:nvPr/>
          </p:nvGrpSpPr>
          <p:grpSpPr>
            <a:xfrm>
              <a:off x="3353346" y="2551013"/>
              <a:ext cx="288032" cy="792086"/>
              <a:chOff x="5081538" y="4185597"/>
              <a:chExt cx="288032" cy="1029712"/>
            </a:xfrm>
          </p:grpSpPr>
          <p:cxnSp>
            <p:nvCxnSpPr>
              <p:cNvPr id="35" name="Straight Connector 34"/>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 name="Group 26"/>
            <p:cNvGrpSpPr/>
            <p:nvPr/>
          </p:nvGrpSpPr>
          <p:grpSpPr>
            <a:xfrm>
              <a:off x="3209330" y="2551012"/>
              <a:ext cx="288032" cy="792086"/>
              <a:chOff x="5081538" y="4185597"/>
              <a:chExt cx="288032" cy="1029712"/>
            </a:xfrm>
          </p:grpSpPr>
          <p:cxnSp>
            <p:nvCxnSpPr>
              <p:cNvPr id="33" name="Straight Connector 32"/>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7" name="Group 36"/>
          <p:cNvGrpSpPr/>
          <p:nvPr/>
        </p:nvGrpSpPr>
        <p:grpSpPr>
          <a:xfrm rot="5817944">
            <a:off x="10656268" y="3728980"/>
            <a:ext cx="335069" cy="647474"/>
            <a:chOff x="3209330" y="2551012"/>
            <a:chExt cx="432048" cy="792087"/>
          </a:xfrm>
        </p:grpSpPr>
        <p:grpSp>
          <p:nvGrpSpPr>
            <p:cNvPr id="38" name="Group 23"/>
            <p:cNvGrpSpPr/>
            <p:nvPr/>
          </p:nvGrpSpPr>
          <p:grpSpPr>
            <a:xfrm>
              <a:off x="3353346" y="2551013"/>
              <a:ext cx="288032" cy="792086"/>
              <a:chOff x="5081538" y="4185597"/>
              <a:chExt cx="288032" cy="1029712"/>
            </a:xfrm>
          </p:grpSpPr>
          <p:cxnSp>
            <p:nvCxnSpPr>
              <p:cNvPr id="42" name="Straight Connector 41"/>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9" name="Group 26"/>
            <p:cNvGrpSpPr/>
            <p:nvPr/>
          </p:nvGrpSpPr>
          <p:grpSpPr>
            <a:xfrm>
              <a:off x="3209330" y="2551012"/>
              <a:ext cx="288032" cy="792086"/>
              <a:chOff x="5081538" y="4185597"/>
              <a:chExt cx="288032" cy="1029712"/>
            </a:xfrm>
          </p:grpSpPr>
          <p:cxnSp>
            <p:nvCxnSpPr>
              <p:cNvPr id="40" name="Straight Connector 39"/>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pic>
        <p:nvPicPr>
          <p:cNvPr id="50" name="Picture 49"/>
          <p:cNvPicPr>
            <a:picLocks noChangeAspect="1"/>
          </p:cNvPicPr>
          <p:nvPr/>
        </p:nvPicPr>
        <p:blipFill>
          <a:blip r:embed="rId14"/>
          <a:stretch>
            <a:fillRect/>
          </a:stretch>
        </p:blipFill>
        <p:spPr>
          <a:xfrm>
            <a:off x="6433784" y="6974475"/>
            <a:ext cx="1588921" cy="2160000"/>
          </a:xfrm>
          <a:prstGeom prst="rect">
            <a:avLst/>
          </a:prstGeom>
        </p:spPr>
      </p:pic>
      <p:pic>
        <p:nvPicPr>
          <p:cNvPr id="44" name="Picture 6"/>
          <p:cNvPicPr>
            <a:picLocks noChangeAspect="1" noChangeArrowheads="1"/>
          </p:cNvPicPr>
          <p:nvPr/>
        </p:nvPicPr>
        <p:blipFill>
          <a:blip r:embed="rId15" cstate="email">
            <a:clrChange>
              <a:clrFrom>
                <a:srgbClr val="FFFFFF"/>
              </a:clrFrom>
              <a:clrTo>
                <a:srgbClr val="FFFFFF">
                  <a:alpha val="0"/>
                </a:srgbClr>
              </a:clrTo>
            </a:clrChange>
          </a:blip>
          <a:srcRect/>
          <a:stretch>
            <a:fillRect/>
          </a:stretch>
        </p:blipFill>
        <p:spPr bwMode="auto">
          <a:xfrm>
            <a:off x="257002" y="1470893"/>
            <a:ext cx="2651485" cy="1419531"/>
          </a:xfrm>
          <a:prstGeom prst="rect">
            <a:avLst/>
          </a:prstGeom>
          <a:noFill/>
          <a:ln w="9525">
            <a:noFill/>
            <a:miter lim="800000"/>
            <a:headEnd/>
            <a:tailEnd/>
          </a:ln>
        </p:spPr>
      </p:pic>
      <p:cxnSp>
        <p:nvCxnSpPr>
          <p:cNvPr id="47" name="Straight Connector 270"/>
          <p:cNvCxnSpPr/>
          <p:nvPr/>
        </p:nvCxnSpPr>
        <p:spPr>
          <a:xfrm>
            <a:off x="-319062" y="6799485"/>
            <a:ext cx="8372912" cy="0"/>
          </a:xfrm>
          <a:prstGeom prst="line">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cxnSp>
      <p:pic>
        <p:nvPicPr>
          <p:cNvPr id="1026" name="Picture 2" descr="C:\Users\jsbrn\Dropbox\Camera Uploads\2012-03-21 10.06.19.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241034" y="6974475"/>
            <a:ext cx="162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sbrn\Dropbox\Camera Uploads\2012-03-21 10.53.4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21034" y="6974475"/>
            <a:ext cx="162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jsbrn\Dropbox\Camera Uploads\2012-03-21 10.20.1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6974475"/>
            <a:ext cx="162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jsbrn\Dropbox\Camera Uploads\2012-03-21 11.31.33.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813784" y="6974475"/>
            <a:ext cx="1620000"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47657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9452" y="4851"/>
            <a:ext cx="12179300" cy="1008112"/>
          </a:xfrm>
          <a:prstGeom prst="rect">
            <a:avLst/>
          </a:prstGeom>
          <a:solidFill>
            <a:schemeClr val="tx1"/>
          </a:solidFill>
          <a:ln>
            <a:noFill/>
          </a:ln>
          <a:effectLst>
            <a:outerShdw blurRad="923925" dist="685800" dir="5400000" sx="89000" sy="89000"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TextBox 3"/>
          <p:cNvSpPr txBox="1"/>
          <p:nvPr/>
        </p:nvSpPr>
        <p:spPr>
          <a:xfrm>
            <a:off x="0" y="0"/>
            <a:ext cx="4464496" cy="923330"/>
          </a:xfrm>
          <a:prstGeom prst="rect">
            <a:avLst/>
          </a:prstGeom>
          <a:noFill/>
        </p:spPr>
        <p:txBody>
          <a:bodyPr wrap="square" rtlCol="0">
            <a:spAutoFit/>
          </a:bodyPr>
          <a:lstStyle/>
          <a:p>
            <a:r>
              <a:rPr lang="es-MX" sz="3600" u="sng" smtClean="0">
                <a:solidFill>
                  <a:srgbClr val="FFFFFF"/>
                </a:solidFill>
                <a:latin typeface="Agency FB" pitchFamily="34" charset="0"/>
              </a:rPr>
              <a:t>MOBILIARIO</a:t>
            </a:r>
          </a:p>
          <a:p>
            <a:r>
              <a:rPr lang="es-MX" sz="1800" smtClean="0">
                <a:solidFill>
                  <a:srgbClr val="FFFFFF"/>
                </a:solidFill>
                <a:latin typeface="Agency FB" pitchFamily="34" charset="0"/>
              </a:rPr>
              <a:t>ESTANTES Y REPISAS COCINA</a:t>
            </a:r>
            <a:endParaRPr lang="en-US" sz="1800">
              <a:solidFill>
                <a:srgbClr val="FFFFFF"/>
              </a:solidFill>
              <a:latin typeface="Agency FB" pitchFamily="34" charset="0"/>
            </a:endParaRPr>
          </a:p>
        </p:txBody>
      </p:sp>
      <p:pic>
        <p:nvPicPr>
          <p:cNvPr id="2054" name="Picture 6"/>
          <p:cNvPicPr>
            <a:picLocks noChangeAspect="1" noChangeArrowheads="1"/>
          </p:cNvPicPr>
          <p:nvPr/>
        </p:nvPicPr>
        <p:blipFill>
          <a:blip r:embed="rId2" cstate="email">
            <a:clrChange>
              <a:clrFrom>
                <a:srgbClr val="FFFFFF"/>
              </a:clrFrom>
              <a:clrTo>
                <a:srgbClr val="FFFFFF">
                  <a:alpha val="0"/>
                </a:srgbClr>
              </a:clrTo>
            </a:clrChange>
          </a:blip>
          <a:srcRect/>
          <a:stretch>
            <a:fillRect/>
          </a:stretch>
        </p:blipFill>
        <p:spPr bwMode="auto">
          <a:xfrm>
            <a:off x="112986" y="6151413"/>
            <a:ext cx="2651485" cy="1419531"/>
          </a:xfrm>
          <a:prstGeom prst="rect">
            <a:avLst/>
          </a:prstGeom>
          <a:noFill/>
          <a:ln w="9525">
            <a:noFill/>
            <a:miter lim="800000"/>
            <a:headEnd/>
            <a:tailEnd/>
          </a:ln>
        </p:spPr>
      </p:pic>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l="41141" t="38660" r="29327" b="21651"/>
          <a:stretch>
            <a:fillRect/>
          </a:stretch>
        </p:blipFill>
        <p:spPr bwMode="auto">
          <a:xfrm>
            <a:off x="4361458" y="6151413"/>
            <a:ext cx="1944687"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32281" t="32045" r="23422" b="15981"/>
          <a:stretch>
            <a:fillRect/>
          </a:stretch>
        </p:blipFill>
        <p:spPr bwMode="auto">
          <a:xfrm>
            <a:off x="7169770" y="6151413"/>
            <a:ext cx="21590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l="34055" t="29210" r="24603" b="15981"/>
          <a:stretch>
            <a:fillRect/>
          </a:stretch>
        </p:blipFill>
        <p:spPr bwMode="auto">
          <a:xfrm>
            <a:off x="9978082" y="6007397"/>
            <a:ext cx="1943100"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l="34053" t="27319" r="17516" b="9366"/>
          <a:stretch>
            <a:fillRect/>
          </a:stretch>
        </p:blipFill>
        <p:spPr bwMode="auto">
          <a:xfrm>
            <a:off x="6737722" y="2190973"/>
            <a:ext cx="2398090" cy="196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noChangeArrowheads="1"/>
          </p:cNvPicPr>
          <p:nvPr/>
        </p:nvPicPr>
        <p:blipFill>
          <a:blip r:embed="rId7">
            <a:extLst>
              <a:ext uri="{28A0092B-C50C-407E-A947-70E740481C1C}">
                <a14:useLocalDpi xmlns:a14="http://schemas.microsoft.com/office/drawing/2010/main" val="0"/>
              </a:ext>
            </a:extLst>
          </a:blip>
          <a:srcRect l="35825" t="32990" r="31691" b="17870"/>
          <a:stretch>
            <a:fillRect/>
          </a:stretch>
        </p:blipFill>
        <p:spPr bwMode="auto">
          <a:xfrm>
            <a:off x="9720026" y="1902941"/>
            <a:ext cx="2450301" cy="23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8625" b="82000" l="38594" r="73750">
                        <a14:foregroundMark x1="48750" y1="63625" x2="48750" y2="63625"/>
                      </a14:backgroundRemoval>
                    </a14:imgEffect>
                  </a14:imgLayer>
                </a14:imgProps>
              </a:ext>
              <a:ext uri="{28A0092B-C50C-407E-A947-70E740481C1C}">
                <a14:useLocalDpi xmlns:a14="http://schemas.microsoft.com/office/drawing/2010/main" val="0"/>
              </a:ext>
            </a:extLst>
          </a:blip>
          <a:srcRect l="39149" t="38496" r="26785" b="17313"/>
          <a:stretch>
            <a:fillRect/>
          </a:stretch>
        </p:blipFill>
        <p:spPr bwMode="auto">
          <a:xfrm>
            <a:off x="3569370" y="2479005"/>
            <a:ext cx="2317073" cy="187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6"/>
          <p:cNvPicPr>
            <a:picLocks noChangeAspect="1" noChangeArrowheads="1"/>
          </p:cNvPicPr>
          <p:nvPr/>
        </p:nvPicPr>
        <p:blipFill>
          <a:blip r:embed="rId2" cstate="email">
            <a:clrChange>
              <a:clrFrom>
                <a:srgbClr val="FFFFFF"/>
              </a:clrFrom>
              <a:clrTo>
                <a:srgbClr val="FFFFFF">
                  <a:alpha val="0"/>
                </a:srgbClr>
              </a:clrTo>
            </a:clrChange>
          </a:blip>
          <a:srcRect/>
          <a:stretch>
            <a:fillRect/>
          </a:stretch>
        </p:blipFill>
        <p:spPr bwMode="auto">
          <a:xfrm>
            <a:off x="401018" y="2839045"/>
            <a:ext cx="2651485" cy="1419531"/>
          </a:xfrm>
          <a:prstGeom prst="rect">
            <a:avLst/>
          </a:prstGeom>
          <a:noFill/>
          <a:ln w="9525">
            <a:noFill/>
            <a:miter lim="800000"/>
            <a:headEnd/>
            <a:tailEnd/>
          </a:ln>
        </p:spPr>
      </p:pic>
      <p:grpSp>
        <p:nvGrpSpPr>
          <p:cNvPr id="33" name="Group 32"/>
          <p:cNvGrpSpPr/>
          <p:nvPr/>
        </p:nvGrpSpPr>
        <p:grpSpPr>
          <a:xfrm>
            <a:off x="3137322" y="3271093"/>
            <a:ext cx="288032" cy="552283"/>
            <a:chOff x="3209330" y="2551012"/>
            <a:chExt cx="432048" cy="792087"/>
          </a:xfrm>
        </p:grpSpPr>
        <p:grpSp>
          <p:nvGrpSpPr>
            <p:cNvPr id="34" name="Group 33"/>
            <p:cNvGrpSpPr/>
            <p:nvPr/>
          </p:nvGrpSpPr>
          <p:grpSpPr>
            <a:xfrm>
              <a:off x="3353346" y="2551013"/>
              <a:ext cx="288032" cy="792086"/>
              <a:chOff x="5081538" y="4185597"/>
              <a:chExt cx="288032" cy="1029712"/>
            </a:xfrm>
          </p:grpSpPr>
          <p:cxnSp>
            <p:nvCxnSpPr>
              <p:cNvPr id="38" name="Straight Connector 37"/>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 name="Group 26"/>
            <p:cNvGrpSpPr/>
            <p:nvPr/>
          </p:nvGrpSpPr>
          <p:grpSpPr>
            <a:xfrm>
              <a:off x="3209330" y="2551012"/>
              <a:ext cx="288032" cy="792086"/>
              <a:chOff x="5081538" y="4185597"/>
              <a:chExt cx="288032" cy="1029712"/>
            </a:xfrm>
          </p:grpSpPr>
          <p:cxnSp>
            <p:nvCxnSpPr>
              <p:cNvPr id="36" name="Straight Connector 35"/>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40" name="Group 39"/>
          <p:cNvGrpSpPr/>
          <p:nvPr/>
        </p:nvGrpSpPr>
        <p:grpSpPr>
          <a:xfrm>
            <a:off x="6017642" y="3127077"/>
            <a:ext cx="288032" cy="552283"/>
            <a:chOff x="3209330" y="2551012"/>
            <a:chExt cx="432048" cy="792087"/>
          </a:xfrm>
        </p:grpSpPr>
        <p:grpSp>
          <p:nvGrpSpPr>
            <p:cNvPr id="41" name="Group 40"/>
            <p:cNvGrpSpPr/>
            <p:nvPr/>
          </p:nvGrpSpPr>
          <p:grpSpPr>
            <a:xfrm>
              <a:off x="3353346" y="2551013"/>
              <a:ext cx="288032" cy="792086"/>
              <a:chOff x="5081538" y="4185597"/>
              <a:chExt cx="288032" cy="1029712"/>
            </a:xfrm>
          </p:grpSpPr>
          <p:cxnSp>
            <p:nvCxnSpPr>
              <p:cNvPr id="45" name="Straight Connector 44"/>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 name="Group 26"/>
            <p:cNvGrpSpPr/>
            <p:nvPr/>
          </p:nvGrpSpPr>
          <p:grpSpPr>
            <a:xfrm>
              <a:off x="3209330" y="2551012"/>
              <a:ext cx="288032" cy="792086"/>
              <a:chOff x="5081538" y="4185597"/>
              <a:chExt cx="288032" cy="1029712"/>
            </a:xfrm>
          </p:grpSpPr>
          <p:cxnSp>
            <p:nvCxnSpPr>
              <p:cNvPr id="43" name="Straight Connector 42"/>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47" name="Group 46"/>
          <p:cNvGrpSpPr/>
          <p:nvPr/>
        </p:nvGrpSpPr>
        <p:grpSpPr>
          <a:xfrm>
            <a:off x="9185994" y="2983061"/>
            <a:ext cx="288032" cy="552283"/>
            <a:chOff x="3209330" y="2551012"/>
            <a:chExt cx="432048" cy="792087"/>
          </a:xfrm>
        </p:grpSpPr>
        <p:grpSp>
          <p:nvGrpSpPr>
            <p:cNvPr id="48" name="Group 47"/>
            <p:cNvGrpSpPr/>
            <p:nvPr/>
          </p:nvGrpSpPr>
          <p:grpSpPr>
            <a:xfrm>
              <a:off x="3353346" y="2551013"/>
              <a:ext cx="288032" cy="792086"/>
              <a:chOff x="5081538" y="4185597"/>
              <a:chExt cx="288032" cy="1029712"/>
            </a:xfrm>
          </p:grpSpPr>
          <p:cxnSp>
            <p:nvCxnSpPr>
              <p:cNvPr id="52" name="Straight Connector 51"/>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9" name="Group 26"/>
            <p:cNvGrpSpPr/>
            <p:nvPr/>
          </p:nvGrpSpPr>
          <p:grpSpPr>
            <a:xfrm>
              <a:off x="3209330" y="2551012"/>
              <a:ext cx="288032" cy="792086"/>
              <a:chOff x="5081538" y="4185597"/>
              <a:chExt cx="288032" cy="1029712"/>
            </a:xfrm>
          </p:grpSpPr>
          <p:cxnSp>
            <p:nvCxnSpPr>
              <p:cNvPr id="50" name="Straight Connector 49"/>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3497362" y="6871493"/>
            <a:ext cx="288032" cy="552283"/>
            <a:chOff x="3209330" y="2551012"/>
            <a:chExt cx="432048" cy="792087"/>
          </a:xfrm>
        </p:grpSpPr>
        <p:grpSp>
          <p:nvGrpSpPr>
            <p:cNvPr id="55" name="Group 54"/>
            <p:cNvGrpSpPr/>
            <p:nvPr/>
          </p:nvGrpSpPr>
          <p:grpSpPr>
            <a:xfrm>
              <a:off x="3353346" y="2551013"/>
              <a:ext cx="288032" cy="792086"/>
              <a:chOff x="5081538" y="4185597"/>
              <a:chExt cx="288032" cy="1029712"/>
            </a:xfrm>
          </p:grpSpPr>
          <p:cxnSp>
            <p:nvCxnSpPr>
              <p:cNvPr id="59" name="Straight Connector 58"/>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26"/>
            <p:cNvGrpSpPr/>
            <p:nvPr/>
          </p:nvGrpSpPr>
          <p:grpSpPr>
            <a:xfrm>
              <a:off x="3209330" y="2551012"/>
              <a:ext cx="288032" cy="792086"/>
              <a:chOff x="5081538" y="4185597"/>
              <a:chExt cx="288032" cy="1029712"/>
            </a:xfrm>
          </p:grpSpPr>
          <p:cxnSp>
            <p:nvCxnSpPr>
              <p:cNvPr id="57" name="Straight Connector 56"/>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6377682" y="6727477"/>
            <a:ext cx="288032" cy="552283"/>
            <a:chOff x="3209330" y="2551012"/>
            <a:chExt cx="432048" cy="792087"/>
          </a:xfrm>
        </p:grpSpPr>
        <p:grpSp>
          <p:nvGrpSpPr>
            <p:cNvPr id="62" name="Group 61"/>
            <p:cNvGrpSpPr/>
            <p:nvPr/>
          </p:nvGrpSpPr>
          <p:grpSpPr>
            <a:xfrm>
              <a:off x="3353346" y="2551013"/>
              <a:ext cx="288032" cy="792086"/>
              <a:chOff x="5081538" y="4185597"/>
              <a:chExt cx="288032" cy="1029712"/>
            </a:xfrm>
          </p:grpSpPr>
          <p:cxnSp>
            <p:nvCxnSpPr>
              <p:cNvPr id="66" name="Straight Connector 65"/>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Group 26"/>
            <p:cNvGrpSpPr/>
            <p:nvPr/>
          </p:nvGrpSpPr>
          <p:grpSpPr>
            <a:xfrm>
              <a:off x="3209330" y="2551012"/>
              <a:ext cx="288032" cy="792086"/>
              <a:chOff x="5081538" y="4185597"/>
              <a:chExt cx="288032" cy="1029712"/>
            </a:xfrm>
          </p:grpSpPr>
          <p:cxnSp>
            <p:nvCxnSpPr>
              <p:cNvPr id="64" name="Straight Connector 63"/>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68" name="Group 67"/>
          <p:cNvGrpSpPr/>
          <p:nvPr/>
        </p:nvGrpSpPr>
        <p:grpSpPr>
          <a:xfrm>
            <a:off x="9546034" y="6583461"/>
            <a:ext cx="288032" cy="552283"/>
            <a:chOff x="3209330" y="2551012"/>
            <a:chExt cx="432048" cy="792087"/>
          </a:xfrm>
        </p:grpSpPr>
        <p:grpSp>
          <p:nvGrpSpPr>
            <p:cNvPr id="69" name="Group 68"/>
            <p:cNvGrpSpPr/>
            <p:nvPr/>
          </p:nvGrpSpPr>
          <p:grpSpPr>
            <a:xfrm>
              <a:off x="3353346" y="2551013"/>
              <a:ext cx="288032" cy="792086"/>
              <a:chOff x="5081538" y="4185597"/>
              <a:chExt cx="288032" cy="1029712"/>
            </a:xfrm>
          </p:grpSpPr>
          <p:cxnSp>
            <p:nvCxnSpPr>
              <p:cNvPr id="73" name="Straight Connector 72"/>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0" name="Group 26"/>
            <p:cNvGrpSpPr/>
            <p:nvPr/>
          </p:nvGrpSpPr>
          <p:grpSpPr>
            <a:xfrm>
              <a:off x="3209330" y="2551012"/>
              <a:ext cx="288032" cy="792086"/>
              <a:chOff x="5081538" y="4185597"/>
              <a:chExt cx="288032" cy="1029712"/>
            </a:xfrm>
          </p:grpSpPr>
          <p:cxnSp>
            <p:nvCxnSpPr>
              <p:cNvPr id="71" name="Straight Connector 70"/>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6" name="Rectangle 5"/>
          <p:cNvSpPr/>
          <p:nvPr/>
        </p:nvSpPr>
        <p:spPr>
          <a:xfrm>
            <a:off x="0" y="5071293"/>
            <a:ext cx="4382179" cy="461665"/>
          </a:xfrm>
          <a:prstGeom prst="rect">
            <a:avLst/>
          </a:prstGeom>
        </p:spPr>
        <p:txBody>
          <a:bodyPr wrap="none">
            <a:spAutoFit/>
          </a:bodyPr>
          <a:lstStyle/>
          <a:p>
            <a:r>
              <a:rPr lang="es-MX">
                <a:latin typeface="Century Gothic"/>
                <a:cs typeface="Century Gothic"/>
              </a:rPr>
              <a:t>ESTANTES Y REPISAS COCINA</a:t>
            </a:r>
            <a:endParaRPr lang="en-US">
              <a:latin typeface="Century Gothic"/>
              <a:cs typeface="Century Gothic"/>
            </a:endParaRPr>
          </a:p>
        </p:txBody>
      </p:sp>
      <p:sp>
        <p:nvSpPr>
          <p:cNvPr id="76" name="Rectangle 75"/>
          <p:cNvSpPr/>
          <p:nvPr/>
        </p:nvSpPr>
        <p:spPr>
          <a:xfrm>
            <a:off x="0" y="1398885"/>
            <a:ext cx="2747567" cy="461665"/>
          </a:xfrm>
          <a:prstGeom prst="rect">
            <a:avLst/>
          </a:prstGeom>
        </p:spPr>
        <p:txBody>
          <a:bodyPr wrap="none">
            <a:spAutoFit/>
          </a:bodyPr>
          <a:lstStyle/>
          <a:p>
            <a:r>
              <a:rPr lang="es-MX" smtClean="0">
                <a:latin typeface="Century Gothic"/>
                <a:cs typeface="Century Gothic"/>
              </a:rPr>
              <a:t>MESA COMEDOR</a:t>
            </a:r>
            <a:endParaRPr lang="en-US">
              <a:latin typeface="Century Gothic"/>
              <a:cs typeface="Century Gothic"/>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507817" y="4851069"/>
            <a:ext cx="3476236" cy="1086812"/>
          </a:xfrm>
          <a:prstGeom prst="rect">
            <a:avLst/>
          </a:prstGeom>
          <a:solidFill>
            <a:schemeClr val="accent6">
              <a:lumMod val="75000"/>
              <a:alpha val="3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6954729" y="4757937"/>
            <a:ext cx="4937146" cy="1146928"/>
          </a:xfrm>
          <a:prstGeom prst="rect">
            <a:avLst/>
          </a:prstGeom>
          <a:solidFill>
            <a:srgbClr val="660066">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027788" y="5921818"/>
            <a:ext cx="4937146" cy="1514673"/>
          </a:xfrm>
          <a:prstGeom prst="rect">
            <a:avLst/>
          </a:prstGeom>
          <a:solidFill>
            <a:srgbClr val="0000FF">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3591234" y="4756363"/>
            <a:ext cx="3476236" cy="1538125"/>
          </a:xfrm>
          <a:prstGeom prst="rect">
            <a:avLst/>
          </a:prstGeom>
          <a:solidFill>
            <a:srgbClr val="FF0000">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351" y="4783261"/>
            <a:ext cx="3476236" cy="2733462"/>
          </a:xfrm>
          <a:prstGeom prst="rect">
            <a:avLst/>
          </a:prstGeom>
          <a:solidFill>
            <a:schemeClr val="accent3">
              <a:lumMod val="60000"/>
              <a:lumOff val="40000"/>
              <a:alpha val="3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226250" y="893147"/>
            <a:ext cx="2527497" cy="276999"/>
          </a:xfrm>
          <a:prstGeom prst="rect">
            <a:avLst/>
          </a:prstGeom>
          <a:noFill/>
          <a:ln>
            <a:noFill/>
          </a:ln>
        </p:spPr>
        <p:txBody>
          <a:bodyPr wrap="square">
            <a:spAutoFit/>
          </a:bodyPr>
          <a:lstStyle/>
          <a:p>
            <a:pPr algn="just"/>
            <a:r>
              <a:rPr lang="en-US" sz="1200" smtClean="0">
                <a:solidFill>
                  <a:schemeClr val="bg1"/>
                </a:solidFill>
                <a:latin typeface="Franklin Gothic Book"/>
                <a:cs typeface="Franklin Gothic Book"/>
              </a:rPr>
              <a:t>.</a:t>
            </a:r>
            <a:endParaRPr lang="en-US" sz="1200">
              <a:solidFill>
                <a:schemeClr val="bg1"/>
              </a:solidFill>
              <a:latin typeface="Franklin Gothic Book"/>
              <a:cs typeface="Franklin Gothic Book"/>
            </a:endParaRPr>
          </a:p>
        </p:txBody>
      </p:sp>
      <p:sp>
        <p:nvSpPr>
          <p:cNvPr id="19" name="TextBox 18"/>
          <p:cNvSpPr txBox="1"/>
          <p:nvPr/>
        </p:nvSpPr>
        <p:spPr>
          <a:xfrm>
            <a:off x="0" y="4567237"/>
            <a:ext cx="4294129" cy="369332"/>
          </a:xfrm>
          <a:prstGeom prst="rect">
            <a:avLst/>
          </a:prstGeom>
          <a:noFill/>
        </p:spPr>
        <p:txBody>
          <a:bodyPr wrap="square" rtlCol="0">
            <a:spAutoFit/>
          </a:bodyPr>
          <a:lstStyle/>
          <a:p>
            <a:r>
              <a:rPr lang="en-US" sz="1800" b="1" smtClean="0"/>
              <a:t>CULIVOS SELECCIONADOS</a:t>
            </a:r>
            <a:endParaRPr lang="en-US" sz="1800" b="1"/>
          </a:p>
        </p:txBody>
      </p:sp>
      <p:pic>
        <p:nvPicPr>
          <p:cNvPr id="26" name="Picture 25"/>
          <p:cNvPicPr>
            <a:picLocks noChangeAspect="1"/>
          </p:cNvPicPr>
          <p:nvPr/>
        </p:nvPicPr>
        <p:blipFill rotWithShape="1">
          <a:blip r:embed="rId2"/>
          <a:srcRect l="46626" t="53575" r="26402" b="19831"/>
          <a:stretch/>
        </p:blipFill>
        <p:spPr>
          <a:xfrm>
            <a:off x="114999" y="5425282"/>
            <a:ext cx="1213787" cy="698072"/>
          </a:xfrm>
          <a:prstGeom prst="rect">
            <a:avLst/>
          </a:prstGeom>
        </p:spPr>
      </p:pic>
      <p:sp>
        <p:nvSpPr>
          <p:cNvPr id="29" name="TextBox 28"/>
          <p:cNvSpPr txBox="1"/>
          <p:nvPr/>
        </p:nvSpPr>
        <p:spPr>
          <a:xfrm>
            <a:off x="28225" y="6101338"/>
            <a:ext cx="1306388" cy="276999"/>
          </a:xfrm>
          <a:prstGeom prst="rect">
            <a:avLst/>
          </a:prstGeom>
          <a:noFill/>
        </p:spPr>
        <p:txBody>
          <a:bodyPr wrap="square" rtlCol="0">
            <a:spAutoFit/>
          </a:bodyPr>
          <a:lstStyle/>
          <a:p>
            <a:r>
              <a:rPr lang="en-US" sz="1200" b="1" i="1" smtClean="0">
                <a:latin typeface="Eurostile"/>
                <a:cs typeface="Eurostile"/>
              </a:rPr>
              <a:t>ALBACA</a:t>
            </a:r>
            <a:endParaRPr lang="en-US" sz="1200" b="1" i="1">
              <a:latin typeface="Eurostile"/>
              <a:cs typeface="Eurostile"/>
            </a:endParaRPr>
          </a:p>
        </p:txBody>
      </p:sp>
      <p:pic>
        <p:nvPicPr>
          <p:cNvPr id="30" name="Picture 29"/>
          <p:cNvPicPr>
            <a:picLocks noChangeAspect="1"/>
          </p:cNvPicPr>
          <p:nvPr/>
        </p:nvPicPr>
        <p:blipFill>
          <a:blip r:embed="rId3"/>
          <a:stretch>
            <a:fillRect/>
          </a:stretch>
        </p:blipFill>
        <p:spPr>
          <a:xfrm>
            <a:off x="1328786" y="5344920"/>
            <a:ext cx="1103452" cy="778433"/>
          </a:xfrm>
          <a:prstGeom prst="rect">
            <a:avLst/>
          </a:prstGeom>
        </p:spPr>
      </p:pic>
      <p:sp>
        <p:nvSpPr>
          <p:cNvPr id="31" name="TextBox 30"/>
          <p:cNvSpPr txBox="1"/>
          <p:nvPr/>
        </p:nvSpPr>
        <p:spPr>
          <a:xfrm>
            <a:off x="1242012" y="6065834"/>
            <a:ext cx="1306388" cy="276999"/>
          </a:xfrm>
          <a:prstGeom prst="rect">
            <a:avLst/>
          </a:prstGeom>
          <a:noFill/>
        </p:spPr>
        <p:txBody>
          <a:bodyPr wrap="square" rtlCol="0">
            <a:spAutoFit/>
          </a:bodyPr>
          <a:lstStyle/>
          <a:p>
            <a:r>
              <a:rPr lang="en-US" sz="1200" b="1" i="1" smtClean="0">
                <a:latin typeface="Eurostile"/>
                <a:cs typeface="Eurostile"/>
              </a:rPr>
              <a:t>OREGANOO</a:t>
            </a:r>
            <a:endParaRPr lang="en-US" sz="1200" b="1" i="1">
              <a:latin typeface="Eurostile"/>
              <a:cs typeface="Eurostile"/>
            </a:endParaRPr>
          </a:p>
        </p:txBody>
      </p:sp>
      <p:sp>
        <p:nvSpPr>
          <p:cNvPr id="32" name="TextBox 31"/>
          <p:cNvSpPr txBox="1"/>
          <p:nvPr/>
        </p:nvSpPr>
        <p:spPr>
          <a:xfrm>
            <a:off x="1227264" y="7146031"/>
            <a:ext cx="1306388" cy="276999"/>
          </a:xfrm>
          <a:prstGeom prst="rect">
            <a:avLst/>
          </a:prstGeom>
          <a:noFill/>
        </p:spPr>
        <p:txBody>
          <a:bodyPr wrap="square" rtlCol="0">
            <a:spAutoFit/>
          </a:bodyPr>
          <a:lstStyle/>
          <a:p>
            <a:r>
              <a:rPr lang="en-US" sz="1200" b="1" i="1" smtClean="0">
                <a:latin typeface="Eurostile"/>
                <a:cs typeface="Eurostile"/>
              </a:rPr>
              <a:t>TOMILLO</a:t>
            </a:r>
            <a:endParaRPr lang="en-US" sz="1200" b="1" i="1">
              <a:latin typeface="Eurostile"/>
              <a:cs typeface="Eurostile"/>
            </a:endParaRPr>
          </a:p>
        </p:txBody>
      </p:sp>
      <p:sp>
        <p:nvSpPr>
          <p:cNvPr id="33" name="TextBox 32"/>
          <p:cNvSpPr txBox="1"/>
          <p:nvPr/>
        </p:nvSpPr>
        <p:spPr>
          <a:xfrm>
            <a:off x="22398" y="7126706"/>
            <a:ext cx="1306388" cy="276999"/>
          </a:xfrm>
          <a:prstGeom prst="rect">
            <a:avLst/>
          </a:prstGeom>
          <a:noFill/>
        </p:spPr>
        <p:txBody>
          <a:bodyPr wrap="square" rtlCol="0">
            <a:spAutoFit/>
          </a:bodyPr>
          <a:lstStyle/>
          <a:p>
            <a:r>
              <a:rPr lang="en-US" sz="1200" b="1" i="1" smtClean="0">
                <a:latin typeface="Eurostile"/>
                <a:cs typeface="Eurostile"/>
              </a:rPr>
              <a:t>PEREJIL</a:t>
            </a:r>
            <a:endParaRPr lang="en-US" sz="1200" b="1" i="1">
              <a:latin typeface="Eurostile"/>
              <a:cs typeface="Eurostile"/>
            </a:endParaRPr>
          </a:p>
        </p:txBody>
      </p:sp>
      <p:sp>
        <p:nvSpPr>
          <p:cNvPr id="34" name="TextBox 33"/>
          <p:cNvSpPr txBox="1"/>
          <p:nvPr/>
        </p:nvSpPr>
        <p:spPr>
          <a:xfrm>
            <a:off x="2345611" y="6057873"/>
            <a:ext cx="1306388" cy="276999"/>
          </a:xfrm>
          <a:prstGeom prst="rect">
            <a:avLst/>
          </a:prstGeom>
          <a:noFill/>
        </p:spPr>
        <p:txBody>
          <a:bodyPr wrap="square" rtlCol="0">
            <a:spAutoFit/>
          </a:bodyPr>
          <a:lstStyle/>
          <a:p>
            <a:r>
              <a:rPr lang="en-US" sz="1200" b="1" i="1" smtClean="0">
                <a:latin typeface="Eurostile"/>
                <a:cs typeface="Eurostile"/>
              </a:rPr>
              <a:t>CILANTRO</a:t>
            </a:r>
            <a:endParaRPr lang="en-US" sz="1200" b="1" i="1">
              <a:latin typeface="Eurostile"/>
              <a:cs typeface="Eurostile"/>
            </a:endParaRPr>
          </a:p>
        </p:txBody>
      </p:sp>
      <p:sp>
        <p:nvSpPr>
          <p:cNvPr id="35" name="TextBox 34"/>
          <p:cNvSpPr txBox="1"/>
          <p:nvPr/>
        </p:nvSpPr>
        <p:spPr>
          <a:xfrm>
            <a:off x="2351968" y="7159722"/>
            <a:ext cx="1306388" cy="276999"/>
          </a:xfrm>
          <a:prstGeom prst="rect">
            <a:avLst/>
          </a:prstGeom>
          <a:noFill/>
        </p:spPr>
        <p:txBody>
          <a:bodyPr wrap="square" rtlCol="0">
            <a:spAutoFit/>
          </a:bodyPr>
          <a:lstStyle/>
          <a:p>
            <a:r>
              <a:rPr lang="en-US" sz="1200" b="1" i="1" smtClean="0">
                <a:latin typeface="Eurostile"/>
                <a:cs typeface="Eurostile"/>
              </a:rPr>
              <a:t>LAUREL</a:t>
            </a:r>
            <a:endParaRPr lang="en-US" sz="1200" b="1" i="1">
              <a:latin typeface="Eurostile"/>
              <a:cs typeface="Eurostile"/>
            </a:endParaRPr>
          </a:p>
        </p:txBody>
      </p:sp>
      <p:sp>
        <p:nvSpPr>
          <p:cNvPr id="36" name="TextBox 35"/>
          <p:cNvSpPr txBox="1"/>
          <p:nvPr/>
        </p:nvSpPr>
        <p:spPr>
          <a:xfrm>
            <a:off x="3659292" y="5996911"/>
            <a:ext cx="1306388" cy="276999"/>
          </a:xfrm>
          <a:prstGeom prst="rect">
            <a:avLst/>
          </a:prstGeom>
          <a:noFill/>
        </p:spPr>
        <p:txBody>
          <a:bodyPr wrap="square" rtlCol="0">
            <a:spAutoFit/>
          </a:bodyPr>
          <a:lstStyle/>
          <a:p>
            <a:r>
              <a:rPr lang="en-US" sz="1200" b="1" i="1" smtClean="0">
                <a:latin typeface="Eurostile"/>
                <a:cs typeface="Eurostile"/>
              </a:rPr>
              <a:t>ACELGA</a:t>
            </a:r>
            <a:endParaRPr lang="en-US" sz="1200" b="1" i="1">
              <a:latin typeface="Eurostile"/>
              <a:cs typeface="Eurostile"/>
            </a:endParaRPr>
          </a:p>
        </p:txBody>
      </p:sp>
      <p:sp>
        <p:nvSpPr>
          <p:cNvPr id="37" name="TextBox 36"/>
          <p:cNvSpPr txBox="1"/>
          <p:nvPr/>
        </p:nvSpPr>
        <p:spPr>
          <a:xfrm>
            <a:off x="4762126" y="5949232"/>
            <a:ext cx="1306388" cy="276999"/>
          </a:xfrm>
          <a:prstGeom prst="rect">
            <a:avLst/>
          </a:prstGeom>
          <a:noFill/>
        </p:spPr>
        <p:txBody>
          <a:bodyPr wrap="square" rtlCol="0">
            <a:spAutoFit/>
          </a:bodyPr>
          <a:lstStyle/>
          <a:p>
            <a:r>
              <a:rPr lang="en-US" sz="1200" b="1" i="1" smtClean="0">
                <a:latin typeface="Eurostile"/>
                <a:cs typeface="Eurostile"/>
              </a:rPr>
              <a:t>REPOLLO</a:t>
            </a:r>
            <a:endParaRPr lang="en-US" sz="1200" b="1" i="1">
              <a:latin typeface="Eurostile"/>
              <a:cs typeface="Eurostile"/>
            </a:endParaRPr>
          </a:p>
        </p:txBody>
      </p:sp>
      <p:sp>
        <p:nvSpPr>
          <p:cNvPr id="38" name="TextBox 37"/>
          <p:cNvSpPr txBox="1"/>
          <p:nvPr/>
        </p:nvSpPr>
        <p:spPr>
          <a:xfrm>
            <a:off x="5911710" y="5979778"/>
            <a:ext cx="1306388" cy="276999"/>
          </a:xfrm>
          <a:prstGeom prst="rect">
            <a:avLst/>
          </a:prstGeom>
          <a:noFill/>
        </p:spPr>
        <p:txBody>
          <a:bodyPr wrap="square" rtlCol="0">
            <a:spAutoFit/>
          </a:bodyPr>
          <a:lstStyle/>
          <a:p>
            <a:r>
              <a:rPr lang="en-US" sz="1200" b="1" i="1" smtClean="0">
                <a:latin typeface="Eurostile"/>
                <a:cs typeface="Eurostile"/>
              </a:rPr>
              <a:t>LECHUGA</a:t>
            </a:r>
            <a:endParaRPr lang="en-US" sz="1200" b="1" i="1">
              <a:latin typeface="Eurostile"/>
              <a:cs typeface="Eurostile"/>
            </a:endParaRPr>
          </a:p>
        </p:txBody>
      </p:sp>
      <p:sp>
        <p:nvSpPr>
          <p:cNvPr id="39" name="TextBox 38"/>
          <p:cNvSpPr txBox="1"/>
          <p:nvPr/>
        </p:nvSpPr>
        <p:spPr>
          <a:xfrm>
            <a:off x="7083207" y="6017489"/>
            <a:ext cx="1306388" cy="276999"/>
          </a:xfrm>
          <a:prstGeom prst="rect">
            <a:avLst/>
          </a:prstGeom>
          <a:noFill/>
        </p:spPr>
        <p:txBody>
          <a:bodyPr wrap="square" rtlCol="0">
            <a:spAutoFit/>
          </a:bodyPr>
          <a:lstStyle/>
          <a:p>
            <a:r>
              <a:rPr lang="en-US" sz="1200" b="1" i="1" smtClean="0">
                <a:latin typeface="Eurostile"/>
                <a:cs typeface="Eurostile"/>
              </a:rPr>
              <a:t>TOMATE</a:t>
            </a:r>
            <a:endParaRPr lang="en-US" sz="1200" b="1" i="1">
              <a:latin typeface="Eurostile"/>
              <a:cs typeface="Eurostile"/>
            </a:endParaRPr>
          </a:p>
        </p:txBody>
      </p:sp>
      <p:sp>
        <p:nvSpPr>
          <p:cNvPr id="41" name="TextBox 40"/>
          <p:cNvSpPr txBox="1"/>
          <p:nvPr/>
        </p:nvSpPr>
        <p:spPr>
          <a:xfrm>
            <a:off x="9479377" y="5988717"/>
            <a:ext cx="1573362" cy="276999"/>
          </a:xfrm>
          <a:prstGeom prst="rect">
            <a:avLst/>
          </a:prstGeom>
          <a:noFill/>
        </p:spPr>
        <p:txBody>
          <a:bodyPr wrap="square" rtlCol="0">
            <a:spAutoFit/>
          </a:bodyPr>
          <a:lstStyle/>
          <a:p>
            <a:r>
              <a:rPr lang="en-US" sz="1200" b="1" i="1" smtClean="0">
                <a:latin typeface="Eurostile"/>
                <a:cs typeface="Eurostile"/>
              </a:rPr>
              <a:t>TOMATILLO</a:t>
            </a:r>
            <a:endParaRPr lang="en-US" sz="1200" b="1" i="1">
              <a:latin typeface="Eurostile"/>
              <a:cs typeface="Eurostile"/>
            </a:endParaRPr>
          </a:p>
        </p:txBody>
      </p:sp>
      <p:sp>
        <p:nvSpPr>
          <p:cNvPr id="42" name="TextBox 41"/>
          <p:cNvSpPr txBox="1"/>
          <p:nvPr/>
        </p:nvSpPr>
        <p:spPr>
          <a:xfrm>
            <a:off x="8279989" y="5995986"/>
            <a:ext cx="1306388" cy="276999"/>
          </a:xfrm>
          <a:prstGeom prst="rect">
            <a:avLst/>
          </a:prstGeom>
          <a:noFill/>
        </p:spPr>
        <p:txBody>
          <a:bodyPr wrap="square" rtlCol="0">
            <a:spAutoFit/>
          </a:bodyPr>
          <a:lstStyle/>
          <a:p>
            <a:r>
              <a:rPr lang="en-US" sz="1200" b="1" i="1" smtClean="0">
                <a:latin typeface="Eurostile"/>
                <a:cs typeface="Eurostile"/>
              </a:rPr>
              <a:t>CHILE</a:t>
            </a:r>
            <a:endParaRPr lang="en-US" sz="1200" b="1" i="1">
              <a:latin typeface="Eurostile"/>
              <a:cs typeface="Eurostile"/>
            </a:endParaRPr>
          </a:p>
        </p:txBody>
      </p:sp>
      <p:sp>
        <p:nvSpPr>
          <p:cNvPr id="43" name="TextBox 42"/>
          <p:cNvSpPr txBox="1"/>
          <p:nvPr/>
        </p:nvSpPr>
        <p:spPr>
          <a:xfrm>
            <a:off x="10635089" y="5988717"/>
            <a:ext cx="1306388" cy="276999"/>
          </a:xfrm>
          <a:prstGeom prst="rect">
            <a:avLst/>
          </a:prstGeom>
          <a:noFill/>
        </p:spPr>
        <p:txBody>
          <a:bodyPr wrap="square" rtlCol="0">
            <a:spAutoFit/>
          </a:bodyPr>
          <a:lstStyle/>
          <a:p>
            <a:r>
              <a:rPr lang="en-US" sz="1200" b="1" i="1" smtClean="0">
                <a:latin typeface="Eurostile"/>
                <a:cs typeface="Eurostile"/>
              </a:rPr>
              <a:t>EJOTE</a:t>
            </a:r>
            <a:endParaRPr lang="en-US" sz="1200" b="1" i="1">
              <a:latin typeface="Eurostile"/>
              <a:cs typeface="Eurostile"/>
            </a:endParaRPr>
          </a:p>
        </p:txBody>
      </p:sp>
      <p:sp>
        <p:nvSpPr>
          <p:cNvPr id="44" name="TextBox 43"/>
          <p:cNvSpPr txBox="1"/>
          <p:nvPr/>
        </p:nvSpPr>
        <p:spPr>
          <a:xfrm>
            <a:off x="7083207" y="7078615"/>
            <a:ext cx="1306388" cy="276999"/>
          </a:xfrm>
          <a:prstGeom prst="rect">
            <a:avLst/>
          </a:prstGeom>
          <a:noFill/>
        </p:spPr>
        <p:txBody>
          <a:bodyPr wrap="square" rtlCol="0">
            <a:spAutoFit/>
          </a:bodyPr>
          <a:lstStyle/>
          <a:p>
            <a:r>
              <a:rPr lang="en-US" sz="1200" b="1" i="1" smtClean="0">
                <a:latin typeface="Eurostile"/>
                <a:cs typeface="Eurostile"/>
              </a:rPr>
              <a:t>CEBOLLA</a:t>
            </a:r>
            <a:endParaRPr lang="en-US" sz="1200" b="1" i="1">
              <a:latin typeface="Eurostile"/>
              <a:cs typeface="Eurostile"/>
            </a:endParaRPr>
          </a:p>
        </p:txBody>
      </p:sp>
      <p:sp>
        <p:nvSpPr>
          <p:cNvPr id="45" name="TextBox 44"/>
          <p:cNvSpPr txBox="1"/>
          <p:nvPr/>
        </p:nvSpPr>
        <p:spPr>
          <a:xfrm>
            <a:off x="9521493" y="7115665"/>
            <a:ext cx="1306388" cy="276999"/>
          </a:xfrm>
          <a:prstGeom prst="rect">
            <a:avLst/>
          </a:prstGeom>
          <a:noFill/>
        </p:spPr>
        <p:txBody>
          <a:bodyPr wrap="square" rtlCol="0">
            <a:spAutoFit/>
          </a:bodyPr>
          <a:lstStyle/>
          <a:p>
            <a:r>
              <a:rPr lang="en-US" sz="1200" b="1" i="1" smtClean="0">
                <a:latin typeface="Eurostile"/>
                <a:cs typeface="Eurostile"/>
              </a:rPr>
              <a:t>RABANO</a:t>
            </a:r>
            <a:endParaRPr lang="en-US" sz="1200" b="1" i="1">
              <a:latin typeface="Eurostile"/>
              <a:cs typeface="Eurostile"/>
            </a:endParaRPr>
          </a:p>
        </p:txBody>
      </p:sp>
      <p:sp>
        <p:nvSpPr>
          <p:cNvPr id="47" name="TextBox 46"/>
          <p:cNvSpPr txBox="1"/>
          <p:nvPr/>
        </p:nvSpPr>
        <p:spPr>
          <a:xfrm>
            <a:off x="8353035" y="7075659"/>
            <a:ext cx="1306388" cy="276999"/>
          </a:xfrm>
          <a:prstGeom prst="rect">
            <a:avLst/>
          </a:prstGeom>
          <a:noFill/>
        </p:spPr>
        <p:txBody>
          <a:bodyPr wrap="square" rtlCol="0">
            <a:spAutoFit/>
          </a:bodyPr>
          <a:lstStyle/>
          <a:p>
            <a:r>
              <a:rPr lang="en-US" sz="1200" b="1" i="1" smtClean="0">
                <a:latin typeface="Eurostile"/>
                <a:cs typeface="Eurostile"/>
              </a:rPr>
              <a:t>AJO</a:t>
            </a:r>
            <a:endParaRPr lang="en-US" sz="1200" b="1" i="1">
              <a:latin typeface="Eurostile"/>
              <a:cs typeface="Eurostile"/>
            </a:endParaRPr>
          </a:p>
        </p:txBody>
      </p:sp>
      <p:sp>
        <p:nvSpPr>
          <p:cNvPr id="48" name="TextBox 47"/>
          <p:cNvSpPr txBox="1"/>
          <p:nvPr/>
        </p:nvSpPr>
        <p:spPr>
          <a:xfrm>
            <a:off x="10677112" y="7148412"/>
            <a:ext cx="1482080" cy="276999"/>
          </a:xfrm>
          <a:prstGeom prst="rect">
            <a:avLst/>
          </a:prstGeom>
          <a:noFill/>
        </p:spPr>
        <p:txBody>
          <a:bodyPr wrap="square" rtlCol="0">
            <a:spAutoFit/>
          </a:bodyPr>
          <a:lstStyle/>
          <a:p>
            <a:r>
              <a:rPr lang="en-US" sz="1200" b="1" i="1" smtClean="0">
                <a:latin typeface="Eurostile"/>
                <a:cs typeface="Eurostile"/>
              </a:rPr>
              <a:t>ZANAHORIA</a:t>
            </a:r>
            <a:endParaRPr lang="en-US" sz="1200" b="1" i="1">
              <a:latin typeface="Eurostile"/>
              <a:cs typeface="Eurostile"/>
            </a:endParaRPr>
          </a:p>
        </p:txBody>
      </p:sp>
      <p:sp>
        <p:nvSpPr>
          <p:cNvPr id="49" name="TextBox 48"/>
          <p:cNvSpPr txBox="1"/>
          <p:nvPr/>
        </p:nvSpPr>
        <p:spPr>
          <a:xfrm>
            <a:off x="3712678" y="7184246"/>
            <a:ext cx="1306388" cy="276999"/>
          </a:xfrm>
          <a:prstGeom prst="rect">
            <a:avLst/>
          </a:prstGeom>
          <a:noFill/>
        </p:spPr>
        <p:txBody>
          <a:bodyPr wrap="square" rtlCol="0">
            <a:spAutoFit/>
          </a:bodyPr>
          <a:lstStyle/>
          <a:p>
            <a:r>
              <a:rPr lang="en-US" sz="1200" b="1" i="1" smtClean="0">
                <a:latin typeface="Eurostile"/>
                <a:cs typeface="Eurostile"/>
              </a:rPr>
              <a:t>SANDIA</a:t>
            </a:r>
            <a:endParaRPr lang="en-US" sz="1200" b="1" i="1">
              <a:latin typeface="Eurostile"/>
              <a:cs typeface="Eurostile"/>
            </a:endParaRPr>
          </a:p>
        </p:txBody>
      </p:sp>
      <p:sp>
        <p:nvSpPr>
          <p:cNvPr id="51" name="TextBox 50"/>
          <p:cNvSpPr txBox="1"/>
          <p:nvPr/>
        </p:nvSpPr>
        <p:spPr>
          <a:xfrm>
            <a:off x="4746296" y="7182152"/>
            <a:ext cx="1306388" cy="276999"/>
          </a:xfrm>
          <a:prstGeom prst="rect">
            <a:avLst/>
          </a:prstGeom>
          <a:noFill/>
        </p:spPr>
        <p:txBody>
          <a:bodyPr wrap="square" rtlCol="0">
            <a:spAutoFit/>
          </a:bodyPr>
          <a:lstStyle/>
          <a:p>
            <a:r>
              <a:rPr lang="en-US" sz="1200" b="1" i="1" smtClean="0">
                <a:latin typeface="Eurostile"/>
                <a:cs typeface="Eurostile"/>
              </a:rPr>
              <a:t>MELON</a:t>
            </a:r>
            <a:endParaRPr lang="en-US" sz="1200" b="1" i="1">
              <a:latin typeface="Eurostile"/>
              <a:cs typeface="Eurostile"/>
            </a:endParaRPr>
          </a:p>
        </p:txBody>
      </p:sp>
      <p:pic>
        <p:nvPicPr>
          <p:cNvPr id="53" name="Picture 52"/>
          <p:cNvPicPr>
            <a:picLocks noChangeAspect="1"/>
          </p:cNvPicPr>
          <p:nvPr/>
        </p:nvPicPr>
        <p:blipFill rotWithShape="1">
          <a:blip r:embed="rId4"/>
          <a:srcRect l="21021" t="25884"/>
          <a:stretch/>
        </p:blipFill>
        <p:spPr>
          <a:xfrm>
            <a:off x="2432239" y="5296879"/>
            <a:ext cx="1158996" cy="830338"/>
          </a:xfrm>
          <a:prstGeom prst="rect">
            <a:avLst/>
          </a:prstGeom>
        </p:spPr>
      </p:pic>
      <p:pic>
        <p:nvPicPr>
          <p:cNvPr id="54" name="Picture 53"/>
          <p:cNvPicPr>
            <a:picLocks noChangeAspect="1"/>
          </p:cNvPicPr>
          <p:nvPr/>
        </p:nvPicPr>
        <p:blipFill rotWithShape="1">
          <a:blip r:embed="rId5"/>
          <a:srcRect l="16608" t="17436" b="10461"/>
          <a:stretch/>
        </p:blipFill>
        <p:spPr>
          <a:xfrm>
            <a:off x="201110" y="6375981"/>
            <a:ext cx="1127676" cy="731265"/>
          </a:xfrm>
          <a:prstGeom prst="rect">
            <a:avLst/>
          </a:prstGeom>
        </p:spPr>
      </p:pic>
      <p:pic>
        <p:nvPicPr>
          <p:cNvPr id="55" name="Picture 54"/>
          <p:cNvPicPr>
            <a:picLocks noChangeAspect="1"/>
          </p:cNvPicPr>
          <p:nvPr/>
        </p:nvPicPr>
        <p:blipFill rotWithShape="1">
          <a:blip r:embed="rId6"/>
          <a:srcRect l="21994" b="26640"/>
          <a:stretch/>
        </p:blipFill>
        <p:spPr>
          <a:xfrm>
            <a:off x="1227264" y="6375981"/>
            <a:ext cx="1064366" cy="750725"/>
          </a:xfrm>
          <a:prstGeom prst="rect">
            <a:avLst/>
          </a:prstGeom>
        </p:spPr>
      </p:pic>
      <p:pic>
        <p:nvPicPr>
          <p:cNvPr id="56" name="Picture 55"/>
          <p:cNvPicPr>
            <a:picLocks noChangeAspect="1"/>
          </p:cNvPicPr>
          <p:nvPr/>
        </p:nvPicPr>
        <p:blipFill rotWithShape="1">
          <a:blip r:embed="rId7"/>
          <a:srcRect t="12494" r="4597" b="11174"/>
          <a:stretch/>
        </p:blipFill>
        <p:spPr>
          <a:xfrm>
            <a:off x="3611516" y="5274288"/>
            <a:ext cx="1157303" cy="694463"/>
          </a:xfrm>
          <a:prstGeom prst="rect">
            <a:avLst/>
          </a:prstGeom>
        </p:spPr>
      </p:pic>
      <p:pic>
        <p:nvPicPr>
          <p:cNvPr id="57" name="Picture 56"/>
          <p:cNvPicPr>
            <a:picLocks noChangeAspect="1"/>
          </p:cNvPicPr>
          <p:nvPr/>
        </p:nvPicPr>
        <p:blipFill rotWithShape="1">
          <a:blip r:embed="rId8"/>
          <a:srcRect l="-3610" t="25042" r="3610" b="-4184"/>
          <a:stretch/>
        </p:blipFill>
        <p:spPr>
          <a:xfrm>
            <a:off x="4674076" y="5190579"/>
            <a:ext cx="1179896" cy="778172"/>
          </a:xfrm>
          <a:prstGeom prst="rect">
            <a:avLst/>
          </a:prstGeom>
        </p:spPr>
      </p:pic>
      <p:pic>
        <p:nvPicPr>
          <p:cNvPr id="58" name="Picture 57"/>
          <p:cNvPicPr>
            <a:picLocks noChangeAspect="1"/>
          </p:cNvPicPr>
          <p:nvPr/>
        </p:nvPicPr>
        <p:blipFill rotWithShape="1">
          <a:blip r:embed="rId9"/>
          <a:srcRect t="24870" b="7791"/>
          <a:stretch/>
        </p:blipFill>
        <p:spPr>
          <a:xfrm>
            <a:off x="5853972" y="5129268"/>
            <a:ext cx="1167479" cy="819964"/>
          </a:xfrm>
          <a:prstGeom prst="rect">
            <a:avLst/>
          </a:prstGeom>
        </p:spPr>
      </p:pic>
      <p:pic>
        <p:nvPicPr>
          <p:cNvPr id="59" name="Picture 58"/>
          <p:cNvPicPr>
            <a:picLocks noChangeAspect="1"/>
          </p:cNvPicPr>
          <p:nvPr/>
        </p:nvPicPr>
        <p:blipFill rotWithShape="1">
          <a:blip r:embed="rId10"/>
          <a:srcRect t="21992" b="23823"/>
          <a:stretch/>
        </p:blipFill>
        <p:spPr>
          <a:xfrm>
            <a:off x="6991002" y="5113503"/>
            <a:ext cx="1398593" cy="835730"/>
          </a:xfrm>
          <a:prstGeom prst="rect">
            <a:avLst/>
          </a:prstGeom>
        </p:spPr>
      </p:pic>
      <p:pic>
        <p:nvPicPr>
          <p:cNvPr id="60" name="Picture 59"/>
          <p:cNvPicPr>
            <a:picLocks noChangeAspect="1"/>
          </p:cNvPicPr>
          <p:nvPr/>
        </p:nvPicPr>
        <p:blipFill rotWithShape="1">
          <a:blip r:embed="rId11"/>
          <a:srcRect l="13510" t="14535" r="22094" b="20400"/>
          <a:stretch/>
        </p:blipFill>
        <p:spPr>
          <a:xfrm>
            <a:off x="9476060" y="4985714"/>
            <a:ext cx="1251610" cy="835729"/>
          </a:xfrm>
          <a:prstGeom prst="rect">
            <a:avLst/>
          </a:prstGeom>
        </p:spPr>
      </p:pic>
      <p:pic>
        <p:nvPicPr>
          <p:cNvPr id="61" name="Picture 60"/>
          <p:cNvPicPr>
            <a:picLocks noChangeAspect="1"/>
          </p:cNvPicPr>
          <p:nvPr/>
        </p:nvPicPr>
        <p:blipFill>
          <a:blip r:embed="rId12"/>
          <a:stretch>
            <a:fillRect/>
          </a:stretch>
        </p:blipFill>
        <p:spPr>
          <a:xfrm>
            <a:off x="8279989" y="5071293"/>
            <a:ext cx="1211313" cy="908485"/>
          </a:xfrm>
          <a:prstGeom prst="rect">
            <a:avLst/>
          </a:prstGeom>
        </p:spPr>
      </p:pic>
      <p:pic>
        <p:nvPicPr>
          <p:cNvPr id="62" name="Picture 61"/>
          <p:cNvPicPr>
            <a:picLocks noChangeAspect="1"/>
          </p:cNvPicPr>
          <p:nvPr/>
        </p:nvPicPr>
        <p:blipFill rotWithShape="1">
          <a:blip r:embed="rId13"/>
          <a:srcRect l="8807" r="15920" b="42279"/>
          <a:stretch/>
        </p:blipFill>
        <p:spPr>
          <a:xfrm>
            <a:off x="10635089" y="5072667"/>
            <a:ext cx="1322462" cy="881843"/>
          </a:xfrm>
          <a:prstGeom prst="rect">
            <a:avLst/>
          </a:prstGeom>
        </p:spPr>
      </p:pic>
      <p:pic>
        <p:nvPicPr>
          <p:cNvPr id="63" name="Picture 62"/>
          <p:cNvPicPr>
            <a:picLocks noChangeAspect="1"/>
          </p:cNvPicPr>
          <p:nvPr/>
        </p:nvPicPr>
        <p:blipFill rotWithShape="1">
          <a:blip r:embed="rId14"/>
          <a:srcRect b="39047"/>
          <a:stretch/>
        </p:blipFill>
        <p:spPr>
          <a:xfrm>
            <a:off x="7021451" y="6271620"/>
            <a:ext cx="1258538" cy="767115"/>
          </a:xfrm>
          <a:prstGeom prst="rect">
            <a:avLst/>
          </a:prstGeom>
        </p:spPr>
      </p:pic>
      <p:pic>
        <p:nvPicPr>
          <p:cNvPr id="64" name="Picture 63"/>
          <p:cNvPicPr>
            <a:picLocks noChangeAspect="1"/>
          </p:cNvPicPr>
          <p:nvPr/>
        </p:nvPicPr>
        <p:blipFill>
          <a:blip r:embed="rId15"/>
          <a:stretch>
            <a:fillRect/>
          </a:stretch>
        </p:blipFill>
        <p:spPr>
          <a:xfrm>
            <a:off x="9491302" y="6271620"/>
            <a:ext cx="1123066" cy="842300"/>
          </a:xfrm>
          <a:prstGeom prst="rect">
            <a:avLst/>
          </a:prstGeom>
        </p:spPr>
      </p:pic>
      <p:pic>
        <p:nvPicPr>
          <p:cNvPr id="65" name="Picture 64"/>
          <p:cNvPicPr>
            <a:picLocks noChangeAspect="1"/>
          </p:cNvPicPr>
          <p:nvPr/>
        </p:nvPicPr>
        <p:blipFill rotWithShape="1">
          <a:blip r:embed="rId16"/>
          <a:srcRect r="20910" b="43957"/>
          <a:stretch/>
        </p:blipFill>
        <p:spPr>
          <a:xfrm>
            <a:off x="8289954" y="6261412"/>
            <a:ext cx="1231539" cy="777323"/>
          </a:xfrm>
          <a:prstGeom prst="rect">
            <a:avLst/>
          </a:prstGeom>
        </p:spPr>
      </p:pic>
      <p:pic>
        <p:nvPicPr>
          <p:cNvPr id="66" name="Picture 65"/>
          <p:cNvPicPr>
            <a:picLocks noChangeAspect="1"/>
          </p:cNvPicPr>
          <p:nvPr/>
        </p:nvPicPr>
        <p:blipFill>
          <a:blip r:embed="rId17"/>
          <a:stretch>
            <a:fillRect/>
          </a:stretch>
        </p:blipFill>
        <p:spPr>
          <a:xfrm>
            <a:off x="10635090" y="6211851"/>
            <a:ext cx="1306388" cy="870054"/>
          </a:xfrm>
          <a:prstGeom prst="rect">
            <a:avLst/>
          </a:prstGeom>
        </p:spPr>
      </p:pic>
      <p:pic>
        <p:nvPicPr>
          <p:cNvPr id="67" name="Picture 66"/>
          <p:cNvPicPr>
            <a:picLocks noChangeAspect="1"/>
          </p:cNvPicPr>
          <p:nvPr/>
        </p:nvPicPr>
        <p:blipFill>
          <a:blip r:embed="rId18"/>
          <a:stretch>
            <a:fillRect/>
          </a:stretch>
        </p:blipFill>
        <p:spPr>
          <a:xfrm>
            <a:off x="3712678" y="6332456"/>
            <a:ext cx="1041952" cy="781464"/>
          </a:xfrm>
          <a:prstGeom prst="rect">
            <a:avLst/>
          </a:prstGeom>
        </p:spPr>
      </p:pic>
      <p:pic>
        <p:nvPicPr>
          <p:cNvPr id="68" name="Picture 67"/>
          <p:cNvPicPr>
            <a:picLocks noChangeAspect="1"/>
          </p:cNvPicPr>
          <p:nvPr/>
        </p:nvPicPr>
        <p:blipFill>
          <a:blip r:embed="rId19"/>
          <a:stretch>
            <a:fillRect/>
          </a:stretch>
        </p:blipFill>
        <p:spPr>
          <a:xfrm>
            <a:off x="4765471" y="6318194"/>
            <a:ext cx="1025154" cy="838348"/>
          </a:xfrm>
          <a:prstGeom prst="rect">
            <a:avLst/>
          </a:prstGeom>
        </p:spPr>
      </p:pic>
      <p:pic>
        <p:nvPicPr>
          <p:cNvPr id="70" name="Picture 69"/>
          <p:cNvPicPr>
            <a:picLocks noChangeAspect="1"/>
          </p:cNvPicPr>
          <p:nvPr/>
        </p:nvPicPr>
        <p:blipFill>
          <a:blip r:embed="rId20"/>
          <a:stretch>
            <a:fillRect/>
          </a:stretch>
        </p:blipFill>
        <p:spPr>
          <a:xfrm rot="16200000">
            <a:off x="5999314" y="6154704"/>
            <a:ext cx="805856" cy="1204180"/>
          </a:xfrm>
          <a:prstGeom prst="rect">
            <a:avLst/>
          </a:prstGeom>
        </p:spPr>
      </p:pic>
      <p:pic>
        <p:nvPicPr>
          <p:cNvPr id="72" name="Picture 71"/>
          <p:cNvPicPr>
            <a:picLocks noChangeAspect="1"/>
          </p:cNvPicPr>
          <p:nvPr/>
        </p:nvPicPr>
        <p:blipFill rotWithShape="1">
          <a:blip r:embed="rId21"/>
          <a:srcRect b="22422"/>
          <a:stretch/>
        </p:blipFill>
        <p:spPr>
          <a:xfrm>
            <a:off x="2291630" y="6351089"/>
            <a:ext cx="1299605" cy="756157"/>
          </a:xfrm>
          <a:prstGeom prst="rect">
            <a:avLst/>
          </a:prstGeom>
        </p:spPr>
      </p:pic>
      <p:sp>
        <p:nvSpPr>
          <p:cNvPr id="77" name="TextBox 76"/>
          <p:cNvSpPr txBox="1"/>
          <p:nvPr/>
        </p:nvSpPr>
        <p:spPr>
          <a:xfrm>
            <a:off x="22398" y="5071293"/>
            <a:ext cx="4294129" cy="307777"/>
          </a:xfrm>
          <a:prstGeom prst="rect">
            <a:avLst/>
          </a:prstGeom>
          <a:noFill/>
        </p:spPr>
        <p:txBody>
          <a:bodyPr wrap="square" rtlCol="0">
            <a:spAutoFit/>
          </a:bodyPr>
          <a:lstStyle/>
          <a:p>
            <a:r>
              <a:rPr lang="en-US" sz="1400" b="1" smtClean="0">
                <a:latin typeface="Courier"/>
                <a:cs typeface="Courier"/>
              </a:rPr>
              <a:t>HIERBAS AROMATICAS</a:t>
            </a:r>
            <a:endParaRPr lang="en-US" sz="1400" b="1">
              <a:latin typeface="Courier"/>
              <a:cs typeface="Courier"/>
            </a:endParaRPr>
          </a:p>
        </p:txBody>
      </p:sp>
      <p:sp>
        <p:nvSpPr>
          <p:cNvPr id="78" name="TextBox 77"/>
          <p:cNvSpPr txBox="1"/>
          <p:nvPr/>
        </p:nvSpPr>
        <p:spPr>
          <a:xfrm>
            <a:off x="86635" y="7722262"/>
            <a:ext cx="3324459" cy="369332"/>
          </a:xfrm>
          <a:prstGeom prst="rect">
            <a:avLst/>
          </a:prstGeom>
          <a:noFill/>
        </p:spPr>
        <p:txBody>
          <a:bodyPr wrap="square" rtlCol="0">
            <a:spAutoFit/>
          </a:bodyPr>
          <a:lstStyle/>
          <a:p>
            <a:r>
              <a:rPr lang="en-US" sz="1800" b="1" smtClean="0"/>
              <a:t>CALENDARIO DE SIEMBRA</a:t>
            </a:r>
            <a:endParaRPr lang="en-US" sz="1800" b="1"/>
          </a:p>
        </p:txBody>
      </p:sp>
      <p:cxnSp>
        <p:nvCxnSpPr>
          <p:cNvPr id="83" name="Straight Connector 82"/>
          <p:cNvCxnSpPr/>
          <p:nvPr/>
        </p:nvCxnSpPr>
        <p:spPr>
          <a:xfrm flipH="1">
            <a:off x="12016949" y="1013312"/>
            <a:ext cx="23517" cy="99664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0" y="3847157"/>
            <a:ext cx="3623366" cy="461665"/>
          </a:xfrm>
          <a:prstGeom prst="rect">
            <a:avLst/>
          </a:prstGeom>
          <a:noFill/>
        </p:spPr>
        <p:txBody>
          <a:bodyPr wrap="square" rtlCol="0">
            <a:spAutoFit/>
          </a:bodyPr>
          <a:lstStyle/>
          <a:p>
            <a:r>
              <a:rPr lang="en-US" smtClean="0">
                <a:solidFill>
                  <a:schemeClr val="tx1">
                    <a:lumMod val="95000"/>
                    <a:lumOff val="5000"/>
                  </a:schemeClr>
                </a:solidFill>
              </a:rPr>
              <a:t>SELECCION DE CULTIVOS</a:t>
            </a:r>
            <a:endParaRPr lang="en-US">
              <a:solidFill>
                <a:schemeClr val="tx1">
                  <a:lumMod val="95000"/>
                  <a:lumOff val="5000"/>
                </a:schemeClr>
              </a:solidFill>
            </a:endParaRPr>
          </a:p>
        </p:txBody>
      </p:sp>
      <p:sp>
        <p:nvSpPr>
          <p:cNvPr id="117" name="Rectangle 116"/>
          <p:cNvSpPr/>
          <p:nvPr/>
        </p:nvSpPr>
        <p:spPr>
          <a:xfrm>
            <a:off x="3929410" y="3487117"/>
            <a:ext cx="2527362" cy="646331"/>
          </a:xfrm>
          <a:prstGeom prst="rect">
            <a:avLst/>
          </a:prstGeom>
        </p:spPr>
        <p:txBody>
          <a:bodyPr wrap="square">
            <a:spAutoFit/>
          </a:bodyPr>
          <a:lstStyle/>
          <a:p>
            <a:pPr marL="171450" indent="-171450">
              <a:buFont typeface="Arial"/>
              <a:buChar char="•"/>
            </a:pPr>
            <a:r>
              <a:rPr lang="en-US" sz="1200" smtClean="0">
                <a:solidFill>
                  <a:schemeClr val="tx1">
                    <a:lumMod val="95000"/>
                    <a:lumOff val="5000"/>
                  </a:schemeClr>
                </a:solidFill>
              </a:rPr>
              <a:t>GUSTO POPULAR</a:t>
            </a:r>
          </a:p>
          <a:p>
            <a:pPr marL="171450" indent="-171450">
              <a:buFont typeface="Arial"/>
              <a:buChar char="•"/>
            </a:pPr>
            <a:r>
              <a:rPr lang="en-US" sz="1200" smtClean="0">
                <a:solidFill>
                  <a:schemeClr val="tx1">
                    <a:lumMod val="95000"/>
                    <a:lumOff val="5000"/>
                  </a:schemeClr>
                </a:solidFill>
              </a:rPr>
              <a:t>CLIMA DE REGION</a:t>
            </a:r>
          </a:p>
          <a:p>
            <a:pPr marL="171450" indent="-171450">
              <a:buFont typeface="Arial"/>
              <a:buChar char="•"/>
            </a:pPr>
            <a:r>
              <a:rPr lang="en-US" sz="1200" smtClean="0">
                <a:solidFill>
                  <a:schemeClr val="tx1">
                    <a:lumMod val="95000"/>
                    <a:lumOff val="5000"/>
                  </a:schemeClr>
                </a:solidFill>
              </a:rPr>
              <a:t>LA DIFICULTAD DEL CULTIVO</a:t>
            </a:r>
            <a:endParaRPr lang="en-US" sz="1200">
              <a:solidFill>
                <a:schemeClr val="tx1">
                  <a:lumMod val="95000"/>
                  <a:lumOff val="5000"/>
                </a:schemeClr>
              </a:solidFill>
            </a:endParaRPr>
          </a:p>
        </p:txBody>
      </p:sp>
      <p:sp>
        <p:nvSpPr>
          <p:cNvPr id="118" name="TextBox 117"/>
          <p:cNvSpPr txBox="1"/>
          <p:nvPr/>
        </p:nvSpPr>
        <p:spPr>
          <a:xfrm>
            <a:off x="5746532" y="7200493"/>
            <a:ext cx="1306388" cy="276999"/>
          </a:xfrm>
          <a:prstGeom prst="rect">
            <a:avLst/>
          </a:prstGeom>
          <a:noFill/>
        </p:spPr>
        <p:txBody>
          <a:bodyPr wrap="square" rtlCol="0">
            <a:spAutoFit/>
          </a:bodyPr>
          <a:lstStyle/>
          <a:p>
            <a:r>
              <a:rPr lang="en-US" sz="1200" b="1" i="1" smtClean="0">
                <a:latin typeface="Eurostile"/>
                <a:cs typeface="Eurostile"/>
              </a:rPr>
              <a:t>CALABACITA</a:t>
            </a:r>
            <a:endParaRPr lang="en-US" sz="1200" b="1" i="1">
              <a:latin typeface="Eurostile"/>
              <a:cs typeface="Eurostile"/>
            </a:endParaRPr>
          </a:p>
        </p:txBody>
      </p:sp>
      <p:sp>
        <p:nvSpPr>
          <p:cNvPr id="123" name="Rectangle 122"/>
          <p:cNvSpPr/>
          <p:nvPr/>
        </p:nvSpPr>
        <p:spPr>
          <a:xfrm>
            <a:off x="8033866" y="3631133"/>
            <a:ext cx="1165896" cy="461665"/>
          </a:xfrm>
          <a:prstGeom prst="rect">
            <a:avLst/>
          </a:prstGeom>
        </p:spPr>
        <p:txBody>
          <a:bodyPr wrap="square">
            <a:spAutoFit/>
          </a:bodyPr>
          <a:lstStyle/>
          <a:p>
            <a:r>
              <a:rPr lang="en-US" sz="1200" smtClean="0">
                <a:solidFill>
                  <a:schemeClr val="tx1">
                    <a:lumMod val="95000"/>
                    <a:lumOff val="5000"/>
                  </a:schemeClr>
                </a:solidFill>
              </a:rPr>
              <a:t>POSICION DE</a:t>
            </a:r>
          </a:p>
          <a:p>
            <a:r>
              <a:rPr lang="en-US" sz="1200" smtClean="0">
                <a:solidFill>
                  <a:schemeClr val="tx1">
                    <a:lumMod val="95000"/>
                    <a:lumOff val="5000"/>
                  </a:schemeClr>
                </a:solidFill>
              </a:rPr>
              <a:t> LA SEMILLA</a:t>
            </a:r>
            <a:endParaRPr lang="en-US" sz="1200">
              <a:solidFill>
                <a:schemeClr val="tx1">
                  <a:lumMod val="95000"/>
                  <a:lumOff val="5000"/>
                </a:schemeClr>
              </a:solidFill>
            </a:endParaRPr>
          </a:p>
        </p:txBody>
      </p:sp>
      <p:grpSp>
        <p:nvGrpSpPr>
          <p:cNvPr id="124" name="Group 19"/>
          <p:cNvGrpSpPr/>
          <p:nvPr/>
        </p:nvGrpSpPr>
        <p:grpSpPr>
          <a:xfrm>
            <a:off x="6809730" y="3703141"/>
            <a:ext cx="288032" cy="552283"/>
            <a:chOff x="3209330" y="2551012"/>
            <a:chExt cx="432048" cy="792087"/>
          </a:xfrm>
        </p:grpSpPr>
        <p:grpSp>
          <p:nvGrpSpPr>
            <p:cNvPr id="125" name="Group 23"/>
            <p:cNvGrpSpPr/>
            <p:nvPr/>
          </p:nvGrpSpPr>
          <p:grpSpPr>
            <a:xfrm>
              <a:off x="3353346" y="2551013"/>
              <a:ext cx="288032" cy="792086"/>
              <a:chOff x="5081538" y="4185597"/>
              <a:chExt cx="288032" cy="1029712"/>
            </a:xfrm>
          </p:grpSpPr>
          <p:cxnSp>
            <p:nvCxnSpPr>
              <p:cNvPr id="129" name="Straight Connector 128"/>
              <p:cNvCxnSpPr/>
              <p:nvPr/>
            </p:nvCxnSpPr>
            <p:spPr>
              <a:xfrm>
                <a:off x="5081538" y="4185597"/>
                <a:ext cx="288032" cy="453651"/>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5081538" y="4639245"/>
                <a:ext cx="288032" cy="57606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6" name="Group 26"/>
            <p:cNvGrpSpPr/>
            <p:nvPr/>
          </p:nvGrpSpPr>
          <p:grpSpPr>
            <a:xfrm>
              <a:off x="3209330" y="2551012"/>
              <a:ext cx="288032" cy="792086"/>
              <a:chOff x="5081538" y="4185597"/>
              <a:chExt cx="288032" cy="1029712"/>
            </a:xfrm>
          </p:grpSpPr>
          <p:cxnSp>
            <p:nvCxnSpPr>
              <p:cNvPr id="127" name="Straight Connector 126"/>
              <p:cNvCxnSpPr/>
              <p:nvPr/>
            </p:nvCxnSpPr>
            <p:spPr>
              <a:xfrm>
                <a:off x="5081538" y="4185597"/>
                <a:ext cx="288032" cy="453651"/>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5081538" y="4639245"/>
                <a:ext cx="288032" cy="57606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11" name="Group 19"/>
          <p:cNvGrpSpPr/>
          <p:nvPr/>
        </p:nvGrpSpPr>
        <p:grpSpPr>
          <a:xfrm>
            <a:off x="3425354" y="3631133"/>
            <a:ext cx="288032" cy="552283"/>
            <a:chOff x="3209330" y="2551012"/>
            <a:chExt cx="432048" cy="792087"/>
          </a:xfrm>
        </p:grpSpPr>
        <p:grpSp>
          <p:nvGrpSpPr>
            <p:cNvPr id="113" name="Group 23"/>
            <p:cNvGrpSpPr/>
            <p:nvPr/>
          </p:nvGrpSpPr>
          <p:grpSpPr>
            <a:xfrm>
              <a:off x="3353346" y="2551013"/>
              <a:ext cx="288032" cy="792086"/>
              <a:chOff x="5081538" y="4185597"/>
              <a:chExt cx="288032" cy="1029712"/>
            </a:xfrm>
          </p:grpSpPr>
          <p:cxnSp>
            <p:nvCxnSpPr>
              <p:cNvPr id="133" name="Straight Connector 132"/>
              <p:cNvCxnSpPr/>
              <p:nvPr/>
            </p:nvCxnSpPr>
            <p:spPr>
              <a:xfrm>
                <a:off x="5081538" y="4185597"/>
                <a:ext cx="288032" cy="453651"/>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5081538" y="4639245"/>
                <a:ext cx="288032" cy="57606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5" name="Group 26"/>
            <p:cNvGrpSpPr/>
            <p:nvPr/>
          </p:nvGrpSpPr>
          <p:grpSpPr>
            <a:xfrm>
              <a:off x="3209330" y="2551012"/>
              <a:ext cx="288032" cy="792086"/>
              <a:chOff x="5081538" y="4185597"/>
              <a:chExt cx="288032" cy="1029712"/>
            </a:xfrm>
          </p:grpSpPr>
          <p:cxnSp>
            <p:nvCxnSpPr>
              <p:cNvPr id="131" name="Straight Connector 130"/>
              <p:cNvCxnSpPr/>
              <p:nvPr/>
            </p:nvCxnSpPr>
            <p:spPr>
              <a:xfrm>
                <a:off x="5081538" y="4185597"/>
                <a:ext cx="288032" cy="453651"/>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5081538" y="4639245"/>
                <a:ext cx="288032" cy="57606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135" name="TextBox 134"/>
          <p:cNvSpPr txBox="1"/>
          <p:nvPr/>
        </p:nvSpPr>
        <p:spPr>
          <a:xfrm>
            <a:off x="473026" y="1398885"/>
            <a:ext cx="2606346" cy="1292662"/>
          </a:xfrm>
          <a:prstGeom prst="rect">
            <a:avLst/>
          </a:prstGeom>
          <a:noFill/>
        </p:spPr>
        <p:txBody>
          <a:bodyPr wrap="square" rtlCol="0">
            <a:spAutoFit/>
          </a:bodyPr>
          <a:lstStyle/>
          <a:p>
            <a:pPr marL="171450" indent="-171450">
              <a:buFont typeface="Arial"/>
              <a:buChar char="•"/>
            </a:pPr>
            <a:r>
              <a:rPr lang="es-ES" sz="1800" b="1">
                <a:latin typeface="Century Gothic"/>
                <a:cs typeface="Century Gothic"/>
              </a:rPr>
              <a:t>N</a:t>
            </a:r>
            <a:r>
              <a:rPr lang="es-ES" sz="1800" b="1" smtClean="0">
                <a:latin typeface="Century Gothic"/>
                <a:cs typeface="Century Gothic"/>
              </a:rPr>
              <a:t>uevas actividades </a:t>
            </a:r>
            <a:r>
              <a:rPr lang="es-ES" b="1" smtClean="0">
                <a:latin typeface="Century Gothic"/>
                <a:cs typeface="Century Gothic"/>
              </a:rPr>
              <a:t>productivas</a:t>
            </a:r>
            <a:endParaRPr lang="es-ES" sz="1800" b="1" smtClean="0">
              <a:latin typeface="Century Gothic"/>
              <a:cs typeface="Century Gothic"/>
            </a:endParaRPr>
          </a:p>
          <a:p>
            <a:pPr marL="171450" indent="-171450">
              <a:buFont typeface="Arial"/>
              <a:buChar char="•"/>
            </a:pPr>
            <a:endParaRPr lang="es-ES" sz="1800" b="1" smtClean="0">
              <a:latin typeface="Century Gothic"/>
              <a:cs typeface="Century Gothic"/>
            </a:endParaRPr>
          </a:p>
          <a:p>
            <a:pPr marL="171450" indent="-171450">
              <a:buFont typeface="Arial"/>
              <a:buChar char="•"/>
            </a:pPr>
            <a:endParaRPr lang="es-ES" sz="1800" b="1">
              <a:latin typeface="Century Gothic"/>
              <a:cs typeface="Century Gothic"/>
            </a:endParaRPr>
          </a:p>
        </p:txBody>
      </p:sp>
      <p:pic>
        <p:nvPicPr>
          <p:cNvPr id="136" name="Picture 135"/>
          <p:cNvPicPr>
            <a:picLocks noChangeAspect="1"/>
          </p:cNvPicPr>
          <p:nvPr/>
        </p:nvPicPr>
        <p:blipFill>
          <a:blip r:embed="rId22"/>
          <a:stretch>
            <a:fillRect/>
          </a:stretch>
        </p:blipFill>
        <p:spPr>
          <a:xfrm>
            <a:off x="3641378" y="822821"/>
            <a:ext cx="2232248" cy="2232248"/>
          </a:xfrm>
          <a:prstGeom prst="rect">
            <a:avLst/>
          </a:prstGeom>
        </p:spPr>
      </p:pic>
      <p:sp>
        <p:nvSpPr>
          <p:cNvPr id="137" name="Striped Right Arrow 136"/>
          <p:cNvSpPr/>
          <p:nvPr/>
        </p:nvSpPr>
        <p:spPr>
          <a:xfrm>
            <a:off x="6809730" y="1830933"/>
            <a:ext cx="790888" cy="768767"/>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pic>
        <p:nvPicPr>
          <p:cNvPr id="2" name="Picture 1"/>
          <p:cNvPicPr>
            <a:picLocks noChangeAspect="1"/>
          </p:cNvPicPr>
          <p:nvPr/>
        </p:nvPicPr>
        <p:blipFill>
          <a:blip r:embed="rId23"/>
          <a:stretch>
            <a:fillRect/>
          </a:stretch>
        </p:blipFill>
        <p:spPr>
          <a:xfrm>
            <a:off x="8105874" y="1110853"/>
            <a:ext cx="1962106" cy="175892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8" name="TextBox 137"/>
          <p:cNvSpPr txBox="1"/>
          <p:nvPr/>
        </p:nvSpPr>
        <p:spPr>
          <a:xfrm>
            <a:off x="10338122" y="1686917"/>
            <a:ext cx="1440160" cy="769441"/>
          </a:xfrm>
          <a:prstGeom prst="rect">
            <a:avLst/>
          </a:prstGeom>
          <a:noFill/>
        </p:spPr>
        <p:txBody>
          <a:bodyPr wrap="square" rtlCol="0">
            <a:spAutoFit/>
          </a:bodyPr>
          <a:lstStyle/>
          <a:p>
            <a:r>
              <a:rPr lang="es-ES" sz="4400" b="1" smtClean="0">
                <a:latin typeface="Century Gothic"/>
                <a:cs typeface="Century Gothic"/>
              </a:rPr>
              <a:t>$$$</a:t>
            </a:r>
            <a:endParaRPr lang="es-ES" sz="4400" b="1">
              <a:latin typeface="Century Gothic"/>
              <a:cs typeface="Century Gothic"/>
            </a:endParaRPr>
          </a:p>
        </p:txBody>
      </p:sp>
      <p:sp>
        <p:nvSpPr>
          <p:cNvPr id="139" name="Rectangle 138"/>
          <p:cNvSpPr/>
          <p:nvPr/>
        </p:nvSpPr>
        <p:spPr>
          <a:xfrm>
            <a:off x="2341" y="-92932"/>
            <a:ext cx="12179300" cy="1008112"/>
          </a:xfrm>
          <a:prstGeom prst="rect">
            <a:avLst/>
          </a:prstGeom>
          <a:solidFill>
            <a:schemeClr val="tx1"/>
          </a:solidFill>
          <a:ln>
            <a:noFill/>
          </a:ln>
          <a:effectLst>
            <a:outerShdw blurRad="923925" dist="685800" dir="5400000" sx="89000" sy="89000"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0" name="TextBox 139"/>
          <p:cNvSpPr txBox="1"/>
          <p:nvPr/>
        </p:nvSpPr>
        <p:spPr>
          <a:xfrm>
            <a:off x="0" y="0"/>
            <a:ext cx="7200800" cy="923316"/>
          </a:xfrm>
          <a:prstGeom prst="rect">
            <a:avLst/>
          </a:prstGeom>
          <a:noFill/>
        </p:spPr>
        <p:txBody>
          <a:bodyPr wrap="square" lIns="91427" tIns="45713" rIns="91427" bIns="45713" rtlCol="0">
            <a:spAutoFit/>
          </a:bodyPr>
          <a:lstStyle/>
          <a:p>
            <a:r>
              <a:rPr lang="en-US" sz="5400" smtClean="0">
                <a:solidFill>
                  <a:schemeClr val="bg1"/>
                </a:solidFill>
                <a:latin typeface="Century Gothic"/>
                <a:cs typeface="Century Gothic"/>
              </a:rPr>
              <a:t>HUERTO FAMILIAR</a:t>
            </a:r>
            <a:endParaRPr lang="en-US" sz="5400">
              <a:solidFill>
                <a:schemeClr val="bg1"/>
              </a:solidFill>
              <a:latin typeface="Century Gothic"/>
              <a:cs typeface="Century Gothic"/>
            </a:endParaRPr>
          </a:p>
        </p:txBody>
      </p:sp>
    </p:spTree>
    <p:extLst>
      <p:ext uri="{BB962C8B-B14F-4D97-AF65-F5344CB8AC3E}">
        <p14:creationId xmlns:p14="http://schemas.microsoft.com/office/powerpoint/2010/main" val="263730161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2579019651"/>
              </p:ext>
            </p:extLst>
          </p:nvPr>
        </p:nvGraphicFramePr>
        <p:xfrm>
          <a:off x="401018" y="5295883"/>
          <a:ext cx="3434858" cy="2083816"/>
        </p:xfrm>
        <a:graphic>
          <a:graphicData uri="http://schemas.openxmlformats.org/drawingml/2006/table">
            <a:tbl>
              <a:tblPr firstRow="1" bandRow="1">
                <a:tableStyleId>{073A0DAA-6AF3-43AB-8588-CEC1D06C72B9}</a:tableStyleId>
              </a:tblPr>
              <a:tblGrid>
                <a:gridCol w="862003"/>
                <a:gridCol w="766853"/>
                <a:gridCol w="944127"/>
                <a:gridCol w="861875"/>
              </a:tblGrid>
              <a:tr h="406512">
                <a:tc>
                  <a:txBody>
                    <a:bodyPr/>
                    <a:lstStyle/>
                    <a:p>
                      <a:pPr>
                        <a:lnSpc>
                          <a:spcPct val="70000"/>
                        </a:lnSpc>
                      </a:pPr>
                      <a:r>
                        <a:rPr lang="en-US" sz="1000" smtClean="0"/>
                        <a:t>TIPO DE CULTIVO</a:t>
                      </a:r>
                      <a:endParaRPr lang="en-US" sz="1000"/>
                    </a:p>
                  </a:txBody>
                  <a:tcPr/>
                </a:tc>
                <a:tc>
                  <a:txBody>
                    <a:bodyPr/>
                    <a:lstStyle/>
                    <a:p>
                      <a:pPr>
                        <a:lnSpc>
                          <a:spcPct val="70000"/>
                        </a:lnSpc>
                      </a:pPr>
                      <a:r>
                        <a:rPr lang="en-US" sz="1000" smtClean="0"/>
                        <a:t>FORMA DE SIEMBRA</a:t>
                      </a:r>
                      <a:endParaRPr lang="en-US" sz="1000"/>
                    </a:p>
                  </a:txBody>
                  <a:tcPr/>
                </a:tc>
                <a:tc>
                  <a:txBody>
                    <a:bodyPr/>
                    <a:lstStyle/>
                    <a:p>
                      <a:pPr>
                        <a:lnSpc>
                          <a:spcPct val="70000"/>
                        </a:lnSpc>
                      </a:pPr>
                      <a:r>
                        <a:rPr lang="en-US" sz="1000" smtClean="0"/>
                        <a:t>MODO DE SIEMBRA</a:t>
                      </a:r>
                      <a:endParaRPr lang="en-US" sz="1000"/>
                    </a:p>
                  </a:txBody>
                  <a:tcPr/>
                </a:tc>
                <a:tc>
                  <a:txBody>
                    <a:bodyPr/>
                    <a:lstStyle/>
                    <a:p>
                      <a:pPr>
                        <a:lnSpc>
                          <a:spcPct val="70000"/>
                        </a:lnSpc>
                      </a:pPr>
                      <a:r>
                        <a:rPr lang="en-US" sz="1000" smtClean="0"/>
                        <a:t>CRECIMIENTO</a:t>
                      </a:r>
                    </a:p>
                    <a:p>
                      <a:pPr>
                        <a:lnSpc>
                          <a:spcPct val="70000"/>
                        </a:lnSpc>
                      </a:pPr>
                      <a:r>
                        <a:rPr lang="en-US" sz="1000" smtClean="0"/>
                        <a:t>(DIAS</a:t>
                      </a:r>
                      <a:r>
                        <a:rPr lang="en-US" sz="1200" smtClean="0"/>
                        <a:t>)</a:t>
                      </a:r>
                      <a:endParaRPr lang="en-US" sz="1200"/>
                    </a:p>
                  </a:txBody>
                  <a:tcPr/>
                </a:tc>
              </a:tr>
              <a:tr h="165301">
                <a:tc>
                  <a:txBody>
                    <a:bodyPr/>
                    <a:lstStyle/>
                    <a:p>
                      <a:pPr>
                        <a:lnSpc>
                          <a:spcPct val="50000"/>
                        </a:lnSpc>
                      </a:pPr>
                      <a:r>
                        <a:rPr lang="en-US" sz="1100" smtClean="0"/>
                        <a:t>CEBOLLA</a:t>
                      </a:r>
                      <a:endParaRPr lang="en-US" sz="1100" b="1"/>
                    </a:p>
                  </a:txBody>
                  <a:tcPr>
                    <a:solidFill>
                      <a:schemeClr val="accent4">
                        <a:lumMod val="60000"/>
                        <a:lumOff val="40000"/>
                      </a:schemeClr>
                    </a:solidFill>
                  </a:tcPr>
                </a:tc>
                <a:tc>
                  <a:txBody>
                    <a:bodyPr/>
                    <a:lstStyle/>
                    <a:p>
                      <a:pPr>
                        <a:lnSpc>
                          <a:spcPct val="50000"/>
                        </a:lnSpc>
                      </a:pPr>
                      <a:r>
                        <a:rPr lang="en-US" sz="1100" smtClean="0"/>
                        <a:t>2H</a:t>
                      </a:r>
                      <a:endParaRPr lang="en-US" sz="1100" b="1"/>
                    </a:p>
                  </a:txBody>
                  <a:tcPr>
                    <a:solidFill>
                      <a:schemeClr val="accent4">
                        <a:lumMod val="60000"/>
                        <a:lumOff val="40000"/>
                      </a:schemeClr>
                    </a:solidFill>
                  </a:tcPr>
                </a:tc>
                <a:tc>
                  <a:txBody>
                    <a:bodyPr/>
                    <a:lstStyle/>
                    <a:p>
                      <a:pPr>
                        <a:lnSpc>
                          <a:spcPct val="50000"/>
                        </a:lnSpc>
                      </a:pPr>
                      <a:r>
                        <a:rPr lang="en-US" sz="1100" smtClean="0"/>
                        <a:t>SEMILLA</a:t>
                      </a:r>
                      <a:endParaRPr lang="en-US" sz="1100" b="1"/>
                    </a:p>
                  </a:txBody>
                  <a:tcPr>
                    <a:solidFill>
                      <a:schemeClr val="accent4">
                        <a:lumMod val="60000"/>
                        <a:lumOff val="40000"/>
                      </a:schemeClr>
                    </a:solidFill>
                  </a:tcPr>
                </a:tc>
                <a:tc>
                  <a:txBody>
                    <a:bodyPr/>
                    <a:lstStyle/>
                    <a:p>
                      <a:pPr>
                        <a:lnSpc>
                          <a:spcPct val="50000"/>
                        </a:lnSpc>
                      </a:pPr>
                      <a:r>
                        <a:rPr lang="en-US" sz="1100" smtClean="0"/>
                        <a:t>60</a:t>
                      </a:r>
                      <a:endParaRPr lang="en-US" sz="1100" b="1"/>
                    </a:p>
                  </a:txBody>
                  <a:tcPr>
                    <a:solidFill>
                      <a:schemeClr val="accent4">
                        <a:lumMod val="60000"/>
                        <a:lumOff val="40000"/>
                      </a:schemeClr>
                    </a:solidFill>
                  </a:tcPr>
                </a:tc>
              </a:tr>
              <a:tr h="165301">
                <a:tc>
                  <a:txBody>
                    <a:bodyPr/>
                    <a:lstStyle/>
                    <a:p>
                      <a:pPr>
                        <a:lnSpc>
                          <a:spcPct val="50000"/>
                        </a:lnSpc>
                      </a:pPr>
                      <a:r>
                        <a:rPr lang="en-US" sz="1100" smtClean="0"/>
                        <a:t>REPOLLO</a:t>
                      </a:r>
                      <a:endParaRPr lang="en-US" sz="1100" b="1"/>
                    </a:p>
                  </a:txBody>
                  <a:tcPr>
                    <a:solidFill>
                      <a:schemeClr val="accent2">
                        <a:lumMod val="60000"/>
                        <a:lumOff val="40000"/>
                      </a:schemeClr>
                    </a:solidFill>
                  </a:tcPr>
                </a:tc>
                <a:tc>
                  <a:txBody>
                    <a:bodyPr/>
                    <a:lstStyle/>
                    <a:p>
                      <a:pPr>
                        <a:lnSpc>
                          <a:spcPct val="50000"/>
                        </a:lnSpc>
                      </a:pPr>
                      <a:r>
                        <a:rPr lang="en-US" sz="1100" smtClean="0"/>
                        <a:t>3B</a:t>
                      </a:r>
                      <a:endParaRPr lang="en-US" sz="1100" b="1"/>
                    </a:p>
                  </a:txBody>
                  <a:tcPr>
                    <a:solidFill>
                      <a:schemeClr val="accent2">
                        <a:lumMod val="60000"/>
                        <a:lumOff val="40000"/>
                      </a:schemeClr>
                    </a:solidFill>
                  </a:tcPr>
                </a:tc>
                <a:tc>
                  <a:txBody>
                    <a:bodyPr/>
                    <a:lstStyle/>
                    <a:p>
                      <a:pPr>
                        <a:lnSpc>
                          <a:spcPct val="50000"/>
                        </a:lnSpc>
                      </a:pPr>
                      <a:r>
                        <a:rPr lang="en-US" sz="1100" smtClean="0"/>
                        <a:t>SEMILLA</a:t>
                      </a:r>
                      <a:endParaRPr lang="en-US" sz="1100" b="1"/>
                    </a:p>
                  </a:txBody>
                  <a:tcPr>
                    <a:solidFill>
                      <a:schemeClr val="accent2">
                        <a:lumMod val="60000"/>
                        <a:lumOff val="40000"/>
                      </a:schemeClr>
                    </a:solidFill>
                  </a:tcPr>
                </a:tc>
                <a:tc>
                  <a:txBody>
                    <a:bodyPr/>
                    <a:lstStyle/>
                    <a:p>
                      <a:pPr>
                        <a:lnSpc>
                          <a:spcPct val="50000"/>
                        </a:lnSpc>
                      </a:pPr>
                      <a:r>
                        <a:rPr lang="en-US" sz="1100" smtClean="0"/>
                        <a:t>60</a:t>
                      </a:r>
                      <a:endParaRPr lang="en-US" sz="1100" b="1"/>
                    </a:p>
                  </a:txBody>
                  <a:tcPr>
                    <a:solidFill>
                      <a:schemeClr val="accent2">
                        <a:lumMod val="60000"/>
                        <a:lumOff val="40000"/>
                      </a:schemeClr>
                    </a:solidFill>
                  </a:tcPr>
                </a:tc>
              </a:tr>
              <a:tr h="318324">
                <a:tc>
                  <a:txBody>
                    <a:bodyPr/>
                    <a:lstStyle/>
                    <a:p>
                      <a:pPr>
                        <a:lnSpc>
                          <a:spcPct val="50000"/>
                        </a:lnSpc>
                      </a:pPr>
                      <a:r>
                        <a:rPr lang="en-US" sz="1100" smtClean="0"/>
                        <a:t>HIERBAS AROMATICAS</a:t>
                      </a:r>
                      <a:endParaRPr lang="en-US" sz="1100" b="1"/>
                    </a:p>
                  </a:txBody>
                  <a:tcPr>
                    <a:solidFill>
                      <a:schemeClr val="accent3">
                        <a:lumMod val="60000"/>
                        <a:lumOff val="40000"/>
                      </a:schemeClr>
                    </a:solidFill>
                  </a:tcPr>
                </a:tc>
                <a:tc>
                  <a:txBody>
                    <a:bodyPr/>
                    <a:lstStyle/>
                    <a:p>
                      <a:pPr>
                        <a:lnSpc>
                          <a:spcPct val="50000"/>
                        </a:lnSpc>
                      </a:pPr>
                      <a:r>
                        <a:rPr lang="en-US" sz="1100" smtClean="0"/>
                        <a:t>2H</a:t>
                      </a:r>
                      <a:endParaRPr lang="en-US" sz="1100" b="1"/>
                    </a:p>
                  </a:txBody>
                  <a:tcPr>
                    <a:solidFill>
                      <a:schemeClr val="accent3">
                        <a:lumMod val="60000"/>
                        <a:lumOff val="40000"/>
                      </a:schemeClr>
                    </a:solidFill>
                  </a:tcPr>
                </a:tc>
                <a:tc>
                  <a:txBody>
                    <a:bodyPr/>
                    <a:lstStyle/>
                    <a:p>
                      <a:pPr>
                        <a:lnSpc>
                          <a:spcPct val="50000"/>
                        </a:lnSpc>
                      </a:pPr>
                      <a:r>
                        <a:rPr lang="en-US" sz="1100" smtClean="0"/>
                        <a:t>SEMILLA</a:t>
                      </a:r>
                      <a:endParaRPr lang="en-US" sz="1100" b="1"/>
                    </a:p>
                  </a:txBody>
                  <a:tcPr>
                    <a:solidFill>
                      <a:schemeClr val="accent3">
                        <a:lumMod val="60000"/>
                        <a:lumOff val="40000"/>
                      </a:schemeClr>
                    </a:solidFill>
                  </a:tcPr>
                </a:tc>
                <a:tc>
                  <a:txBody>
                    <a:bodyPr/>
                    <a:lstStyle/>
                    <a:p>
                      <a:pPr>
                        <a:lnSpc>
                          <a:spcPct val="50000"/>
                        </a:lnSpc>
                      </a:pPr>
                      <a:r>
                        <a:rPr lang="en-US" sz="1100" smtClean="0"/>
                        <a:t>60</a:t>
                      </a:r>
                      <a:endParaRPr lang="en-US" sz="1100" b="1"/>
                    </a:p>
                  </a:txBody>
                  <a:tcPr>
                    <a:solidFill>
                      <a:schemeClr val="accent3">
                        <a:lumMod val="60000"/>
                        <a:lumOff val="40000"/>
                      </a:schemeClr>
                    </a:solidFill>
                  </a:tcPr>
                </a:tc>
              </a:tr>
              <a:tr h="165301">
                <a:tc>
                  <a:txBody>
                    <a:bodyPr/>
                    <a:lstStyle/>
                    <a:p>
                      <a:pPr>
                        <a:lnSpc>
                          <a:spcPct val="50000"/>
                        </a:lnSpc>
                      </a:pPr>
                      <a:r>
                        <a:rPr lang="en-US" sz="1100" smtClean="0"/>
                        <a:t>LENCHUGA</a:t>
                      </a:r>
                      <a:endParaRPr lang="en-US" sz="1100" b="1"/>
                    </a:p>
                  </a:txBody>
                  <a:tcPr>
                    <a:solidFill>
                      <a:schemeClr val="accent2">
                        <a:lumMod val="60000"/>
                        <a:lumOff val="40000"/>
                      </a:schemeClr>
                    </a:solidFill>
                  </a:tcPr>
                </a:tc>
                <a:tc>
                  <a:txBody>
                    <a:bodyPr/>
                    <a:lstStyle/>
                    <a:p>
                      <a:pPr>
                        <a:lnSpc>
                          <a:spcPct val="50000"/>
                        </a:lnSpc>
                      </a:pPr>
                      <a:r>
                        <a:rPr lang="en-US" sz="1100" smtClean="0"/>
                        <a:t>3B</a:t>
                      </a:r>
                      <a:endParaRPr lang="en-US" sz="1100" b="1"/>
                    </a:p>
                  </a:txBody>
                  <a:tcPr>
                    <a:solidFill>
                      <a:schemeClr val="accent2">
                        <a:lumMod val="60000"/>
                        <a:lumOff val="40000"/>
                      </a:schemeClr>
                    </a:solidFill>
                  </a:tcPr>
                </a:tc>
                <a:tc>
                  <a:txBody>
                    <a:bodyPr/>
                    <a:lstStyle/>
                    <a:p>
                      <a:pPr>
                        <a:lnSpc>
                          <a:spcPct val="50000"/>
                        </a:lnSpc>
                      </a:pPr>
                      <a:r>
                        <a:rPr lang="en-US" sz="1100" smtClean="0"/>
                        <a:t>SEMILLA</a:t>
                      </a:r>
                      <a:endParaRPr lang="en-US" sz="1100" b="1"/>
                    </a:p>
                  </a:txBody>
                  <a:tcPr>
                    <a:solidFill>
                      <a:schemeClr val="accent2">
                        <a:lumMod val="60000"/>
                        <a:lumOff val="40000"/>
                      </a:schemeClr>
                    </a:solidFill>
                  </a:tcPr>
                </a:tc>
                <a:tc>
                  <a:txBody>
                    <a:bodyPr/>
                    <a:lstStyle/>
                    <a:p>
                      <a:pPr>
                        <a:lnSpc>
                          <a:spcPct val="50000"/>
                        </a:lnSpc>
                      </a:pPr>
                      <a:r>
                        <a:rPr lang="en-US" sz="1100" smtClean="0"/>
                        <a:t>60</a:t>
                      </a:r>
                      <a:endParaRPr lang="en-US" sz="1100" b="1"/>
                    </a:p>
                  </a:txBody>
                  <a:tcPr>
                    <a:solidFill>
                      <a:schemeClr val="accent2">
                        <a:lumMod val="60000"/>
                        <a:lumOff val="40000"/>
                      </a:schemeClr>
                    </a:solidFill>
                  </a:tcPr>
                </a:tc>
              </a:tr>
              <a:tr h="240512">
                <a:tc>
                  <a:txBody>
                    <a:bodyPr/>
                    <a:lstStyle/>
                    <a:p>
                      <a:pPr>
                        <a:lnSpc>
                          <a:spcPct val="50000"/>
                        </a:lnSpc>
                      </a:pPr>
                      <a:r>
                        <a:rPr lang="en-US" sz="1100" smtClean="0"/>
                        <a:t>TOMATE</a:t>
                      </a:r>
                      <a:endParaRPr lang="en-US" sz="1100" b="1"/>
                    </a:p>
                  </a:txBody>
                  <a:tcPr>
                    <a:solidFill>
                      <a:schemeClr val="accent1">
                        <a:lumMod val="60000"/>
                        <a:lumOff val="40000"/>
                      </a:schemeClr>
                    </a:solidFill>
                  </a:tcPr>
                </a:tc>
                <a:tc>
                  <a:txBody>
                    <a:bodyPr/>
                    <a:lstStyle/>
                    <a:p>
                      <a:pPr>
                        <a:lnSpc>
                          <a:spcPct val="50000"/>
                        </a:lnSpc>
                      </a:pPr>
                      <a:r>
                        <a:rPr lang="en-US" sz="1100" smtClean="0"/>
                        <a:t>1H</a:t>
                      </a:r>
                      <a:endParaRPr lang="en-US" sz="1100" b="1"/>
                    </a:p>
                  </a:txBody>
                  <a:tcPr>
                    <a:solidFill>
                      <a:schemeClr val="accent1">
                        <a:lumMod val="60000"/>
                        <a:lumOff val="40000"/>
                      </a:schemeClr>
                    </a:solidFill>
                  </a:tcPr>
                </a:tc>
                <a:tc>
                  <a:txBody>
                    <a:bodyPr/>
                    <a:lstStyle/>
                    <a:p>
                      <a:pPr>
                        <a:lnSpc>
                          <a:spcPct val="50000"/>
                        </a:lnSpc>
                      </a:pPr>
                      <a:r>
                        <a:rPr lang="en-US" sz="1100" smtClean="0"/>
                        <a:t>TRANSPLANTE</a:t>
                      </a:r>
                      <a:endParaRPr lang="en-US" sz="1100" b="1"/>
                    </a:p>
                  </a:txBody>
                  <a:tcPr>
                    <a:solidFill>
                      <a:schemeClr val="accent1">
                        <a:lumMod val="60000"/>
                        <a:lumOff val="40000"/>
                      </a:schemeClr>
                    </a:solidFill>
                  </a:tcPr>
                </a:tc>
                <a:tc>
                  <a:txBody>
                    <a:bodyPr/>
                    <a:lstStyle/>
                    <a:p>
                      <a:pPr>
                        <a:lnSpc>
                          <a:spcPct val="50000"/>
                        </a:lnSpc>
                      </a:pPr>
                      <a:r>
                        <a:rPr lang="en-US" sz="1100" smtClean="0"/>
                        <a:t>90</a:t>
                      </a:r>
                      <a:endParaRPr lang="en-US" sz="1100" b="1"/>
                    </a:p>
                  </a:txBody>
                  <a:tcPr>
                    <a:solidFill>
                      <a:schemeClr val="accent1">
                        <a:lumMod val="60000"/>
                        <a:lumOff val="40000"/>
                      </a:schemeClr>
                    </a:solidFill>
                  </a:tcPr>
                </a:tc>
              </a:tr>
              <a:tr h="168792">
                <a:tc>
                  <a:txBody>
                    <a:bodyPr/>
                    <a:lstStyle/>
                    <a:p>
                      <a:pPr>
                        <a:lnSpc>
                          <a:spcPct val="50000"/>
                        </a:lnSpc>
                      </a:pPr>
                      <a:r>
                        <a:rPr lang="en-US" sz="1100" smtClean="0"/>
                        <a:t>TOMATILLO</a:t>
                      </a:r>
                      <a:endParaRPr lang="en-US" sz="1100" b="1"/>
                    </a:p>
                  </a:txBody>
                  <a:tcPr>
                    <a:solidFill>
                      <a:srgbClr val="95B3D7"/>
                    </a:solidFill>
                  </a:tcPr>
                </a:tc>
                <a:tc>
                  <a:txBody>
                    <a:bodyPr/>
                    <a:lstStyle/>
                    <a:p>
                      <a:pPr>
                        <a:lnSpc>
                          <a:spcPct val="50000"/>
                        </a:lnSpc>
                      </a:pPr>
                      <a:r>
                        <a:rPr lang="en-US" sz="1100" smtClean="0"/>
                        <a:t>1H</a:t>
                      </a:r>
                      <a:endParaRPr lang="en-US" sz="1100" b="1"/>
                    </a:p>
                  </a:txBody>
                  <a:tcPr>
                    <a:solidFill>
                      <a:srgbClr val="95B3D7"/>
                    </a:solidFill>
                  </a:tcPr>
                </a:tc>
                <a:tc>
                  <a:txBody>
                    <a:bodyPr/>
                    <a:lstStyle/>
                    <a:p>
                      <a:pPr>
                        <a:lnSpc>
                          <a:spcPct val="50000"/>
                        </a:lnSpc>
                      </a:pPr>
                      <a:r>
                        <a:rPr lang="en-US" sz="1100" b="1" smtClean="0"/>
                        <a:t>SEMILLA</a:t>
                      </a:r>
                      <a:endParaRPr lang="en-US" sz="1100" b="1"/>
                    </a:p>
                  </a:txBody>
                  <a:tcPr>
                    <a:solidFill>
                      <a:srgbClr val="95B3D7"/>
                    </a:solidFill>
                  </a:tcPr>
                </a:tc>
                <a:tc>
                  <a:txBody>
                    <a:bodyPr/>
                    <a:lstStyle/>
                    <a:p>
                      <a:pPr>
                        <a:lnSpc>
                          <a:spcPct val="50000"/>
                        </a:lnSpc>
                      </a:pPr>
                      <a:r>
                        <a:rPr lang="en-US" sz="1100" smtClean="0"/>
                        <a:t>90</a:t>
                      </a:r>
                      <a:endParaRPr lang="en-US" sz="1100" b="1"/>
                    </a:p>
                  </a:txBody>
                  <a:tcPr>
                    <a:solidFill>
                      <a:srgbClr val="95B3D7"/>
                    </a:solidFill>
                  </a:tcPr>
                </a:tc>
              </a:tr>
              <a:tr h="318324">
                <a:tc>
                  <a:txBody>
                    <a:bodyPr/>
                    <a:lstStyle/>
                    <a:p>
                      <a:pPr>
                        <a:lnSpc>
                          <a:spcPct val="50000"/>
                        </a:lnSpc>
                      </a:pPr>
                      <a:r>
                        <a:rPr lang="en-US" sz="1100" smtClean="0"/>
                        <a:t>CHILES</a:t>
                      </a:r>
                      <a:endParaRPr lang="en-US" sz="1100" b="1"/>
                    </a:p>
                  </a:txBody>
                  <a:tcPr>
                    <a:solidFill>
                      <a:srgbClr val="95B3D7"/>
                    </a:solidFill>
                  </a:tcPr>
                </a:tc>
                <a:tc>
                  <a:txBody>
                    <a:bodyPr/>
                    <a:lstStyle/>
                    <a:p>
                      <a:pPr>
                        <a:lnSpc>
                          <a:spcPct val="50000"/>
                        </a:lnSpc>
                      </a:pPr>
                      <a:r>
                        <a:rPr lang="en-US" sz="1100" smtClean="0"/>
                        <a:t>1H</a:t>
                      </a:r>
                      <a:endParaRPr lang="en-US" sz="1100" b="1"/>
                    </a:p>
                  </a:txBody>
                  <a:tcPr>
                    <a:solidFill>
                      <a:srgbClr val="95B3D7"/>
                    </a:solidFill>
                  </a:tcPr>
                </a:tc>
                <a:tc>
                  <a:txBody>
                    <a:bodyPr/>
                    <a:lstStyle/>
                    <a:p>
                      <a:pPr marL="0" marR="0" indent="0" algn="l" defTabSz="608945" rtl="0" eaLnBrk="1" fontAlgn="auto" latinLnBrk="0" hangingPunct="1">
                        <a:lnSpc>
                          <a:spcPct val="50000"/>
                        </a:lnSpc>
                        <a:spcBef>
                          <a:spcPts val="0"/>
                        </a:spcBef>
                        <a:spcAft>
                          <a:spcPts val="0"/>
                        </a:spcAft>
                        <a:buClrTx/>
                        <a:buSzTx/>
                        <a:buFontTx/>
                        <a:buNone/>
                        <a:tabLst/>
                        <a:defRPr/>
                      </a:pPr>
                      <a:r>
                        <a:rPr lang="en-US" sz="1100" smtClean="0"/>
                        <a:t>TRANSPLANTE</a:t>
                      </a:r>
                    </a:p>
                    <a:p>
                      <a:pPr>
                        <a:lnSpc>
                          <a:spcPct val="50000"/>
                        </a:lnSpc>
                      </a:pPr>
                      <a:endParaRPr lang="en-US" sz="1100" b="1"/>
                    </a:p>
                  </a:txBody>
                  <a:tcPr>
                    <a:solidFill>
                      <a:srgbClr val="95B3D7"/>
                    </a:solidFill>
                  </a:tcPr>
                </a:tc>
                <a:tc>
                  <a:txBody>
                    <a:bodyPr/>
                    <a:lstStyle/>
                    <a:p>
                      <a:pPr>
                        <a:lnSpc>
                          <a:spcPct val="50000"/>
                        </a:lnSpc>
                      </a:pPr>
                      <a:r>
                        <a:rPr lang="en-US" sz="1100" smtClean="0"/>
                        <a:t>90</a:t>
                      </a:r>
                      <a:endParaRPr lang="en-US" sz="1100" b="1"/>
                    </a:p>
                  </a:txBody>
                  <a:tcPr>
                    <a:solidFill>
                      <a:srgbClr val="95B3D7"/>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12126816"/>
              </p:ext>
            </p:extLst>
          </p:nvPr>
        </p:nvGraphicFramePr>
        <p:xfrm>
          <a:off x="4217442" y="6583461"/>
          <a:ext cx="3327131" cy="2179319"/>
        </p:xfrm>
        <a:graphic>
          <a:graphicData uri="http://schemas.openxmlformats.org/drawingml/2006/table">
            <a:tbl>
              <a:tblPr firstRow="1" bandRow="1">
                <a:tableStyleId>{073A0DAA-6AF3-43AB-8588-CEC1D06C72B9}</a:tableStyleId>
              </a:tblPr>
              <a:tblGrid>
                <a:gridCol w="1027648"/>
                <a:gridCol w="720710"/>
                <a:gridCol w="728803"/>
                <a:gridCol w="849970"/>
              </a:tblGrid>
              <a:tr h="262442">
                <a:tc>
                  <a:txBody>
                    <a:bodyPr/>
                    <a:lstStyle/>
                    <a:p>
                      <a:pPr lvl="0">
                        <a:lnSpc>
                          <a:spcPct val="70000"/>
                        </a:lnSpc>
                      </a:pPr>
                      <a:r>
                        <a:rPr lang="en-US" sz="1000" smtClean="0"/>
                        <a:t>TIPO DE CULTIVO</a:t>
                      </a:r>
                      <a:endParaRPr lang="en-US" sz="1000"/>
                    </a:p>
                  </a:txBody>
                  <a:tcPr/>
                </a:tc>
                <a:tc>
                  <a:txBody>
                    <a:bodyPr/>
                    <a:lstStyle/>
                    <a:p>
                      <a:pPr lvl="0">
                        <a:lnSpc>
                          <a:spcPct val="70000"/>
                        </a:lnSpc>
                      </a:pPr>
                      <a:r>
                        <a:rPr lang="en-US" sz="1000" smtClean="0"/>
                        <a:t>FORMA DE SIEMBRA</a:t>
                      </a:r>
                      <a:endParaRPr lang="en-US" sz="1000"/>
                    </a:p>
                  </a:txBody>
                  <a:tcPr/>
                </a:tc>
                <a:tc>
                  <a:txBody>
                    <a:bodyPr/>
                    <a:lstStyle/>
                    <a:p>
                      <a:pPr lvl="0">
                        <a:lnSpc>
                          <a:spcPct val="70000"/>
                        </a:lnSpc>
                      </a:pPr>
                      <a:r>
                        <a:rPr lang="en-US" sz="1000" smtClean="0"/>
                        <a:t>MODO DE</a:t>
                      </a:r>
                    </a:p>
                    <a:p>
                      <a:pPr lvl="0">
                        <a:lnSpc>
                          <a:spcPct val="70000"/>
                        </a:lnSpc>
                      </a:pPr>
                      <a:r>
                        <a:rPr lang="en-US" sz="1000" smtClean="0"/>
                        <a:t> SIEMBRA</a:t>
                      </a:r>
                      <a:endParaRPr lang="en-US" sz="1000"/>
                    </a:p>
                  </a:txBody>
                  <a:tcPr/>
                </a:tc>
                <a:tc>
                  <a:txBody>
                    <a:bodyPr/>
                    <a:lstStyle/>
                    <a:p>
                      <a:pPr lvl="0">
                        <a:lnSpc>
                          <a:spcPct val="70000"/>
                        </a:lnSpc>
                      </a:pPr>
                      <a:r>
                        <a:rPr lang="en-US" sz="1000" smtClean="0"/>
                        <a:t>CRECIMIENTO</a:t>
                      </a:r>
                    </a:p>
                    <a:p>
                      <a:pPr lvl="0">
                        <a:lnSpc>
                          <a:spcPct val="70000"/>
                        </a:lnSpc>
                      </a:pPr>
                      <a:r>
                        <a:rPr lang="en-US" sz="1000" smtClean="0"/>
                        <a:t>(DIAS)</a:t>
                      </a:r>
                      <a:endParaRPr lang="en-US" sz="1000"/>
                    </a:p>
                  </a:txBody>
                  <a:tcPr/>
                </a:tc>
              </a:tr>
              <a:tr h="144343">
                <a:tc>
                  <a:txBody>
                    <a:bodyPr/>
                    <a:lstStyle/>
                    <a:p>
                      <a:pPr lvl="0">
                        <a:lnSpc>
                          <a:spcPct val="50000"/>
                        </a:lnSpc>
                      </a:pPr>
                      <a:r>
                        <a:rPr lang="en-US" sz="1000" smtClean="0"/>
                        <a:t>ZANAHORIA</a:t>
                      </a:r>
                      <a:endParaRPr lang="en-US" sz="1000"/>
                    </a:p>
                  </a:txBody>
                  <a:tcPr>
                    <a:solidFill>
                      <a:schemeClr val="accent4">
                        <a:lumMod val="60000"/>
                        <a:lumOff val="40000"/>
                      </a:schemeClr>
                    </a:solidFill>
                  </a:tcPr>
                </a:tc>
                <a:tc>
                  <a:txBody>
                    <a:bodyPr/>
                    <a:lstStyle/>
                    <a:p>
                      <a:pPr lvl="0">
                        <a:lnSpc>
                          <a:spcPct val="50000"/>
                        </a:lnSpc>
                      </a:pPr>
                      <a:r>
                        <a:rPr lang="en-US" sz="1000" smtClean="0"/>
                        <a:t>2H</a:t>
                      </a:r>
                      <a:endParaRPr lang="en-US" sz="1000"/>
                    </a:p>
                  </a:txBody>
                  <a:tcPr>
                    <a:solidFill>
                      <a:schemeClr val="accent4">
                        <a:lumMod val="60000"/>
                        <a:lumOff val="40000"/>
                      </a:schemeClr>
                    </a:solidFill>
                  </a:tcPr>
                </a:tc>
                <a:tc>
                  <a:txBody>
                    <a:bodyPr/>
                    <a:lstStyle/>
                    <a:p>
                      <a:pPr lvl="0">
                        <a:lnSpc>
                          <a:spcPct val="50000"/>
                        </a:lnSpc>
                      </a:pPr>
                      <a:r>
                        <a:rPr lang="en-US" sz="1000" smtClean="0"/>
                        <a:t>SEMILLLA</a:t>
                      </a:r>
                    </a:p>
                  </a:txBody>
                  <a:tcPr>
                    <a:solidFill>
                      <a:schemeClr val="accent4">
                        <a:lumMod val="60000"/>
                        <a:lumOff val="40000"/>
                      </a:schemeClr>
                    </a:solidFill>
                  </a:tcPr>
                </a:tc>
                <a:tc>
                  <a:txBody>
                    <a:bodyPr/>
                    <a:lstStyle/>
                    <a:p>
                      <a:pPr lvl="0">
                        <a:lnSpc>
                          <a:spcPct val="50000"/>
                        </a:lnSpc>
                      </a:pPr>
                      <a:r>
                        <a:rPr lang="en-US" sz="1000" smtClean="0"/>
                        <a:t>60</a:t>
                      </a:r>
                      <a:endParaRPr lang="en-US" sz="1000"/>
                    </a:p>
                  </a:txBody>
                  <a:tcPr>
                    <a:solidFill>
                      <a:schemeClr val="accent4">
                        <a:lumMod val="60000"/>
                        <a:lumOff val="40000"/>
                      </a:schemeClr>
                    </a:solidFill>
                  </a:tcPr>
                </a:tc>
              </a:tr>
              <a:tr h="209954">
                <a:tc>
                  <a:txBody>
                    <a:bodyPr/>
                    <a:lstStyle/>
                    <a:p>
                      <a:pPr lvl="0">
                        <a:lnSpc>
                          <a:spcPct val="50000"/>
                        </a:lnSpc>
                      </a:pPr>
                      <a:r>
                        <a:rPr lang="en-US" sz="1000" smtClean="0"/>
                        <a:t>ACELGA</a:t>
                      </a:r>
                    </a:p>
                  </a:txBody>
                  <a:tcPr>
                    <a:solidFill>
                      <a:schemeClr val="accent2">
                        <a:lumMod val="60000"/>
                        <a:lumOff val="40000"/>
                      </a:schemeClr>
                    </a:solidFill>
                  </a:tcPr>
                </a:tc>
                <a:tc>
                  <a:txBody>
                    <a:bodyPr/>
                    <a:lstStyle/>
                    <a:p>
                      <a:pPr marL="0" marR="0" lvl="0" indent="0" algn="l" defTabSz="608945" rtl="0" eaLnBrk="1" fontAlgn="auto" latinLnBrk="0" hangingPunct="1">
                        <a:lnSpc>
                          <a:spcPct val="50000"/>
                        </a:lnSpc>
                        <a:spcBef>
                          <a:spcPts val="0"/>
                        </a:spcBef>
                        <a:spcAft>
                          <a:spcPts val="0"/>
                        </a:spcAft>
                        <a:buClrTx/>
                        <a:buSzTx/>
                        <a:buFontTx/>
                        <a:buNone/>
                        <a:tabLst/>
                        <a:defRPr/>
                      </a:pPr>
                      <a:r>
                        <a:rPr lang="en-US" sz="1000" smtClean="0"/>
                        <a:t>3B</a:t>
                      </a:r>
                    </a:p>
                    <a:p>
                      <a:pPr lvl="0">
                        <a:lnSpc>
                          <a:spcPct val="50000"/>
                        </a:lnSpc>
                      </a:pPr>
                      <a:endParaRPr lang="en-US" sz="1000"/>
                    </a:p>
                  </a:txBody>
                  <a:tcPr>
                    <a:solidFill>
                      <a:schemeClr val="accent2">
                        <a:lumMod val="60000"/>
                        <a:lumOff val="40000"/>
                      </a:schemeClr>
                    </a:solidFill>
                  </a:tcPr>
                </a:tc>
                <a:tc>
                  <a:txBody>
                    <a:bodyPr/>
                    <a:lstStyle/>
                    <a:p>
                      <a:pPr marL="0" marR="0" lvl="0" indent="0" algn="l" defTabSz="608945" rtl="0" eaLnBrk="1" fontAlgn="auto" latinLnBrk="0" hangingPunct="1">
                        <a:lnSpc>
                          <a:spcPct val="50000"/>
                        </a:lnSpc>
                        <a:spcBef>
                          <a:spcPts val="0"/>
                        </a:spcBef>
                        <a:spcAft>
                          <a:spcPts val="0"/>
                        </a:spcAft>
                        <a:buClrTx/>
                        <a:buSzTx/>
                        <a:buFontTx/>
                        <a:buNone/>
                        <a:tabLst/>
                        <a:defRPr/>
                      </a:pPr>
                      <a:r>
                        <a:rPr lang="en-US" sz="1000" smtClean="0"/>
                        <a:t>SEMILLLA</a:t>
                      </a:r>
                    </a:p>
                    <a:p>
                      <a:pPr lvl="0">
                        <a:lnSpc>
                          <a:spcPct val="50000"/>
                        </a:lnSpc>
                      </a:pPr>
                      <a:endParaRPr lang="en-US" sz="1000"/>
                    </a:p>
                  </a:txBody>
                  <a:tcPr>
                    <a:solidFill>
                      <a:schemeClr val="accent2">
                        <a:lumMod val="60000"/>
                        <a:lumOff val="40000"/>
                      </a:schemeClr>
                    </a:solidFill>
                  </a:tcPr>
                </a:tc>
                <a:tc>
                  <a:txBody>
                    <a:bodyPr/>
                    <a:lstStyle/>
                    <a:p>
                      <a:pPr lvl="0">
                        <a:lnSpc>
                          <a:spcPct val="50000"/>
                        </a:lnSpc>
                      </a:pPr>
                      <a:r>
                        <a:rPr lang="en-US" sz="1000" smtClean="0"/>
                        <a:t>60</a:t>
                      </a:r>
                      <a:endParaRPr lang="en-US" sz="1000"/>
                    </a:p>
                  </a:txBody>
                  <a:tcPr>
                    <a:solidFill>
                      <a:schemeClr val="accent2">
                        <a:lumMod val="60000"/>
                        <a:lumOff val="40000"/>
                      </a:schemeClr>
                    </a:solidFill>
                  </a:tcPr>
                </a:tc>
              </a:tr>
              <a:tr h="262442">
                <a:tc>
                  <a:txBody>
                    <a:bodyPr/>
                    <a:lstStyle/>
                    <a:p>
                      <a:pPr lvl="0">
                        <a:lnSpc>
                          <a:spcPct val="70000"/>
                        </a:lnSpc>
                      </a:pPr>
                      <a:r>
                        <a:rPr lang="en-US" sz="1000" smtClean="0"/>
                        <a:t>HIERBAS AROMATICAS</a:t>
                      </a:r>
                      <a:endParaRPr lang="en-US" sz="1000"/>
                    </a:p>
                  </a:txBody>
                  <a:tcPr>
                    <a:solidFill>
                      <a:schemeClr val="accent3">
                        <a:lumMod val="60000"/>
                        <a:lumOff val="40000"/>
                      </a:schemeClr>
                    </a:solidFill>
                  </a:tcPr>
                </a:tc>
                <a:tc>
                  <a:txBody>
                    <a:bodyPr/>
                    <a:lstStyle/>
                    <a:p>
                      <a:pPr lvl="0">
                        <a:lnSpc>
                          <a:spcPct val="50000"/>
                        </a:lnSpc>
                      </a:pPr>
                      <a:r>
                        <a:rPr lang="en-US" sz="1000" smtClean="0"/>
                        <a:t>2H</a:t>
                      </a:r>
                      <a:endParaRPr lang="en-US" sz="1000"/>
                    </a:p>
                  </a:txBody>
                  <a:tcPr>
                    <a:solidFill>
                      <a:schemeClr val="accent3">
                        <a:lumMod val="60000"/>
                        <a:lumOff val="40000"/>
                      </a:schemeClr>
                    </a:solidFill>
                  </a:tcPr>
                </a:tc>
                <a:tc>
                  <a:txBody>
                    <a:bodyPr/>
                    <a:lstStyle/>
                    <a:p>
                      <a:pPr marL="0" marR="0" lvl="0" indent="0" algn="l" defTabSz="608945" rtl="0" eaLnBrk="1" fontAlgn="auto" latinLnBrk="0" hangingPunct="1">
                        <a:lnSpc>
                          <a:spcPct val="50000"/>
                        </a:lnSpc>
                        <a:spcBef>
                          <a:spcPts val="0"/>
                        </a:spcBef>
                        <a:spcAft>
                          <a:spcPts val="0"/>
                        </a:spcAft>
                        <a:buClrTx/>
                        <a:buSzTx/>
                        <a:buFontTx/>
                        <a:buNone/>
                        <a:tabLst/>
                        <a:defRPr/>
                      </a:pPr>
                      <a:r>
                        <a:rPr lang="en-US" sz="1000" smtClean="0"/>
                        <a:t>SEMILLLA</a:t>
                      </a:r>
                    </a:p>
                    <a:p>
                      <a:pPr lvl="0">
                        <a:lnSpc>
                          <a:spcPct val="50000"/>
                        </a:lnSpc>
                      </a:pPr>
                      <a:endParaRPr lang="en-US" sz="1000"/>
                    </a:p>
                  </a:txBody>
                  <a:tcPr>
                    <a:solidFill>
                      <a:schemeClr val="accent3">
                        <a:lumMod val="60000"/>
                        <a:lumOff val="40000"/>
                      </a:schemeClr>
                    </a:solidFill>
                  </a:tcPr>
                </a:tc>
                <a:tc>
                  <a:txBody>
                    <a:bodyPr/>
                    <a:lstStyle/>
                    <a:p>
                      <a:pPr lvl="0">
                        <a:lnSpc>
                          <a:spcPct val="50000"/>
                        </a:lnSpc>
                      </a:pPr>
                      <a:r>
                        <a:rPr lang="en-US" sz="1000" smtClean="0"/>
                        <a:t>60</a:t>
                      </a:r>
                      <a:endParaRPr lang="en-US" sz="1000"/>
                    </a:p>
                  </a:txBody>
                  <a:tcPr>
                    <a:solidFill>
                      <a:schemeClr val="accent3">
                        <a:lumMod val="60000"/>
                        <a:lumOff val="40000"/>
                      </a:schemeClr>
                    </a:solidFill>
                  </a:tcPr>
                </a:tc>
              </a:tr>
              <a:tr h="209954">
                <a:tc>
                  <a:txBody>
                    <a:bodyPr/>
                    <a:lstStyle/>
                    <a:p>
                      <a:pPr lvl="0">
                        <a:lnSpc>
                          <a:spcPct val="50000"/>
                        </a:lnSpc>
                      </a:pPr>
                      <a:r>
                        <a:rPr lang="en-US" sz="1000" smtClean="0"/>
                        <a:t>RABANO</a:t>
                      </a:r>
                      <a:endParaRPr lang="en-US" sz="1000"/>
                    </a:p>
                  </a:txBody>
                  <a:tcPr>
                    <a:solidFill>
                      <a:srgbClr val="B3A2C7"/>
                    </a:solidFill>
                  </a:tcPr>
                </a:tc>
                <a:tc>
                  <a:txBody>
                    <a:bodyPr/>
                    <a:lstStyle/>
                    <a:p>
                      <a:pPr lvl="0">
                        <a:lnSpc>
                          <a:spcPct val="50000"/>
                        </a:lnSpc>
                      </a:pPr>
                      <a:r>
                        <a:rPr lang="en-US" sz="1000" smtClean="0"/>
                        <a:t>2H</a:t>
                      </a:r>
                      <a:endParaRPr lang="en-US" sz="1000"/>
                    </a:p>
                  </a:txBody>
                  <a:tcPr>
                    <a:solidFill>
                      <a:srgbClr val="B3A2C7"/>
                    </a:solidFill>
                  </a:tcPr>
                </a:tc>
                <a:tc>
                  <a:txBody>
                    <a:bodyPr/>
                    <a:lstStyle/>
                    <a:p>
                      <a:pPr marL="0" marR="0" lvl="0" indent="0" algn="l" defTabSz="608945" rtl="0" eaLnBrk="1" fontAlgn="auto" latinLnBrk="0" hangingPunct="1">
                        <a:lnSpc>
                          <a:spcPct val="50000"/>
                        </a:lnSpc>
                        <a:spcBef>
                          <a:spcPts val="0"/>
                        </a:spcBef>
                        <a:spcAft>
                          <a:spcPts val="0"/>
                        </a:spcAft>
                        <a:buClrTx/>
                        <a:buSzTx/>
                        <a:buFontTx/>
                        <a:buNone/>
                        <a:tabLst/>
                        <a:defRPr/>
                      </a:pPr>
                      <a:r>
                        <a:rPr lang="en-US" sz="1000" smtClean="0"/>
                        <a:t>SEMILLLA</a:t>
                      </a:r>
                    </a:p>
                    <a:p>
                      <a:pPr lvl="0">
                        <a:lnSpc>
                          <a:spcPct val="50000"/>
                        </a:lnSpc>
                      </a:pPr>
                      <a:endParaRPr lang="en-US" sz="1000"/>
                    </a:p>
                  </a:txBody>
                  <a:tcPr>
                    <a:solidFill>
                      <a:srgbClr val="B3A2C7"/>
                    </a:solidFill>
                  </a:tcPr>
                </a:tc>
                <a:tc>
                  <a:txBody>
                    <a:bodyPr/>
                    <a:lstStyle/>
                    <a:p>
                      <a:pPr lvl="0">
                        <a:lnSpc>
                          <a:spcPct val="50000"/>
                        </a:lnSpc>
                      </a:pPr>
                      <a:r>
                        <a:rPr lang="en-US" sz="1000" smtClean="0"/>
                        <a:t>60</a:t>
                      </a:r>
                      <a:endParaRPr lang="en-US" sz="1000"/>
                    </a:p>
                  </a:txBody>
                  <a:tcPr>
                    <a:solidFill>
                      <a:srgbClr val="B3A2C7"/>
                    </a:solidFill>
                  </a:tcPr>
                </a:tc>
              </a:tr>
              <a:tr h="209954">
                <a:tc>
                  <a:txBody>
                    <a:bodyPr/>
                    <a:lstStyle/>
                    <a:p>
                      <a:pPr lvl="0">
                        <a:lnSpc>
                          <a:spcPct val="50000"/>
                        </a:lnSpc>
                      </a:pPr>
                      <a:r>
                        <a:rPr lang="en-US" sz="1000" smtClean="0"/>
                        <a:t>TOMATE</a:t>
                      </a:r>
                      <a:endParaRPr lang="en-US" sz="1000"/>
                    </a:p>
                  </a:txBody>
                  <a:tcPr>
                    <a:solidFill>
                      <a:schemeClr val="accent1">
                        <a:lumMod val="60000"/>
                        <a:lumOff val="40000"/>
                      </a:schemeClr>
                    </a:solidFill>
                  </a:tcPr>
                </a:tc>
                <a:tc>
                  <a:txBody>
                    <a:bodyPr/>
                    <a:lstStyle/>
                    <a:p>
                      <a:pPr lvl="0">
                        <a:lnSpc>
                          <a:spcPct val="50000"/>
                        </a:lnSpc>
                      </a:pPr>
                      <a:r>
                        <a:rPr lang="en-US" sz="1000" smtClean="0"/>
                        <a:t>1H</a:t>
                      </a:r>
                      <a:endParaRPr lang="en-US" sz="1000"/>
                    </a:p>
                  </a:txBody>
                  <a:tcPr>
                    <a:solidFill>
                      <a:schemeClr val="accent1">
                        <a:lumMod val="60000"/>
                        <a:lumOff val="40000"/>
                      </a:schemeClr>
                    </a:solidFill>
                  </a:tcPr>
                </a:tc>
                <a:tc>
                  <a:txBody>
                    <a:bodyPr/>
                    <a:lstStyle/>
                    <a:p>
                      <a:pPr marL="0" marR="0" lvl="0" indent="0" algn="l" defTabSz="608945" rtl="0" eaLnBrk="1" fontAlgn="auto" latinLnBrk="0" hangingPunct="1">
                        <a:lnSpc>
                          <a:spcPct val="50000"/>
                        </a:lnSpc>
                        <a:spcBef>
                          <a:spcPts val="0"/>
                        </a:spcBef>
                        <a:spcAft>
                          <a:spcPts val="0"/>
                        </a:spcAft>
                        <a:buClrTx/>
                        <a:buSzTx/>
                        <a:buFontTx/>
                        <a:buNone/>
                        <a:tabLst/>
                        <a:defRPr/>
                      </a:pPr>
                      <a:r>
                        <a:rPr lang="en-US" sz="1000" smtClean="0"/>
                        <a:t>SEMILLLA</a:t>
                      </a:r>
                    </a:p>
                    <a:p>
                      <a:pPr lvl="0">
                        <a:lnSpc>
                          <a:spcPct val="50000"/>
                        </a:lnSpc>
                      </a:pPr>
                      <a:endParaRPr lang="en-US" sz="1000"/>
                    </a:p>
                  </a:txBody>
                  <a:tcPr>
                    <a:solidFill>
                      <a:schemeClr val="accent1">
                        <a:lumMod val="60000"/>
                        <a:lumOff val="40000"/>
                      </a:schemeClr>
                    </a:solidFill>
                  </a:tcPr>
                </a:tc>
                <a:tc>
                  <a:txBody>
                    <a:bodyPr/>
                    <a:lstStyle/>
                    <a:p>
                      <a:pPr lvl="0">
                        <a:lnSpc>
                          <a:spcPct val="50000"/>
                        </a:lnSpc>
                      </a:pPr>
                      <a:r>
                        <a:rPr lang="en-US" sz="1000" smtClean="0"/>
                        <a:t>60</a:t>
                      </a:r>
                      <a:endParaRPr lang="en-US" sz="1000"/>
                    </a:p>
                  </a:txBody>
                  <a:tcPr>
                    <a:solidFill>
                      <a:schemeClr val="accent1">
                        <a:lumMod val="60000"/>
                        <a:lumOff val="40000"/>
                      </a:schemeClr>
                    </a:solidFill>
                  </a:tcPr>
                </a:tc>
              </a:tr>
              <a:tr h="209954">
                <a:tc>
                  <a:txBody>
                    <a:bodyPr/>
                    <a:lstStyle/>
                    <a:p>
                      <a:pPr lvl="0">
                        <a:lnSpc>
                          <a:spcPct val="50000"/>
                        </a:lnSpc>
                      </a:pPr>
                      <a:r>
                        <a:rPr lang="en-US" sz="1000" smtClean="0"/>
                        <a:t>LECHUGA</a:t>
                      </a:r>
                      <a:endParaRPr lang="en-US" sz="1000"/>
                    </a:p>
                  </a:txBody>
                  <a:tcPr>
                    <a:solidFill>
                      <a:schemeClr val="accent2">
                        <a:lumMod val="60000"/>
                        <a:lumOff val="40000"/>
                      </a:schemeClr>
                    </a:solidFill>
                  </a:tcPr>
                </a:tc>
                <a:tc>
                  <a:txBody>
                    <a:bodyPr/>
                    <a:lstStyle/>
                    <a:p>
                      <a:pPr lvl="0">
                        <a:lnSpc>
                          <a:spcPct val="50000"/>
                        </a:lnSpc>
                      </a:pPr>
                      <a:r>
                        <a:rPr lang="en-US" sz="1000" smtClean="0"/>
                        <a:t>3B</a:t>
                      </a:r>
                      <a:endParaRPr lang="en-US" sz="1000"/>
                    </a:p>
                  </a:txBody>
                  <a:tcPr>
                    <a:solidFill>
                      <a:schemeClr val="accent2">
                        <a:lumMod val="60000"/>
                        <a:lumOff val="40000"/>
                      </a:schemeClr>
                    </a:solidFill>
                  </a:tcPr>
                </a:tc>
                <a:tc>
                  <a:txBody>
                    <a:bodyPr/>
                    <a:lstStyle/>
                    <a:p>
                      <a:pPr marL="0" marR="0" lvl="0" indent="0" algn="l" defTabSz="608945" rtl="0" eaLnBrk="1" fontAlgn="auto" latinLnBrk="0" hangingPunct="1">
                        <a:lnSpc>
                          <a:spcPct val="50000"/>
                        </a:lnSpc>
                        <a:spcBef>
                          <a:spcPts val="0"/>
                        </a:spcBef>
                        <a:spcAft>
                          <a:spcPts val="0"/>
                        </a:spcAft>
                        <a:buClrTx/>
                        <a:buSzTx/>
                        <a:buFontTx/>
                        <a:buNone/>
                        <a:tabLst/>
                        <a:defRPr/>
                      </a:pPr>
                      <a:r>
                        <a:rPr lang="en-US" sz="1000" smtClean="0"/>
                        <a:t>SEMILLLA</a:t>
                      </a:r>
                    </a:p>
                    <a:p>
                      <a:pPr lvl="0">
                        <a:lnSpc>
                          <a:spcPct val="50000"/>
                        </a:lnSpc>
                      </a:pPr>
                      <a:endParaRPr lang="en-US" sz="1000"/>
                    </a:p>
                  </a:txBody>
                  <a:tcPr>
                    <a:solidFill>
                      <a:schemeClr val="accent2">
                        <a:lumMod val="60000"/>
                        <a:lumOff val="40000"/>
                      </a:schemeClr>
                    </a:solidFill>
                  </a:tcPr>
                </a:tc>
                <a:tc>
                  <a:txBody>
                    <a:bodyPr/>
                    <a:lstStyle/>
                    <a:p>
                      <a:pPr lvl="0">
                        <a:lnSpc>
                          <a:spcPct val="50000"/>
                        </a:lnSpc>
                      </a:pPr>
                      <a:r>
                        <a:rPr lang="en-US" sz="1000" smtClean="0"/>
                        <a:t>60</a:t>
                      </a:r>
                      <a:endParaRPr lang="en-US" sz="1000"/>
                    </a:p>
                  </a:txBody>
                  <a:tcPr>
                    <a:solidFill>
                      <a:schemeClr val="accent2">
                        <a:lumMod val="60000"/>
                        <a:lumOff val="40000"/>
                      </a:schemeClr>
                    </a:solidFill>
                  </a:tcPr>
                </a:tc>
              </a:tr>
              <a:tr h="275564">
                <a:tc>
                  <a:txBody>
                    <a:bodyPr/>
                    <a:lstStyle/>
                    <a:p>
                      <a:pPr lvl="0">
                        <a:lnSpc>
                          <a:spcPct val="50000"/>
                        </a:lnSpc>
                      </a:pPr>
                      <a:r>
                        <a:rPr lang="en-US" sz="1000" smtClean="0"/>
                        <a:t>CEBOLLLA</a:t>
                      </a:r>
                      <a:endParaRPr lang="en-US" sz="1000"/>
                    </a:p>
                  </a:txBody>
                  <a:tcPr>
                    <a:solidFill>
                      <a:schemeClr val="accent4">
                        <a:lumMod val="60000"/>
                        <a:lumOff val="40000"/>
                      </a:schemeClr>
                    </a:solidFill>
                  </a:tcPr>
                </a:tc>
                <a:tc>
                  <a:txBody>
                    <a:bodyPr/>
                    <a:lstStyle/>
                    <a:p>
                      <a:pPr lvl="0">
                        <a:lnSpc>
                          <a:spcPct val="50000"/>
                        </a:lnSpc>
                      </a:pPr>
                      <a:r>
                        <a:rPr lang="en-US" sz="1000" smtClean="0"/>
                        <a:t>2H</a:t>
                      </a:r>
                      <a:endParaRPr lang="en-US" sz="1000"/>
                    </a:p>
                  </a:txBody>
                  <a:tcPr>
                    <a:solidFill>
                      <a:schemeClr val="accent4">
                        <a:lumMod val="60000"/>
                        <a:lumOff val="40000"/>
                      </a:schemeClr>
                    </a:solidFill>
                  </a:tcPr>
                </a:tc>
                <a:tc>
                  <a:txBody>
                    <a:bodyPr/>
                    <a:lstStyle/>
                    <a:p>
                      <a:pPr marL="0" marR="0" lvl="0" indent="0" algn="l" defTabSz="608945" rtl="0" eaLnBrk="1" fontAlgn="auto" latinLnBrk="0" hangingPunct="1">
                        <a:lnSpc>
                          <a:spcPct val="50000"/>
                        </a:lnSpc>
                        <a:spcBef>
                          <a:spcPts val="0"/>
                        </a:spcBef>
                        <a:spcAft>
                          <a:spcPts val="0"/>
                        </a:spcAft>
                        <a:buClrTx/>
                        <a:buSzTx/>
                        <a:buFontTx/>
                        <a:buNone/>
                        <a:tabLst/>
                        <a:defRPr/>
                      </a:pPr>
                      <a:r>
                        <a:rPr lang="en-US" sz="1000" smtClean="0"/>
                        <a:t>SEMILLLA</a:t>
                      </a:r>
                    </a:p>
                    <a:p>
                      <a:pPr marL="0" marR="0" lvl="0" indent="0" algn="l" defTabSz="608945" rtl="0" eaLnBrk="1" fontAlgn="auto" latinLnBrk="0" hangingPunct="1">
                        <a:lnSpc>
                          <a:spcPct val="50000"/>
                        </a:lnSpc>
                        <a:spcBef>
                          <a:spcPts val="0"/>
                        </a:spcBef>
                        <a:spcAft>
                          <a:spcPts val="0"/>
                        </a:spcAft>
                        <a:buClrTx/>
                        <a:buSzTx/>
                        <a:buFontTx/>
                        <a:buNone/>
                        <a:tabLst/>
                        <a:defRPr/>
                      </a:pPr>
                      <a:endParaRPr lang="en-US" sz="1000" smtClean="0"/>
                    </a:p>
                    <a:p>
                      <a:pPr lvl="0">
                        <a:lnSpc>
                          <a:spcPct val="50000"/>
                        </a:lnSpc>
                      </a:pPr>
                      <a:endParaRPr lang="en-US" sz="1000"/>
                    </a:p>
                  </a:txBody>
                  <a:tcPr>
                    <a:solidFill>
                      <a:schemeClr val="accent4">
                        <a:lumMod val="60000"/>
                        <a:lumOff val="40000"/>
                      </a:schemeClr>
                    </a:solidFill>
                  </a:tcPr>
                </a:tc>
                <a:tc>
                  <a:txBody>
                    <a:bodyPr/>
                    <a:lstStyle/>
                    <a:p>
                      <a:pPr lvl="0">
                        <a:lnSpc>
                          <a:spcPct val="50000"/>
                        </a:lnSpc>
                      </a:pPr>
                      <a:r>
                        <a:rPr lang="en-US" sz="1000" smtClean="0"/>
                        <a:t>60</a:t>
                      </a:r>
                      <a:endParaRPr lang="en-US" sz="1000"/>
                    </a:p>
                  </a:txBody>
                  <a:tcPr>
                    <a:solidFill>
                      <a:schemeClr val="accent4">
                        <a:lumMod val="60000"/>
                        <a:lumOff val="40000"/>
                      </a:schemeClr>
                    </a:solidFill>
                  </a:tcPr>
                </a:tc>
              </a:tr>
            </a:tbl>
          </a:graphicData>
        </a:graphic>
      </p:graphicFrame>
      <p:sp>
        <p:nvSpPr>
          <p:cNvPr id="13" name="TextBox 12"/>
          <p:cNvSpPr txBox="1"/>
          <p:nvPr/>
        </p:nvSpPr>
        <p:spPr>
          <a:xfrm>
            <a:off x="257002" y="2911053"/>
            <a:ext cx="4294129" cy="307777"/>
          </a:xfrm>
          <a:prstGeom prst="rect">
            <a:avLst/>
          </a:prstGeom>
          <a:noFill/>
        </p:spPr>
        <p:txBody>
          <a:bodyPr wrap="square" rtlCol="0">
            <a:spAutoFit/>
          </a:bodyPr>
          <a:lstStyle/>
          <a:p>
            <a:r>
              <a:rPr lang="en-US" sz="1400" b="1" smtClean="0">
                <a:latin typeface="Courier"/>
                <a:cs typeface="Courier"/>
              </a:rPr>
              <a:t>CULTIVOS OTOÑO-INVIERNO</a:t>
            </a:r>
            <a:endParaRPr lang="en-US" sz="1400" b="1">
              <a:latin typeface="Courier"/>
              <a:cs typeface="Courier"/>
            </a:endParaRPr>
          </a:p>
        </p:txBody>
      </p:sp>
      <p:sp>
        <p:nvSpPr>
          <p:cNvPr id="14" name="TextBox 13"/>
          <p:cNvSpPr txBox="1"/>
          <p:nvPr/>
        </p:nvSpPr>
        <p:spPr>
          <a:xfrm>
            <a:off x="4361458" y="2911053"/>
            <a:ext cx="2567021" cy="307777"/>
          </a:xfrm>
          <a:prstGeom prst="rect">
            <a:avLst/>
          </a:prstGeom>
          <a:noFill/>
        </p:spPr>
        <p:txBody>
          <a:bodyPr wrap="square" rtlCol="0">
            <a:spAutoFit/>
          </a:bodyPr>
          <a:lstStyle/>
          <a:p>
            <a:r>
              <a:rPr lang="en-US" sz="1400" b="1" smtClean="0">
                <a:latin typeface="Courier"/>
                <a:cs typeface="Courier"/>
              </a:rPr>
              <a:t>CULTIVOS INVIERNO</a:t>
            </a:r>
            <a:endParaRPr lang="en-US" sz="1400" b="1">
              <a:latin typeface="Courier"/>
              <a:cs typeface="Courier"/>
            </a:endParaRPr>
          </a:p>
        </p:txBody>
      </p:sp>
      <p:sp>
        <p:nvSpPr>
          <p:cNvPr id="15" name="TextBox 14"/>
          <p:cNvSpPr txBox="1"/>
          <p:nvPr/>
        </p:nvSpPr>
        <p:spPr>
          <a:xfrm>
            <a:off x="8115375" y="2839045"/>
            <a:ext cx="2567021" cy="307777"/>
          </a:xfrm>
          <a:prstGeom prst="rect">
            <a:avLst/>
          </a:prstGeom>
          <a:noFill/>
        </p:spPr>
        <p:txBody>
          <a:bodyPr wrap="square" rtlCol="0">
            <a:spAutoFit/>
          </a:bodyPr>
          <a:lstStyle/>
          <a:p>
            <a:r>
              <a:rPr lang="en-US" sz="1400" b="1" smtClean="0">
                <a:latin typeface="Courier"/>
                <a:cs typeface="Courier"/>
              </a:rPr>
              <a:t>CULTIVOS PRIMAVERA</a:t>
            </a:r>
            <a:endParaRPr lang="en-US" sz="1400" b="1">
              <a:latin typeface="Courier"/>
              <a:cs typeface="Courier"/>
            </a:endParaRPr>
          </a:p>
        </p:txBody>
      </p:sp>
      <p:graphicFrame>
        <p:nvGraphicFramePr>
          <p:cNvPr id="16" name="Table 15"/>
          <p:cNvGraphicFramePr>
            <a:graphicFrameLocks noGrp="1"/>
          </p:cNvGraphicFramePr>
          <p:nvPr>
            <p:extLst>
              <p:ext uri="{D42A27DB-BD31-4B8C-83A1-F6EECF244321}">
                <p14:modId xmlns:p14="http://schemas.microsoft.com/office/powerpoint/2010/main" val="1696853814"/>
              </p:ext>
            </p:extLst>
          </p:nvPr>
        </p:nvGraphicFramePr>
        <p:xfrm>
          <a:off x="8105874" y="4927277"/>
          <a:ext cx="3881314" cy="2097264"/>
        </p:xfrm>
        <a:graphic>
          <a:graphicData uri="http://schemas.openxmlformats.org/drawingml/2006/table">
            <a:tbl>
              <a:tblPr firstRow="1" bandRow="1">
                <a:tableStyleId>{073A0DAA-6AF3-43AB-8588-CEC1D06C72B9}</a:tableStyleId>
              </a:tblPr>
              <a:tblGrid>
                <a:gridCol w="1008080"/>
                <a:gridCol w="856382"/>
                <a:gridCol w="1054354"/>
                <a:gridCol w="962498"/>
              </a:tblGrid>
              <a:tr h="378963">
                <a:tc>
                  <a:txBody>
                    <a:bodyPr/>
                    <a:lstStyle/>
                    <a:p>
                      <a:pPr>
                        <a:lnSpc>
                          <a:spcPct val="70000"/>
                        </a:lnSpc>
                      </a:pPr>
                      <a:r>
                        <a:rPr lang="en-US" sz="1000" smtClean="0"/>
                        <a:t>TIPO DE CULTIVO</a:t>
                      </a:r>
                      <a:endParaRPr lang="en-US" sz="1000"/>
                    </a:p>
                  </a:txBody>
                  <a:tcPr/>
                </a:tc>
                <a:tc>
                  <a:txBody>
                    <a:bodyPr/>
                    <a:lstStyle/>
                    <a:p>
                      <a:pPr>
                        <a:lnSpc>
                          <a:spcPct val="70000"/>
                        </a:lnSpc>
                      </a:pPr>
                      <a:r>
                        <a:rPr lang="en-US" sz="1000" smtClean="0"/>
                        <a:t>FORMA DE SIEMBRA</a:t>
                      </a:r>
                      <a:endParaRPr lang="en-US" sz="1000"/>
                    </a:p>
                  </a:txBody>
                  <a:tcPr/>
                </a:tc>
                <a:tc>
                  <a:txBody>
                    <a:bodyPr/>
                    <a:lstStyle/>
                    <a:p>
                      <a:pPr>
                        <a:lnSpc>
                          <a:spcPct val="70000"/>
                        </a:lnSpc>
                      </a:pPr>
                      <a:r>
                        <a:rPr lang="en-US" sz="1000" smtClean="0"/>
                        <a:t>MODO DE SIEMBRA</a:t>
                      </a:r>
                      <a:endParaRPr lang="en-US" sz="1000"/>
                    </a:p>
                  </a:txBody>
                  <a:tcPr/>
                </a:tc>
                <a:tc>
                  <a:txBody>
                    <a:bodyPr/>
                    <a:lstStyle/>
                    <a:p>
                      <a:pPr>
                        <a:lnSpc>
                          <a:spcPct val="70000"/>
                        </a:lnSpc>
                      </a:pPr>
                      <a:r>
                        <a:rPr lang="en-US" sz="1000" smtClean="0"/>
                        <a:t>CRECIMIENTO</a:t>
                      </a:r>
                    </a:p>
                    <a:p>
                      <a:pPr>
                        <a:lnSpc>
                          <a:spcPct val="70000"/>
                        </a:lnSpc>
                      </a:pPr>
                      <a:r>
                        <a:rPr lang="en-US" sz="1000" smtClean="0"/>
                        <a:t>(DIAS</a:t>
                      </a:r>
                      <a:r>
                        <a:rPr lang="en-US" sz="1200" smtClean="0"/>
                        <a:t>)</a:t>
                      </a:r>
                      <a:endParaRPr lang="en-US" sz="1200"/>
                    </a:p>
                  </a:txBody>
                  <a:tcPr/>
                </a:tc>
              </a:tr>
              <a:tr h="200320">
                <a:tc>
                  <a:txBody>
                    <a:bodyPr/>
                    <a:lstStyle/>
                    <a:p>
                      <a:pPr>
                        <a:lnSpc>
                          <a:spcPct val="50000"/>
                        </a:lnSpc>
                      </a:pPr>
                      <a:r>
                        <a:rPr lang="en-US" sz="1100" b="0" smtClean="0"/>
                        <a:t>TOMATE</a:t>
                      </a:r>
                      <a:endParaRPr lang="en-US" sz="1100" b="1"/>
                    </a:p>
                  </a:txBody>
                  <a:tcPr>
                    <a:solidFill>
                      <a:schemeClr val="tx2">
                        <a:lumMod val="60000"/>
                        <a:lumOff val="40000"/>
                      </a:schemeClr>
                    </a:solidFill>
                  </a:tcPr>
                </a:tc>
                <a:tc>
                  <a:txBody>
                    <a:bodyPr/>
                    <a:lstStyle/>
                    <a:p>
                      <a:pPr>
                        <a:lnSpc>
                          <a:spcPct val="50000"/>
                        </a:lnSpc>
                      </a:pPr>
                      <a:r>
                        <a:rPr lang="en-US" sz="1100" smtClean="0"/>
                        <a:t>2H</a:t>
                      </a:r>
                      <a:endParaRPr lang="en-US" sz="1100" b="1"/>
                    </a:p>
                  </a:txBody>
                  <a:tcPr>
                    <a:solidFill>
                      <a:schemeClr val="tx2">
                        <a:lumMod val="60000"/>
                        <a:lumOff val="40000"/>
                      </a:schemeClr>
                    </a:solidFill>
                  </a:tcPr>
                </a:tc>
                <a:tc>
                  <a:txBody>
                    <a:bodyPr/>
                    <a:lstStyle/>
                    <a:p>
                      <a:pPr>
                        <a:lnSpc>
                          <a:spcPct val="50000"/>
                        </a:lnSpc>
                      </a:pPr>
                      <a:r>
                        <a:rPr lang="en-US" sz="1100" smtClean="0"/>
                        <a:t>SEMILLA</a:t>
                      </a:r>
                      <a:endParaRPr lang="en-US" sz="1100" b="1"/>
                    </a:p>
                  </a:txBody>
                  <a:tcPr>
                    <a:solidFill>
                      <a:schemeClr val="tx2">
                        <a:lumMod val="60000"/>
                        <a:lumOff val="40000"/>
                      </a:schemeClr>
                    </a:solidFill>
                  </a:tcPr>
                </a:tc>
                <a:tc>
                  <a:txBody>
                    <a:bodyPr/>
                    <a:lstStyle/>
                    <a:p>
                      <a:pPr>
                        <a:lnSpc>
                          <a:spcPct val="50000"/>
                        </a:lnSpc>
                      </a:pPr>
                      <a:r>
                        <a:rPr lang="en-US" sz="1100" smtClean="0"/>
                        <a:t>90</a:t>
                      </a:r>
                      <a:endParaRPr lang="en-US" sz="1100" b="1"/>
                    </a:p>
                  </a:txBody>
                  <a:tcPr>
                    <a:solidFill>
                      <a:schemeClr val="tx2">
                        <a:lumMod val="60000"/>
                        <a:lumOff val="40000"/>
                      </a:schemeClr>
                    </a:solidFill>
                  </a:tcPr>
                </a:tc>
              </a:tr>
              <a:tr h="200320">
                <a:tc>
                  <a:txBody>
                    <a:bodyPr/>
                    <a:lstStyle/>
                    <a:p>
                      <a:pPr>
                        <a:lnSpc>
                          <a:spcPct val="50000"/>
                        </a:lnSpc>
                      </a:pPr>
                      <a:r>
                        <a:rPr lang="en-US" sz="1100" smtClean="0"/>
                        <a:t>CHILE</a:t>
                      </a:r>
                      <a:endParaRPr lang="en-US" sz="1100" b="1"/>
                    </a:p>
                  </a:txBody>
                  <a:tcPr>
                    <a:solidFill>
                      <a:schemeClr val="accent2">
                        <a:lumMod val="60000"/>
                        <a:lumOff val="40000"/>
                      </a:schemeClr>
                    </a:solidFill>
                  </a:tcPr>
                </a:tc>
                <a:tc>
                  <a:txBody>
                    <a:bodyPr/>
                    <a:lstStyle/>
                    <a:p>
                      <a:pPr>
                        <a:lnSpc>
                          <a:spcPct val="50000"/>
                        </a:lnSpc>
                      </a:pPr>
                      <a:r>
                        <a:rPr lang="en-US" sz="1100" smtClean="0"/>
                        <a:t>1H</a:t>
                      </a:r>
                      <a:endParaRPr lang="en-US" sz="1100" b="1"/>
                    </a:p>
                  </a:txBody>
                  <a:tcPr>
                    <a:solidFill>
                      <a:schemeClr val="accent2">
                        <a:lumMod val="60000"/>
                        <a:lumOff val="40000"/>
                      </a:schemeClr>
                    </a:solidFill>
                  </a:tcPr>
                </a:tc>
                <a:tc>
                  <a:txBody>
                    <a:bodyPr/>
                    <a:lstStyle/>
                    <a:p>
                      <a:pPr>
                        <a:lnSpc>
                          <a:spcPct val="50000"/>
                        </a:lnSpc>
                      </a:pPr>
                      <a:r>
                        <a:rPr lang="en-US" sz="1100" smtClean="0"/>
                        <a:t>SEMILLA</a:t>
                      </a:r>
                      <a:endParaRPr lang="en-US" sz="1100" b="1"/>
                    </a:p>
                  </a:txBody>
                  <a:tcPr>
                    <a:solidFill>
                      <a:schemeClr val="accent2">
                        <a:lumMod val="60000"/>
                        <a:lumOff val="40000"/>
                      </a:schemeClr>
                    </a:solidFill>
                  </a:tcPr>
                </a:tc>
                <a:tc>
                  <a:txBody>
                    <a:bodyPr/>
                    <a:lstStyle/>
                    <a:p>
                      <a:pPr>
                        <a:lnSpc>
                          <a:spcPct val="50000"/>
                        </a:lnSpc>
                      </a:pPr>
                      <a:r>
                        <a:rPr lang="en-US" sz="1100" b="0" smtClean="0"/>
                        <a:t>90</a:t>
                      </a:r>
                      <a:endParaRPr lang="en-US" sz="1100" b="1"/>
                    </a:p>
                  </a:txBody>
                  <a:tcPr>
                    <a:solidFill>
                      <a:schemeClr val="accent2">
                        <a:lumMod val="60000"/>
                        <a:lumOff val="40000"/>
                      </a:schemeClr>
                    </a:solidFill>
                  </a:tcPr>
                </a:tc>
              </a:tr>
              <a:tr h="200320">
                <a:tc>
                  <a:txBody>
                    <a:bodyPr/>
                    <a:lstStyle/>
                    <a:p>
                      <a:pPr>
                        <a:lnSpc>
                          <a:spcPct val="50000"/>
                        </a:lnSpc>
                      </a:pPr>
                      <a:r>
                        <a:rPr lang="en-US" sz="1100" smtClean="0"/>
                        <a:t>CALABACITA</a:t>
                      </a:r>
                      <a:endParaRPr lang="en-US" sz="1100" b="1"/>
                    </a:p>
                  </a:txBody>
                  <a:tcPr>
                    <a:solidFill>
                      <a:srgbClr val="FAC090"/>
                    </a:solidFill>
                  </a:tcPr>
                </a:tc>
                <a:tc>
                  <a:txBody>
                    <a:bodyPr/>
                    <a:lstStyle/>
                    <a:p>
                      <a:pPr>
                        <a:lnSpc>
                          <a:spcPct val="50000"/>
                        </a:lnSpc>
                      </a:pPr>
                      <a:r>
                        <a:rPr lang="en-US" sz="1100" smtClean="0"/>
                        <a:t>2H</a:t>
                      </a:r>
                      <a:endParaRPr lang="en-US" sz="1100" b="1"/>
                    </a:p>
                  </a:txBody>
                  <a:tcPr>
                    <a:solidFill>
                      <a:srgbClr val="FAC090"/>
                    </a:solidFill>
                  </a:tcPr>
                </a:tc>
                <a:tc>
                  <a:txBody>
                    <a:bodyPr/>
                    <a:lstStyle/>
                    <a:p>
                      <a:pPr>
                        <a:lnSpc>
                          <a:spcPct val="50000"/>
                        </a:lnSpc>
                      </a:pPr>
                      <a:r>
                        <a:rPr lang="en-US" sz="1100" smtClean="0"/>
                        <a:t>SEMILLA</a:t>
                      </a:r>
                      <a:endParaRPr lang="en-US" sz="1100" b="1"/>
                    </a:p>
                  </a:txBody>
                  <a:tcPr>
                    <a:solidFill>
                      <a:srgbClr val="FAC090"/>
                    </a:solidFill>
                  </a:tcPr>
                </a:tc>
                <a:tc>
                  <a:txBody>
                    <a:bodyPr/>
                    <a:lstStyle/>
                    <a:p>
                      <a:pPr>
                        <a:lnSpc>
                          <a:spcPct val="50000"/>
                        </a:lnSpc>
                      </a:pPr>
                      <a:r>
                        <a:rPr lang="en-US" sz="1100" b="0" smtClean="0"/>
                        <a:t>90</a:t>
                      </a:r>
                      <a:endParaRPr lang="en-US" sz="1100" b="1"/>
                    </a:p>
                  </a:txBody>
                  <a:tcPr>
                    <a:solidFill>
                      <a:srgbClr val="FAC090"/>
                    </a:solidFill>
                  </a:tcPr>
                </a:tc>
              </a:tr>
              <a:tr h="307429">
                <a:tc>
                  <a:txBody>
                    <a:bodyPr/>
                    <a:lstStyle/>
                    <a:p>
                      <a:pPr>
                        <a:lnSpc>
                          <a:spcPct val="70000"/>
                        </a:lnSpc>
                      </a:pPr>
                      <a:r>
                        <a:rPr lang="en-US" sz="1100" b="0" smtClean="0"/>
                        <a:t>HIERBAS AROMATICAS</a:t>
                      </a:r>
                      <a:endParaRPr lang="en-US" sz="1100" b="1"/>
                    </a:p>
                  </a:txBody>
                  <a:tcPr>
                    <a:solidFill>
                      <a:srgbClr val="CCFFCC"/>
                    </a:solidFill>
                  </a:tcPr>
                </a:tc>
                <a:tc>
                  <a:txBody>
                    <a:bodyPr/>
                    <a:lstStyle/>
                    <a:p>
                      <a:pPr>
                        <a:lnSpc>
                          <a:spcPct val="50000"/>
                        </a:lnSpc>
                      </a:pPr>
                      <a:r>
                        <a:rPr lang="en-US" sz="1100" smtClean="0"/>
                        <a:t>1H</a:t>
                      </a:r>
                      <a:endParaRPr lang="en-US" sz="1100" b="1"/>
                    </a:p>
                  </a:txBody>
                  <a:tcPr>
                    <a:solidFill>
                      <a:srgbClr val="CCFFCC"/>
                    </a:solidFill>
                  </a:tcPr>
                </a:tc>
                <a:tc>
                  <a:txBody>
                    <a:bodyPr/>
                    <a:lstStyle/>
                    <a:p>
                      <a:pPr>
                        <a:lnSpc>
                          <a:spcPct val="50000"/>
                        </a:lnSpc>
                      </a:pPr>
                      <a:r>
                        <a:rPr lang="en-US" sz="1100" smtClean="0"/>
                        <a:t>SEMILLA</a:t>
                      </a:r>
                      <a:endParaRPr lang="en-US" sz="1100" b="1"/>
                    </a:p>
                  </a:txBody>
                  <a:tcPr>
                    <a:solidFill>
                      <a:srgbClr val="CCFFCC"/>
                    </a:solidFill>
                  </a:tcPr>
                </a:tc>
                <a:tc>
                  <a:txBody>
                    <a:bodyPr/>
                    <a:lstStyle/>
                    <a:p>
                      <a:pPr>
                        <a:lnSpc>
                          <a:spcPct val="50000"/>
                        </a:lnSpc>
                      </a:pPr>
                      <a:r>
                        <a:rPr lang="en-US" sz="1100" b="0" smtClean="0"/>
                        <a:t>90</a:t>
                      </a:r>
                      <a:endParaRPr lang="en-US" sz="1100" b="1"/>
                    </a:p>
                  </a:txBody>
                  <a:tcPr>
                    <a:solidFill>
                      <a:srgbClr val="CCFFCC"/>
                    </a:solidFill>
                  </a:tcPr>
                </a:tc>
              </a:tr>
              <a:tr h="200320">
                <a:tc>
                  <a:txBody>
                    <a:bodyPr/>
                    <a:lstStyle/>
                    <a:p>
                      <a:pPr>
                        <a:lnSpc>
                          <a:spcPct val="50000"/>
                        </a:lnSpc>
                      </a:pPr>
                      <a:r>
                        <a:rPr lang="en-US" sz="1100" smtClean="0"/>
                        <a:t>MELON</a:t>
                      </a:r>
                      <a:endParaRPr lang="en-US" sz="1100" b="1"/>
                    </a:p>
                  </a:txBody>
                  <a:tcPr>
                    <a:solidFill>
                      <a:schemeClr val="accent6">
                        <a:lumMod val="60000"/>
                        <a:lumOff val="40000"/>
                      </a:schemeClr>
                    </a:solidFill>
                  </a:tcPr>
                </a:tc>
                <a:tc>
                  <a:txBody>
                    <a:bodyPr/>
                    <a:lstStyle/>
                    <a:p>
                      <a:pPr>
                        <a:lnSpc>
                          <a:spcPct val="50000"/>
                        </a:lnSpc>
                      </a:pPr>
                      <a:r>
                        <a:rPr lang="en-US" sz="1100" smtClean="0"/>
                        <a:t>1H</a:t>
                      </a:r>
                      <a:endParaRPr lang="en-US" sz="1100" b="1"/>
                    </a:p>
                  </a:txBody>
                  <a:tcPr>
                    <a:solidFill>
                      <a:schemeClr val="accent6">
                        <a:lumMod val="60000"/>
                        <a:lumOff val="40000"/>
                      </a:schemeClr>
                    </a:solidFill>
                  </a:tcPr>
                </a:tc>
                <a:tc>
                  <a:txBody>
                    <a:bodyPr/>
                    <a:lstStyle/>
                    <a:p>
                      <a:pPr>
                        <a:lnSpc>
                          <a:spcPct val="50000"/>
                        </a:lnSpc>
                      </a:pPr>
                      <a:r>
                        <a:rPr lang="en-US" sz="1100" smtClean="0"/>
                        <a:t>TRANSPLANTE</a:t>
                      </a:r>
                      <a:endParaRPr lang="en-US" sz="1100" b="1"/>
                    </a:p>
                  </a:txBody>
                  <a:tcPr>
                    <a:solidFill>
                      <a:schemeClr val="accent6">
                        <a:lumMod val="60000"/>
                        <a:lumOff val="40000"/>
                      </a:schemeClr>
                    </a:solidFill>
                  </a:tcPr>
                </a:tc>
                <a:tc>
                  <a:txBody>
                    <a:bodyPr/>
                    <a:lstStyle/>
                    <a:p>
                      <a:pPr>
                        <a:lnSpc>
                          <a:spcPct val="50000"/>
                        </a:lnSpc>
                      </a:pPr>
                      <a:r>
                        <a:rPr lang="en-US" sz="1100" smtClean="0"/>
                        <a:t>90</a:t>
                      </a:r>
                      <a:endParaRPr lang="en-US" sz="1100" b="1"/>
                    </a:p>
                  </a:txBody>
                  <a:tcPr>
                    <a:solidFill>
                      <a:schemeClr val="accent6">
                        <a:lumMod val="60000"/>
                        <a:lumOff val="40000"/>
                      </a:schemeClr>
                    </a:solidFill>
                  </a:tcPr>
                </a:tc>
              </a:tr>
              <a:tr h="260945">
                <a:tc>
                  <a:txBody>
                    <a:bodyPr/>
                    <a:lstStyle/>
                    <a:p>
                      <a:pPr>
                        <a:lnSpc>
                          <a:spcPct val="50000"/>
                        </a:lnSpc>
                      </a:pPr>
                      <a:r>
                        <a:rPr lang="en-US" sz="1100" smtClean="0"/>
                        <a:t>SANDIA</a:t>
                      </a:r>
                      <a:endParaRPr lang="en-US" sz="1100" b="1"/>
                    </a:p>
                  </a:txBody>
                  <a:tcPr>
                    <a:solidFill>
                      <a:schemeClr val="accent6">
                        <a:lumMod val="60000"/>
                        <a:lumOff val="40000"/>
                      </a:schemeClr>
                    </a:solidFill>
                  </a:tcPr>
                </a:tc>
                <a:tc>
                  <a:txBody>
                    <a:bodyPr/>
                    <a:lstStyle/>
                    <a:p>
                      <a:pPr>
                        <a:lnSpc>
                          <a:spcPct val="50000"/>
                        </a:lnSpc>
                      </a:pPr>
                      <a:r>
                        <a:rPr lang="en-US" sz="1100" smtClean="0"/>
                        <a:t>1H</a:t>
                      </a:r>
                      <a:endParaRPr lang="en-US" sz="1100" b="1"/>
                    </a:p>
                  </a:txBody>
                  <a:tcPr>
                    <a:solidFill>
                      <a:schemeClr val="accent6">
                        <a:lumMod val="60000"/>
                        <a:lumOff val="40000"/>
                      </a:schemeClr>
                    </a:solidFill>
                  </a:tcPr>
                </a:tc>
                <a:tc>
                  <a:txBody>
                    <a:bodyPr/>
                    <a:lstStyle/>
                    <a:p>
                      <a:pPr>
                        <a:lnSpc>
                          <a:spcPct val="50000"/>
                        </a:lnSpc>
                      </a:pPr>
                      <a:r>
                        <a:rPr lang="en-US" sz="1100" b="1" smtClean="0"/>
                        <a:t>TRANSPLANTE</a:t>
                      </a:r>
                      <a:endParaRPr lang="en-US" sz="1100" b="1"/>
                    </a:p>
                  </a:txBody>
                  <a:tcPr>
                    <a:solidFill>
                      <a:schemeClr val="accent6">
                        <a:lumMod val="60000"/>
                        <a:lumOff val="40000"/>
                      </a:schemeClr>
                    </a:solidFill>
                  </a:tcPr>
                </a:tc>
                <a:tc>
                  <a:txBody>
                    <a:bodyPr/>
                    <a:lstStyle/>
                    <a:p>
                      <a:pPr>
                        <a:lnSpc>
                          <a:spcPct val="50000"/>
                        </a:lnSpc>
                      </a:pPr>
                      <a:r>
                        <a:rPr lang="en-US" sz="1100" smtClean="0"/>
                        <a:t>90</a:t>
                      </a:r>
                      <a:endParaRPr lang="en-US" sz="1100" b="1"/>
                    </a:p>
                  </a:txBody>
                  <a:tcPr>
                    <a:solidFill>
                      <a:schemeClr val="accent6">
                        <a:lumMod val="60000"/>
                        <a:lumOff val="40000"/>
                      </a:schemeClr>
                    </a:solidFill>
                  </a:tcPr>
                </a:tc>
              </a:tr>
              <a:tr h="329941">
                <a:tc>
                  <a:txBody>
                    <a:bodyPr/>
                    <a:lstStyle/>
                    <a:p>
                      <a:pPr>
                        <a:lnSpc>
                          <a:spcPct val="50000"/>
                        </a:lnSpc>
                      </a:pPr>
                      <a:r>
                        <a:rPr lang="en-US" sz="1100" b="0" smtClean="0"/>
                        <a:t>EJOTE</a:t>
                      </a:r>
                      <a:endParaRPr lang="en-US" sz="1100" b="1"/>
                    </a:p>
                  </a:txBody>
                  <a:tcPr>
                    <a:solidFill>
                      <a:schemeClr val="tx2">
                        <a:lumMod val="40000"/>
                        <a:lumOff val="60000"/>
                      </a:schemeClr>
                    </a:solidFill>
                  </a:tcPr>
                </a:tc>
                <a:tc>
                  <a:txBody>
                    <a:bodyPr/>
                    <a:lstStyle/>
                    <a:p>
                      <a:pPr>
                        <a:lnSpc>
                          <a:spcPct val="50000"/>
                        </a:lnSpc>
                      </a:pPr>
                      <a:r>
                        <a:rPr lang="en-US" sz="1100" smtClean="0"/>
                        <a:t>1H</a:t>
                      </a:r>
                      <a:endParaRPr lang="en-US" sz="1100" b="1"/>
                    </a:p>
                  </a:txBody>
                  <a:tcPr>
                    <a:solidFill>
                      <a:schemeClr val="tx2">
                        <a:lumMod val="40000"/>
                        <a:lumOff val="60000"/>
                      </a:schemeClr>
                    </a:solidFill>
                  </a:tcPr>
                </a:tc>
                <a:tc>
                  <a:txBody>
                    <a:bodyPr/>
                    <a:lstStyle/>
                    <a:p>
                      <a:pPr marL="0" marR="0" indent="0" algn="l" defTabSz="608945" rtl="0" eaLnBrk="1" fontAlgn="auto" latinLnBrk="0" hangingPunct="1">
                        <a:lnSpc>
                          <a:spcPct val="50000"/>
                        </a:lnSpc>
                        <a:spcBef>
                          <a:spcPts val="0"/>
                        </a:spcBef>
                        <a:spcAft>
                          <a:spcPts val="0"/>
                        </a:spcAft>
                        <a:buClrTx/>
                        <a:buSzTx/>
                        <a:buFontTx/>
                        <a:buNone/>
                        <a:tabLst/>
                        <a:defRPr/>
                      </a:pPr>
                      <a:r>
                        <a:rPr lang="en-US" sz="1100" smtClean="0"/>
                        <a:t>TRANSPLANTE</a:t>
                      </a:r>
                    </a:p>
                    <a:p>
                      <a:pPr>
                        <a:lnSpc>
                          <a:spcPct val="50000"/>
                        </a:lnSpc>
                      </a:pPr>
                      <a:endParaRPr lang="en-US" sz="1100" b="1"/>
                    </a:p>
                  </a:txBody>
                  <a:tcPr>
                    <a:solidFill>
                      <a:schemeClr val="tx2">
                        <a:lumMod val="40000"/>
                        <a:lumOff val="60000"/>
                      </a:schemeClr>
                    </a:solidFill>
                  </a:tcPr>
                </a:tc>
                <a:tc>
                  <a:txBody>
                    <a:bodyPr/>
                    <a:lstStyle/>
                    <a:p>
                      <a:pPr>
                        <a:lnSpc>
                          <a:spcPct val="50000"/>
                        </a:lnSpc>
                      </a:pPr>
                      <a:r>
                        <a:rPr lang="en-US" sz="1100" smtClean="0"/>
                        <a:t>90</a:t>
                      </a:r>
                      <a:endParaRPr lang="en-US" sz="1100" b="1"/>
                    </a:p>
                  </a:txBody>
                  <a:tcPr>
                    <a:solidFill>
                      <a:schemeClr val="tx2">
                        <a:lumMod val="40000"/>
                        <a:lumOff val="60000"/>
                      </a:schemeClr>
                    </a:solidFill>
                  </a:tcPr>
                </a:tc>
              </a:tr>
            </a:tbl>
          </a:graphicData>
        </a:graphic>
      </p:graphicFrame>
      <p:pic>
        <p:nvPicPr>
          <p:cNvPr id="17" name="Picture 16" descr="Screen Shot 2012-04-25 at 2.22.08 AM.png"/>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11021"/>
          <a:stretch/>
        </p:blipFill>
        <p:spPr>
          <a:xfrm>
            <a:off x="745271" y="2046957"/>
            <a:ext cx="11434029" cy="1881101"/>
          </a:xfrm>
          <a:prstGeom prst="rect">
            <a:avLst/>
          </a:prstGeom>
        </p:spPr>
      </p:pic>
      <p:sp>
        <p:nvSpPr>
          <p:cNvPr id="21" name="Rectangle 20"/>
          <p:cNvSpPr/>
          <p:nvPr/>
        </p:nvSpPr>
        <p:spPr>
          <a:xfrm>
            <a:off x="-30947" y="0"/>
            <a:ext cx="12179300" cy="1008112"/>
          </a:xfrm>
          <a:prstGeom prst="rect">
            <a:avLst/>
          </a:prstGeom>
          <a:solidFill>
            <a:schemeClr val="tx1"/>
          </a:solidFill>
          <a:ln>
            <a:noFill/>
          </a:ln>
          <a:effectLst>
            <a:outerShdw blurRad="923925" dist="685800" dir="5400000" sx="89000" sy="89000"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TextBox 21"/>
          <p:cNvSpPr txBox="1"/>
          <p:nvPr/>
        </p:nvSpPr>
        <p:spPr>
          <a:xfrm>
            <a:off x="-33288" y="92932"/>
            <a:ext cx="7200800" cy="923316"/>
          </a:xfrm>
          <a:prstGeom prst="rect">
            <a:avLst/>
          </a:prstGeom>
          <a:noFill/>
        </p:spPr>
        <p:txBody>
          <a:bodyPr wrap="square" lIns="91427" tIns="45713" rIns="91427" bIns="45713" rtlCol="0">
            <a:spAutoFit/>
          </a:bodyPr>
          <a:lstStyle/>
          <a:p>
            <a:r>
              <a:rPr lang="en-US" sz="5400" smtClean="0">
                <a:solidFill>
                  <a:schemeClr val="bg1"/>
                </a:solidFill>
                <a:latin typeface="Century Gothic"/>
                <a:cs typeface="Century Gothic"/>
              </a:rPr>
              <a:t>HUERTO URBANO</a:t>
            </a:r>
            <a:endParaRPr lang="en-US" sz="5400">
              <a:solidFill>
                <a:schemeClr val="bg1"/>
              </a:solidFill>
              <a:latin typeface="Century Gothic"/>
              <a:cs typeface="Century Gothic"/>
            </a:endParaRPr>
          </a:p>
        </p:txBody>
      </p:sp>
      <p:cxnSp>
        <p:nvCxnSpPr>
          <p:cNvPr id="23" name="Straight Connector 22"/>
          <p:cNvCxnSpPr/>
          <p:nvPr/>
        </p:nvCxnSpPr>
        <p:spPr>
          <a:xfrm flipH="1">
            <a:off x="617042" y="3127077"/>
            <a:ext cx="1152128" cy="208823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065314" y="3055069"/>
            <a:ext cx="432048" cy="2304256"/>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497362" y="2911053"/>
            <a:ext cx="864096" cy="360040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945634" y="3127077"/>
            <a:ext cx="1224136" cy="3312368"/>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665714" y="3127077"/>
            <a:ext cx="1512168" cy="1656184"/>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0122098" y="2695029"/>
            <a:ext cx="1800200" cy="244827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9301" y="1470893"/>
            <a:ext cx="3623366" cy="461665"/>
          </a:xfrm>
          <a:prstGeom prst="rect">
            <a:avLst/>
          </a:prstGeom>
          <a:noFill/>
        </p:spPr>
        <p:txBody>
          <a:bodyPr wrap="square" rtlCol="0">
            <a:spAutoFit/>
          </a:bodyPr>
          <a:lstStyle/>
          <a:p>
            <a:r>
              <a:rPr lang="en-US" smtClean="0">
                <a:solidFill>
                  <a:schemeClr val="tx1">
                    <a:lumMod val="95000"/>
                    <a:lumOff val="5000"/>
                  </a:schemeClr>
                </a:solidFill>
              </a:rPr>
              <a:t>CALENDARIO DE SIEMBRA</a:t>
            </a:r>
            <a:endParaRPr lang="en-US">
              <a:solidFill>
                <a:schemeClr val="tx1">
                  <a:lumMod val="95000"/>
                  <a:lumOff val="5000"/>
                </a:schemeClr>
              </a:solidFill>
            </a:endParaRPr>
          </a:p>
        </p:txBody>
      </p:sp>
    </p:spTree>
    <p:extLst>
      <p:ext uri="{BB962C8B-B14F-4D97-AF65-F5344CB8AC3E}">
        <p14:creationId xmlns:p14="http://schemas.microsoft.com/office/powerpoint/2010/main" val="33872030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C:\Documents and Settings\Administrator\Desktop\sitio.jpg"/>
          <p:cNvPicPr>
            <a:picLocks noChangeAspect="1" noChangeArrowheads="1"/>
          </p:cNvPicPr>
          <p:nvPr/>
        </p:nvPicPr>
        <p:blipFill rotWithShape="1">
          <a:blip r:embed="rId2" cstate="email">
            <a:alphaModFix/>
            <a:extLst>
              <a:ext uri="{28A0092B-C50C-407E-A947-70E740481C1C}">
                <a14:useLocalDpi xmlns:a14="http://schemas.microsoft.com/office/drawing/2010/main" val="0"/>
              </a:ext>
            </a:extLst>
          </a:blip>
          <a:srcRect l="4654" t="2041" r="25250" b="-2041"/>
          <a:stretch/>
        </p:blipFill>
        <p:spPr bwMode="auto">
          <a:xfrm>
            <a:off x="0" y="2681375"/>
            <a:ext cx="6975936" cy="6453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9598" b="99381" l="9736" r="92495">
                        <a14:foregroundMark x1="36308" y1="81734" x2="36308" y2="81734"/>
                        <a14:foregroundMark x1="50507" y1="91022" x2="50507" y2="91022"/>
                        <a14:foregroundMark x1="69371" y1="82972" x2="69371" y2="82972"/>
                        <a14:foregroundMark x1="78499" y1="40248" x2="78499" y2="40248"/>
                        <a14:foregroundMark x1="62880" y1="16409" x2="62880" y2="16409"/>
                        <a14:foregroundMark x1="69371" y1="68421" x2="69371" y2="68421"/>
                        <a14:foregroundMark x1="65923" y1="93189" x2="65923" y2="93189"/>
                        <a14:foregroundMark x1="65923" y1="95356" x2="65923" y2="95356"/>
                        <a14:foregroundMark x1="63895" y1="83282" x2="63895" y2="83282"/>
                        <a14:backgroundMark x1="51724" y1="80186" x2="51724" y2="80186"/>
                      </a14:backgroundRemoval>
                    </a14:imgEffect>
                    <a14:imgEffect>
                      <a14:artisticTexturizer/>
                    </a14:imgEffect>
                    <a14:imgEffect>
                      <a14:sharpenSoften amount="50000"/>
                    </a14:imgEffect>
                    <a14:imgEffect>
                      <a14:saturation sat="0"/>
                    </a14:imgEffect>
                    <a14:imgEffect>
                      <a14:brightnessContrast bright="40000"/>
                    </a14:imgEffect>
                  </a14:imgLayer>
                </a14:imgProps>
              </a:ext>
            </a:extLst>
          </a:blip>
          <a:stretch>
            <a:fillRect/>
          </a:stretch>
        </p:blipFill>
        <p:spPr>
          <a:xfrm>
            <a:off x="8573926" y="765614"/>
            <a:ext cx="5055721" cy="3312368"/>
          </a:xfrm>
          <a:prstGeom prst="rect">
            <a:avLst/>
          </a:prstGeom>
        </p:spPr>
      </p:pic>
      <p:pic>
        <p:nvPicPr>
          <p:cNvPr id="10" name="Picture 9"/>
          <p:cNvPicPr>
            <a:picLocks noChangeAspect="1"/>
          </p:cNvPicPr>
          <p:nvPr/>
        </p:nvPicPr>
        <p:blipFill>
          <a:blip r:embed="rId5">
            <a:alphaModFix amt="68000"/>
          </a:blip>
          <a:stretch>
            <a:fillRect/>
          </a:stretch>
        </p:blipFill>
        <p:spPr>
          <a:xfrm rot="16200000">
            <a:off x="2654957" y="-1621636"/>
            <a:ext cx="1643832" cy="6953746"/>
          </a:xfrm>
          <a:prstGeom prst="rect">
            <a:avLst/>
          </a:prstGeom>
        </p:spPr>
      </p:pic>
      <p:sp>
        <p:nvSpPr>
          <p:cNvPr id="7" name="TextBox 6"/>
          <p:cNvSpPr txBox="1"/>
          <p:nvPr/>
        </p:nvSpPr>
        <p:spPr>
          <a:xfrm>
            <a:off x="184994" y="30932"/>
            <a:ext cx="5153546" cy="707872"/>
          </a:xfrm>
          <a:prstGeom prst="rect">
            <a:avLst/>
          </a:prstGeom>
          <a:noFill/>
        </p:spPr>
        <p:txBody>
          <a:bodyPr wrap="square" lIns="91427" tIns="45713" rIns="91427" bIns="45713" rtlCol="0">
            <a:spAutoFit/>
          </a:bodyPr>
          <a:lstStyle/>
          <a:p>
            <a:r>
              <a:rPr lang="en-US" sz="4000" dirty="0" smtClean="0">
                <a:solidFill>
                  <a:schemeClr val="bg1"/>
                </a:solidFill>
                <a:latin typeface="Raleway Regular"/>
                <a:cs typeface="Raleway Regular"/>
              </a:rPr>
              <a:t>ANÁLISIS DE SITIO</a:t>
            </a:r>
            <a:endParaRPr lang="en-US" sz="4000" dirty="0">
              <a:solidFill>
                <a:schemeClr val="bg1"/>
              </a:solidFill>
              <a:latin typeface="Raleway Regular"/>
              <a:cs typeface="Raleway Regular"/>
            </a:endParaRPr>
          </a:p>
        </p:txBody>
      </p:sp>
      <p:sp>
        <p:nvSpPr>
          <p:cNvPr id="8" name="TextBox 7"/>
          <p:cNvSpPr txBox="1"/>
          <p:nvPr/>
        </p:nvSpPr>
        <p:spPr>
          <a:xfrm>
            <a:off x="0" y="966837"/>
            <a:ext cx="3221950" cy="400095"/>
          </a:xfrm>
          <a:prstGeom prst="rect">
            <a:avLst/>
          </a:prstGeom>
          <a:noFill/>
        </p:spPr>
        <p:txBody>
          <a:bodyPr wrap="square" lIns="91427" tIns="45713" rIns="91427" bIns="45713" rtlCol="0">
            <a:spAutoFit/>
          </a:bodyPr>
          <a:lstStyle/>
          <a:p>
            <a:r>
              <a:rPr lang="en-US" sz="2000" smtClean="0">
                <a:latin typeface="Raleway Regular"/>
                <a:cs typeface="Raleway Regular"/>
              </a:rPr>
              <a:t>UBICACI</a:t>
            </a:r>
            <a:r>
              <a:rPr lang="es-MX" sz="2000" smtClean="0">
                <a:latin typeface="Raleway Regular"/>
                <a:cs typeface="Raleway Regular"/>
              </a:rPr>
              <a:t>Ó</a:t>
            </a:r>
            <a:r>
              <a:rPr lang="en-US" sz="2000" smtClean="0">
                <a:latin typeface="Raleway Regular"/>
                <a:cs typeface="Raleway Regular"/>
              </a:rPr>
              <a:t>N</a:t>
            </a:r>
            <a:endParaRPr lang="en-US" sz="2000">
              <a:latin typeface="Raleway Regular"/>
              <a:cs typeface="Raleway Regular"/>
            </a:endParaRPr>
          </a:p>
        </p:txBody>
      </p:sp>
      <p:sp>
        <p:nvSpPr>
          <p:cNvPr id="12" name="TextBox 11"/>
          <p:cNvSpPr txBox="1"/>
          <p:nvPr/>
        </p:nvSpPr>
        <p:spPr>
          <a:xfrm>
            <a:off x="68033" y="2737434"/>
            <a:ext cx="3024336" cy="646317"/>
          </a:xfrm>
          <a:prstGeom prst="rect">
            <a:avLst/>
          </a:prstGeom>
          <a:noFill/>
        </p:spPr>
        <p:txBody>
          <a:bodyPr wrap="square" lIns="91427" tIns="45713" rIns="91427" bIns="45713" rtlCol="0">
            <a:spAutoFit/>
          </a:bodyPr>
          <a:lstStyle/>
          <a:p>
            <a:r>
              <a:rPr lang="en-US" sz="1200" b="1" smtClean="0">
                <a:solidFill>
                  <a:schemeClr val="bg1"/>
                </a:solidFill>
                <a:latin typeface="Raleway Regular"/>
                <a:cs typeface="Raleway Regular"/>
              </a:rPr>
              <a:t>Teresa Cuellar # 118</a:t>
            </a:r>
            <a:endParaRPr lang="en-US" sz="1200" b="1">
              <a:solidFill>
                <a:schemeClr val="bg1"/>
              </a:solidFill>
              <a:latin typeface="Raleway Regular"/>
              <a:cs typeface="Raleway Regular"/>
            </a:endParaRPr>
          </a:p>
          <a:p>
            <a:r>
              <a:rPr lang="en-US" sz="1200" b="1" err="1">
                <a:solidFill>
                  <a:schemeClr val="bg1"/>
                </a:solidFill>
                <a:latin typeface="Raleway Regular"/>
                <a:cs typeface="Raleway Regular"/>
              </a:rPr>
              <a:t>Atoyac</a:t>
            </a:r>
            <a:r>
              <a:rPr lang="en-US" sz="1200" b="1">
                <a:solidFill>
                  <a:schemeClr val="bg1"/>
                </a:solidFill>
                <a:latin typeface="Raleway Regular"/>
                <a:cs typeface="Raleway Regular"/>
              </a:rPr>
              <a:t> de </a:t>
            </a:r>
            <a:r>
              <a:rPr lang="en-US" sz="1200" b="1" smtClean="0">
                <a:solidFill>
                  <a:schemeClr val="bg1"/>
                </a:solidFill>
                <a:latin typeface="Raleway Regular"/>
                <a:cs typeface="Raleway Regular"/>
              </a:rPr>
              <a:t>Alvarez, en la </a:t>
            </a:r>
            <a:r>
              <a:rPr lang="en-US" sz="1200" b="1" err="1" smtClean="0">
                <a:solidFill>
                  <a:schemeClr val="bg1"/>
                </a:solidFill>
                <a:latin typeface="Raleway Regular"/>
                <a:cs typeface="Raleway Regular"/>
              </a:rPr>
              <a:t>colonia</a:t>
            </a:r>
            <a:r>
              <a:rPr lang="en-US" sz="1200" b="1" smtClean="0">
                <a:solidFill>
                  <a:schemeClr val="bg1"/>
                </a:solidFill>
                <a:latin typeface="Raleway Regular"/>
                <a:cs typeface="Raleway Regular"/>
              </a:rPr>
              <a:t> el </a:t>
            </a:r>
            <a:r>
              <a:rPr lang="en-US" sz="1200" b="1" err="1" smtClean="0">
                <a:solidFill>
                  <a:schemeClr val="bg1"/>
                </a:solidFill>
                <a:latin typeface="Raleway Regular"/>
                <a:cs typeface="Raleway Regular"/>
              </a:rPr>
              <a:t>Realito</a:t>
            </a:r>
            <a:endParaRPr lang="en-US" sz="1200" b="1">
              <a:solidFill>
                <a:schemeClr val="bg1"/>
              </a:solidFill>
              <a:latin typeface="Raleway Regular"/>
              <a:cs typeface="Raleway Regular"/>
            </a:endParaRPr>
          </a:p>
        </p:txBody>
      </p:sp>
      <p:sp>
        <p:nvSpPr>
          <p:cNvPr id="47" name="Rounded Rectangle 46"/>
          <p:cNvSpPr/>
          <p:nvPr/>
        </p:nvSpPr>
        <p:spPr>
          <a:xfrm>
            <a:off x="1769170" y="5935389"/>
            <a:ext cx="936104" cy="1224136"/>
          </a:xfrm>
          <a:prstGeom prst="round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TextBox 47"/>
          <p:cNvSpPr txBox="1"/>
          <p:nvPr/>
        </p:nvSpPr>
        <p:spPr>
          <a:xfrm>
            <a:off x="7025754" y="4495229"/>
            <a:ext cx="3221950" cy="400095"/>
          </a:xfrm>
          <a:prstGeom prst="rect">
            <a:avLst/>
          </a:prstGeom>
          <a:noFill/>
        </p:spPr>
        <p:txBody>
          <a:bodyPr wrap="square" lIns="91427" tIns="45713" rIns="91427" bIns="45713" rtlCol="0">
            <a:spAutoFit/>
          </a:bodyPr>
          <a:lstStyle/>
          <a:p>
            <a:r>
              <a:rPr lang="en-US" sz="2000" smtClean="0">
                <a:latin typeface="Abadi MT Condensed Extra Bold"/>
                <a:cs typeface="Abadi MT Condensed Extra Bold"/>
              </a:rPr>
              <a:t>TERRENO</a:t>
            </a:r>
            <a:endParaRPr lang="en-US" sz="2000">
              <a:latin typeface="Abadi MT Condensed Extra Bold"/>
              <a:cs typeface="Abadi MT Condensed Extra Bold"/>
            </a:endParaRPr>
          </a:p>
        </p:txBody>
      </p:sp>
      <p:pic>
        <p:nvPicPr>
          <p:cNvPr id="49" name="Picture 2" descr="C:\Documents and Settings\Administrator\Desktop\sitio.jpg"/>
          <p:cNvPicPr>
            <a:picLocks noChangeAspect="1" noChangeArrowheads="1"/>
          </p:cNvPicPr>
          <p:nvPr/>
        </p:nvPicPr>
        <p:blipFill rotWithShape="1">
          <a:blip r:embed="rId2" cstate="email">
            <a:alphaModFix amt="45000"/>
            <a:extLst>
              <a:ext uri="{28A0092B-C50C-407E-A947-70E740481C1C}">
                <a14:useLocalDpi xmlns:a14="http://schemas.microsoft.com/office/drawing/2010/main" val="0"/>
              </a:ext>
            </a:extLst>
          </a:blip>
          <a:srcRect l="21114" t="44647" r="68642" b="25390"/>
          <a:stretch/>
        </p:blipFill>
        <p:spPr bwMode="auto">
          <a:xfrm>
            <a:off x="7025754" y="4173813"/>
            <a:ext cx="2520280" cy="4770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5" name="Freeform 54"/>
          <p:cNvSpPr/>
          <p:nvPr/>
        </p:nvSpPr>
        <p:spPr>
          <a:xfrm>
            <a:off x="1841179" y="2710724"/>
            <a:ext cx="5125192" cy="1327480"/>
          </a:xfrm>
          <a:custGeom>
            <a:avLst/>
            <a:gdLst>
              <a:gd name="connsiteX0" fmla="*/ 0 w 5023369"/>
              <a:gd name="connsiteY0" fmla="*/ 0 h 1327480"/>
              <a:gd name="connsiteX1" fmla="*/ 132693 w 5023369"/>
              <a:gd name="connsiteY1" fmla="*/ 18956 h 1327480"/>
              <a:gd name="connsiteX2" fmla="*/ 265386 w 5023369"/>
              <a:gd name="connsiteY2" fmla="*/ 75824 h 1327480"/>
              <a:gd name="connsiteX3" fmla="*/ 341210 w 5023369"/>
              <a:gd name="connsiteY3" fmla="*/ 123214 h 1327480"/>
              <a:gd name="connsiteX4" fmla="*/ 417035 w 5023369"/>
              <a:gd name="connsiteY4" fmla="*/ 170605 h 1327480"/>
              <a:gd name="connsiteX5" fmla="*/ 454947 w 5023369"/>
              <a:gd name="connsiteY5" fmla="*/ 180083 h 1327480"/>
              <a:gd name="connsiteX6" fmla="*/ 540249 w 5023369"/>
              <a:gd name="connsiteY6" fmla="*/ 217995 h 1327480"/>
              <a:gd name="connsiteX7" fmla="*/ 568683 w 5023369"/>
              <a:gd name="connsiteY7" fmla="*/ 227473 h 1327480"/>
              <a:gd name="connsiteX8" fmla="*/ 672942 w 5023369"/>
              <a:gd name="connsiteY8" fmla="*/ 255907 h 1327480"/>
              <a:gd name="connsiteX9" fmla="*/ 767723 w 5023369"/>
              <a:gd name="connsiteY9" fmla="*/ 274863 h 1327480"/>
              <a:gd name="connsiteX10" fmla="*/ 843547 w 5023369"/>
              <a:gd name="connsiteY10" fmla="*/ 284341 h 1327480"/>
              <a:gd name="connsiteX11" fmla="*/ 881459 w 5023369"/>
              <a:gd name="connsiteY11" fmla="*/ 293819 h 1327480"/>
              <a:gd name="connsiteX12" fmla="*/ 947806 w 5023369"/>
              <a:gd name="connsiteY12" fmla="*/ 303297 h 1327480"/>
              <a:gd name="connsiteX13" fmla="*/ 1061542 w 5023369"/>
              <a:gd name="connsiteY13" fmla="*/ 322253 h 1327480"/>
              <a:gd name="connsiteX14" fmla="*/ 1184757 w 5023369"/>
              <a:gd name="connsiteY14" fmla="*/ 341210 h 1327480"/>
              <a:gd name="connsiteX15" fmla="*/ 1232147 w 5023369"/>
              <a:gd name="connsiteY15" fmla="*/ 360166 h 1327480"/>
              <a:gd name="connsiteX16" fmla="*/ 1279538 w 5023369"/>
              <a:gd name="connsiteY16" fmla="*/ 369644 h 1327480"/>
              <a:gd name="connsiteX17" fmla="*/ 1307972 w 5023369"/>
              <a:gd name="connsiteY17" fmla="*/ 379122 h 1327480"/>
              <a:gd name="connsiteX18" fmla="*/ 1355362 w 5023369"/>
              <a:gd name="connsiteY18" fmla="*/ 388600 h 1327480"/>
              <a:gd name="connsiteX19" fmla="*/ 1440664 w 5023369"/>
              <a:gd name="connsiteY19" fmla="*/ 417034 h 1327480"/>
              <a:gd name="connsiteX20" fmla="*/ 1507011 w 5023369"/>
              <a:gd name="connsiteY20" fmla="*/ 435990 h 1327480"/>
              <a:gd name="connsiteX21" fmla="*/ 1535445 w 5023369"/>
              <a:gd name="connsiteY21" fmla="*/ 454946 h 1327480"/>
              <a:gd name="connsiteX22" fmla="*/ 1611269 w 5023369"/>
              <a:gd name="connsiteY22" fmla="*/ 511815 h 1327480"/>
              <a:gd name="connsiteX23" fmla="*/ 1668138 w 5023369"/>
              <a:gd name="connsiteY23" fmla="*/ 549727 h 1327480"/>
              <a:gd name="connsiteX24" fmla="*/ 1895611 w 5023369"/>
              <a:gd name="connsiteY24" fmla="*/ 616073 h 1327480"/>
              <a:gd name="connsiteX25" fmla="*/ 1990392 w 5023369"/>
              <a:gd name="connsiteY25" fmla="*/ 644507 h 1327480"/>
              <a:gd name="connsiteX26" fmla="*/ 2198909 w 5023369"/>
              <a:gd name="connsiteY26" fmla="*/ 710854 h 1327480"/>
              <a:gd name="connsiteX27" fmla="*/ 2246299 w 5023369"/>
              <a:gd name="connsiteY27" fmla="*/ 729810 h 1327480"/>
              <a:gd name="connsiteX28" fmla="*/ 2322124 w 5023369"/>
              <a:gd name="connsiteY28" fmla="*/ 748766 h 1327480"/>
              <a:gd name="connsiteX29" fmla="*/ 2416904 w 5023369"/>
              <a:gd name="connsiteY29" fmla="*/ 786678 h 1327480"/>
              <a:gd name="connsiteX30" fmla="*/ 2492728 w 5023369"/>
              <a:gd name="connsiteY30" fmla="*/ 805634 h 1327480"/>
              <a:gd name="connsiteX31" fmla="*/ 2634899 w 5023369"/>
              <a:gd name="connsiteY31" fmla="*/ 853024 h 1327480"/>
              <a:gd name="connsiteX32" fmla="*/ 2739158 w 5023369"/>
              <a:gd name="connsiteY32" fmla="*/ 881459 h 1327480"/>
              <a:gd name="connsiteX33" fmla="*/ 2824460 w 5023369"/>
              <a:gd name="connsiteY33" fmla="*/ 909893 h 1327480"/>
              <a:gd name="connsiteX34" fmla="*/ 2938197 w 5023369"/>
              <a:gd name="connsiteY34" fmla="*/ 957283 h 1327480"/>
              <a:gd name="connsiteX35" fmla="*/ 3459490 w 5023369"/>
              <a:gd name="connsiteY35" fmla="*/ 985717 h 1327480"/>
              <a:gd name="connsiteX36" fmla="*/ 3620617 w 5023369"/>
              <a:gd name="connsiteY36" fmla="*/ 1014151 h 1327480"/>
              <a:gd name="connsiteX37" fmla="*/ 3734354 w 5023369"/>
              <a:gd name="connsiteY37" fmla="*/ 1042586 h 1327480"/>
              <a:gd name="connsiteX38" fmla="*/ 3933393 w 5023369"/>
              <a:gd name="connsiteY38" fmla="*/ 1052064 h 1327480"/>
              <a:gd name="connsiteX39" fmla="*/ 4018695 w 5023369"/>
              <a:gd name="connsiteY39" fmla="*/ 1061542 h 1327480"/>
              <a:gd name="connsiteX40" fmla="*/ 4085042 w 5023369"/>
              <a:gd name="connsiteY40" fmla="*/ 1108932 h 1327480"/>
              <a:gd name="connsiteX41" fmla="*/ 4321993 w 5023369"/>
              <a:gd name="connsiteY41" fmla="*/ 1118410 h 1327480"/>
              <a:gd name="connsiteX42" fmla="*/ 4407295 w 5023369"/>
              <a:gd name="connsiteY42" fmla="*/ 1127888 h 1327480"/>
              <a:gd name="connsiteX43" fmla="*/ 4483120 w 5023369"/>
              <a:gd name="connsiteY43" fmla="*/ 1156322 h 1327480"/>
              <a:gd name="connsiteX44" fmla="*/ 4521032 w 5023369"/>
              <a:gd name="connsiteY44" fmla="*/ 1165800 h 1327480"/>
              <a:gd name="connsiteX45" fmla="*/ 4577900 w 5023369"/>
              <a:gd name="connsiteY45" fmla="*/ 1184756 h 1327480"/>
              <a:gd name="connsiteX46" fmla="*/ 4644247 w 5023369"/>
              <a:gd name="connsiteY46" fmla="*/ 1194234 h 1327480"/>
              <a:gd name="connsiteX47" fmla="*/ 4729549 w 5023369"/>
              <a:gd name="connsiteY47" fmla="*/ 1222669 h 1327480"/>
              <a:gd name="connsiteX48" fmla="*/ 4757984 w 5023369"/>
              <a:gd name="connsiteY48" fmla="*/ 1232147 h 1327480"/>
              <a:gd name="connsiteX49" fmla="*/ 4795896 w 5023369"/>
              <a:gd name="connsiteY49" fmla="*/ 1241625 h 1327480"/>
              <a:gd name="connsiteX50" fmla="*/ 4843286 w 5023369"/>
              <a:gd name="connsiteY50" fmla="*/ 1307971 h 1327480"/>
              <a:gd name="connsiteX51" fmla="*/ 4957023 w 5023369"/>
              <a:gd name="connsiteY51" fmla="*/ 1317449 h 1327480"/>
              <a:gd name="connsiteX52" fmla="*/ 5023369 w 5023369"/>
              <a:gd name="connsiteY52" fmla="*/ 1326927 h 132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23369" h="1327480">
                <a:moveTo>
                  <a:pt x="0" y="0"/>
                </a:moveTo>
                <a:cubicBezTo>
                  <a:pt x="10368" y="1296"/>
                  <a:pt x="114472" y="13262"/>
                  <a:pt x="132693" y="18956"/>
                </a:cubicBezTo>
                <a:cubicBezTo>
                  <a:pt x="164119" y="28777"/>
                  <a:pt x="228792" y="55494"/>
                  <a:pt x="265386" y="75824"/>
                </a:cubicBezTo>
                <a:cubicBezTo>
                  <a:pt x="285307" y="86891"/>
                  <a:pt x="320473" y="108402"/>
                  <a:pt x="341210" y="123214"/>
                </a:cubicBezTo>
                <a:cubicBezTo>
                  <a:pt x="374169" y="146756"/>
                  <a:pt x="379534" y="156542"/>
                  <a:pt x="417035" y="170605"/>
                </a:cubicBezTo>
                <a:cubicBezTo>
                  <a:pt x="429232" y="175179"/>
                  <a:pt x="442310" y="176924"/>
                  <a:pt x="454947" y="180083"/>
                </a:cubicBezTo>
                <a:cubicBezTo>
                  <a:pt x="500007" y="210123"/>
                  <a:pt x="472574" y="195437"/>
                  <a:pt x="540249" y="217995"/>
                </a:cubicBezTo>
                <a:lnTo>
                  <a:pt x="568683" y="227473"/>
                </a:lnTo>
                <a:cubicBezTo>
                  <a:pt x="609505" y="268292"/>
                  <a:pt x="573526" y="240210"/>
                  <a:pt x="672942" y="255907"/>
                </a:cubicBezTo>
                <a:cubicBezTo>
                  <a:pt x="704767" y="260932"/>
                  <a:pt x="735752" y="270867"/>
                  <a:pt x="767723" y="274863"/>
                </a:cubicBezTo>
                <a:cubicBezTo>
                  <a:pt x="792998" y="278022"/>
                  <a:pt x="818422" y="280154"/>
                  <a:pt x="843547" y="284341"/>
                </a:cubicBezTo>
                <a:cubicBezTo>
                  <a:pt x="856396" y="286483"/>
                  <a:pt x="868643" y="291489"/>
                  <a:pt x="881459" y="293819"/>
                </a:cubicBezTo>
                <a:cubicBezTo>
                  <a:pt x="903439" y="297815"/>
                  <a:pt x="925770" y="299624"/>
                  <a:pt x="947806" y="303297"/>
                </a:cubicBezTo>
                <a:cubicBezTo>
                  <a:pt x="1069445" y="323570"/>
                  <a:pt x="906661" y="301602"/>
                  <a:pt x="1061542" y="322253"/>
                </a:cubicBezTo>
                <a:cubicBezTo>
                  <a:pt x="1089301" y="325954"/>
                  <a:pt x="1152899" y="331652"/>
                  <a:pt x="1184757" y="341210"/>
                </a:cubicBezTo>
                <a:cubicBezTo>
                  <a:pt x="1201053" y="346099"/>
                  <a:pt x="1215851" y="355277"/>
                  <a:pt x="1232147" y="360166"/>
                </a:cubicBezTo>
                <a:cubicBezTo>
                  <a:pt x="1247577" y="364795"/>
                  <a:pt x="1263909" y="365737"/>
                  <a:pt x="1279538" y="369644"/>
                </a:cubicBezTo>
                <a:cubicBezTo>
                  <a:pt x="1289230" y="372067"/>
                  <a:pt x="1298280" y="376699"/>
                  <a:pt x="1307972" y="379122"/>
                </a:cubicBezTo>
                <a:cubicBezTo>
                  <a:pt x="1323601" y="383029"/>
                  <a:pt x="1339872" y="384174"/>
                  <a:pt x="1355362" y="388600"/>
                </a:cubicBezTo>
                <a:cubicBezTo>
                  <a:pt x="1384181" y="396834"/>
                  <a:pt x="1411845" y="408800"/>
                  <a:pt x="1440664" y="417034"/>
                </a:cubicBezTo>
                <a:lnTo>
                  <a:pt x="1507011" y="435990"/>
                </a:lnTo>
                <a:cubicBezTo>
                  <a:pt x="1516489" y="442309"/>
                  <a:pt x="1526233" y="448246"/>
                  <a:pt x="1535445" y="454946"/>
                </a:cubicBezTo>
                <a:cubicBezTo>
                  <a:pt x="1560996" y="473529"/>
                  <a:pt x="1584981" y="494290"/>
                  <a:pt x="1611269" y="511815"/>
                </a:cubicBezTo>
                <a:cubicBezTo>
                  <a:pt x="1630225" y="524452"/>
                  <a:pt x="1646036" y="544201"/>
                  <a:pt x="1668138" y="549727"/>
                </a:cubicBezTo>
                <a:cubicBezTo>
                  <a:pt x="1770050" y="575205"/>
                  <a:pt x="1693571" y="555461"/>
                  <a:pt x="1895611" y="616073"/>
                </a:cubicBezTo>
                <a:cubicBezTo>
                  <a:pt x="1927205" y="625551"/>
                  <a:pt x="1959508" y="632925"/>
                  <a:pt x="1990392" y="644507"/>
                </a:cubicBezTo>
                <a:cubicBezTo>
                  <a:pt x="2160034" y="708124"/>
                  <a:pt x="2088788" y="692501"/>
                  <a:pt x="2198909" y="710854"/>
                </a:cubicBezTo>
                <a:cubicBezTo>
                  <a:pt x="2214706" y="717173"/>
                  <a:pt x="2230038" y="724807"/>
                  <a:pt x="2246299" y="729810"/>
                </a:cubicBezTo>
                <a:cubicBezTo>
                  <a:pt x="2271200" y="737472"/>
                  <a:pt x="2322124" y="748766"/>
                  <a:pt x="2322124" y="748766"/>
                </a:cubicBezTo>
                <a:cubicBezTo>
                  <a:pt x="2366866" y="771137"/>
                  <a:pt x="2362248" y="771062"/>
                  <a:pt x="2416904" y="786678"/>
                </a:cubicBezTo>
                <a:cubicBezTo>
                  <a:pt x="2441954" y="793835"/>
                  <a:pt x="2467804" y="798049"/>
                  <a:pt x="2492728" y="805634"/>
                </a:cubicBezTo>
                <a:cubicBezTo>
                  <a:pt x="2540517" y="820179"/>
                  <a:pt x="2587154" y="838333"/>
                  <a:pt x="2634899" y="853024"/>
                </a:cubicBezTo>
                <a:cubicBezTo>
                  <a:pt x="2669328" y="863618"/>
                  <a:pt x="2704655" y="871108"/>
                  <a:pt x="2739158" y="881459"/>
                </a:cubicBezTo>
                <a:cubicBezTo>
                  <a:pt x="2767866" y="890072"/>
                  <a:pt x="2796451" y="899223"/>
                  <a:pt x="2824460" y="909893"/>
                </a:cubicBezTo>
                <a:cubicBezTo>
                  <a:pt x="2862841" y="924514"/>
                  <a:pt x="2897186" y="955046"/>
                  <a:pt x="2938197" y="957283"/>
                </a:cubicBezTo>
                <a:lnTo>
                  <a:pt x="3459490" y="985717"/>
                </a:lnTo>
                <a:cubicBezTo>
                  <a:pt x="3513199" y="995195"/>
                  <a:pt x="3568877" y="996903"/>
                  <a:pt x="3620617" y="1014151"/>
                </a:cubicBezTo>
                <a:cubicBezTo>
                  <a:pt x="3667283" y="1029707"/>
                  <a:pt x="3685122" y="1038939"/>
                  <a:pt x="3734354" y="1042586"/>
                </a:cubicBezTo>
                <a:cubicBezTo>
                  <a:pt x="3800594" y="1047493"/>
                  <a:pt x="3867047" y="1048905"/>
                  <a:pt x="3933393" y="1052064"/>
                </a:cubicBezTo>
                <a:cubicBezTo>
                  <a:pt x="3961827" y="1055223"/>
                  <a:pt x="3991554" y="1052495"/>
                  <a:pt x="4018695" y="1061542"/>
                </a:cubicBezTo>
                <a:cubicBezTo>
                  <a:pt x="4086893" y="1084275"/>
                  <a:pt x="4003756" y="1100523"/>
                  <a:pt x="4085042" y="1108932"/>
                </a:cubicBezTo>
                <a:cubicBezTo>
                  <a:pt x="4163669" y="1117066"/>
                  <a:pt x="4243009" y="1115251"/>
                  <a:pt x="4321993" y="1118410"/>
                </a:cubicBezTo>
                <a:cubicBezTo>
                  <a:pt x="4350427" y="1121569"/>
                  <a:pt x="4379075" y="1123185"/>
                  <a:pt x="4407295" y="1127888"/>
                </a:cubicBezTo>
                <a:cubicBezTo>
                  <a:pt x="4420609" y="1130107"/>
                  <a:pt x="4479689" y="1155178"/>
                  <a:pt x="4483120" y="1156322"/>
                </a:cubicBezTo>
                <a:cubicBezTo>
                  <a:pt x="4495478" y="1160441"/>
                  <a:pt x="4508555" y="1162057"/>
                  <a:pt x="4521032" y="1165800"/>
                </a:cubicBezTo>
                <a:cubicBezTo>
                  <a:pt x="4540171" y="1171542"/>
                  <a:pt x="4558430" y="1180263"/>
                  <a:pt x="4577900" y="1184756"/>
                </a:cubicBezTo>
                <a:cubicBezTo>
                  <a:pt x="4599668" y="1189779"/>
                  <a:pt x="4622131" y="1191075"/>
                  <a:pt x="4644247" y="1194234"/>
                </a:cubicBezTo>
                <a:lnTo>
                  <a:pt x="4729549" y="1222669"/>
                </a:lnTo>
                <a:cubicBezTo>
                  <a:pt x="4739027" y="1225828"/>
                  <a:pt x="4748291" y="1229724"/>
                  <a:pt x="4757984" y="1232147"/>
                </a:cubicBezTo>
                <a:lnTo>
                  <a:pt x="4795896" y="1241625"/>
                </a:lnTo>
                <a:cubicBezTo>
                  <a:pt x="4811399" y="1288133"/>
                  <a:pt x="4799202" y="1302093"/>
                  <a:pt x="4843286" y="1307971"/>
                </a:cubicBezTo>
                <a:cubicBezTo>
                  <a:pt x="4880996" y="1312999"/>
                  <a:pt x="4919111" y="1314290"/>
                  <a:pt x="4957023" y="1317449"/>
                </a:cubicBezTo>
                <a:cubicBezTo>
                  <a:pt x="4997446" y="1330923"/>
                  <a:pt x="4975466" y="1326927"/>
                  <a:pt x="5023369" y="1326927"/>
                </a:cubicBezTo>
              </a:path>
            </a:pathLst>
          </a:custGeom>
          <a:ln w="228600">
            <a:solidFill>
              <a:schemeClr val="accent1">
                <a:alpha val="30000"/>
              </a:schemeClr>
            </a:solidFill>
          </a:ln>
          <a:effectLst>
            <a:outerShdw blurRad="40000" dist="20000" dir="5400000" rotWithShape="0">
              <a:srgbClr val="000000">
                <a:alpha val="38000"/>
              </a:srgbClr>
            </a:outerShdw>
            <a:softEdge rad="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7" name="Straight Arrow Connector 56"/>
          <p:cNvCxnSpPr/>
          <p:nvPr/>
        </p:nvCxnSpPr>
        <p:spPr>
          <a:xfrm flipH="1">
            <a:off x="2345234" y="3199085"/>
            <a:ext cx="576064" cy="2664296"/>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2633266" y="4639245"/>
            <a:ext cx="720080" cy="276985"/>
          </a:xfrm>
          <a:prstGeom prst="rect">
            <a:avLst/>
          </a:prstGeom>
          <a:noFill/>
          <a:ln>
            <a:noFill/>
          </a:ln>
        </p:spPr>
        <p:txBody>
          <a:bodyPr wrap="square" lIns="91427" tIns="45713" rIns="91427" bIns="45713" rtlCol="0">
            <a:spAutoFit/>
          </a:bodyPr>
          <a:lstStyle/>
          <a:p>
            <a:r>
              <a:rPr lang="en-US" sz="1200" smtClean="0">
                <a:solidFill>
                  <a:srgbClr val="FFFF00"/>
                </a:solidFill>
                <a:latin typeface="Abadi MT Condensed Extra Bold"/>
                <a:cs typeface="Abadi MT Condensed Extra Bold"/>
              </a:rPr>
              <a:t>60 M</a:t>
            </a:r>
            <a:endParaRPr lang="en-US" sz="1200">
              <a:solidFill>
                <a:srgbClr val="FFFF00"/>
              </a:solidFill>
              <a:latin typeface="Abadi MT Condensed Extra Bold"/>
              <a:cs typeface="Abadi MT Condensed Extra Bold"/>
            </a:endParaRPr>
          </a:p>
        </p:txBody>
      </p:sp>
      <p:sp>
        <p:nvSpPr>
          <p:cNvPr id="61" name="Freeform 60"/>
          <p:cNvSpPr/>
          <p:nvPr/>
        </p:nvSpPr>
        <p:spPr>
          <a:xfrm>
            <a:off x="7572966" y="6264994"/>
            <a:ext cx="881459" cy="2047260"/>
          </a:xfrm>
          <a:custGeom>
            <a:avLst/>
            <a:gdLst>
              <a:gd name="connsiteX0" fmla="*/ 18956 w 881459"/>
              <a:gd name="connsiteY0" fmla="*/ 0 h 2047260"/>
              <a:gd name="connsiteX1" fmla="*/ 881459 w 881459"/>
              <a:gd name="connsiteY1" fmla="*/ 56868 h 2047260"/>
              <a:gd name="connsiteX2" fmla="*/ 748766 w 881459"/>
              <a:gd name="connsiteY2" fmla="*/ 2047260 h 2047260"/>
              <a:gd name="connsiteX3" fmla="*/ 0 w 881459"/>
              <a:gd name="connsiteY3" fmla="*/ 1980913 h 2047260"/>
              <a:gd name="connsiteX4" fmla="*/ 18956 w 881459"/>
              <a:gd name="connsiteY4" fmla="*/ 0 h 204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459" h="2047260">
                <a:moveTo>
                  <a:pt x="18956" y="0"/>
                </a:moveTo>
                <a:lnTo>
                  <a:pt x="881459" y="56868"/>
                </a:lnTo>
                <a:lnTo>
                  <a:pt x="748766" y="2047260"/>
                </a:lnTo>
                <a:lnTo>
                  <a:pt x="0" y="1980913"/>
                </a:lnTo>
                <a:lnTo>
                  <a:pt x="18956" y="0"/>
                </a:lnTo>
                <a:close/>
              </a:path>
            </a:pathLst>
          </a:custGeom>
          <a:solidFill>
            <a:srgbClr val="800000">
              <a:alpha val="8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flipH="1">
            <a:off x="8537922" y="6295429"/>
            <a:ext cx="72008" cy="2088232"/>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7529810" y="6151413"/>
            <a:ext cx="936104" cy="72008"/>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8609930" y="7015509"/>
            <a:ext cx="720080" cy="276985"/>
          </a:xfrm>
          <a:prstGeom prst="rect">
            <a:avLst/>
          </a:prstGeom>
          <a:noFill/>
          <a:ln>
            <a:noFill/>
          </a:ln>
        </p:spPr>
        <p:txBody>
          <a:bodyPr wrap="square" lIns="91427" tIns="45713" rIns="91427" bIns="45713" rtlCol="0">
            <a:spAutoFit/>
          </a:bodyPr>
          <a:lstStyle/>
          <a:p>
            <a:r>
              <a:rPr lang="en-US" sz="1200" smtClean="0">
                <a:latin typeface="Abadi MT Condensed Extra Bold"/>
                <a:cs typeface="Abadi MT Condensed Extra Bold"/>
              </a:rPr>
              <a:t>13.9 M</a:t>
            </a:r>
            <a:endParaRPr lang="en-US" sz="1200">
              <a:latin typeface="Abadi MT Condensed Extra Bold"/>
              <a:cs typeface="Abadi MT Condensed Extra Bold"/>
            </a:endParaRPr>
          </a:p>
        </p:txBody>
      </p:sp>
      <p:sp>
        <p:nvSpPr>
          <p:cNvPr id="73" name="TextBox 72"/>
          <p:cNvSpPr txBox="1"/>
          <p:nvPr/>
        </p:nvSpPr>
        <p:spPr>
          <a:xfrm>
            <a:off x="7673826" y="5863381"/>
            <a:ext cx="720080" cy="276985"/>
          </a:xfrm>
          <a:prstGeom prst="rect">
            <a:avLst/>
          </a:prstGeom>
          <a:noFill/>
          <a:ln>
            <a:noFill/>
          </a:ln>
        </p:spPr>
        <p:txBody>
          <a:bodyPr wrap="square" lIns="91427" tIns="45713" rIns="91427" bIns="45713" rtlCol="0">
            <a:spAutoFit/>
          </a:bodyPr>
          <a:lstStyle/>
          <a:p>
            <a:r>
              <a:rPr lang="en-US" sz="1200" smtClean="0">
                <a:latin typeface="Abadi MT Condensed Extra Bold"/>
                <a:cs typeface="Abadi MT Condensed Extra Bold"/>
              </a:rPr>
              <a:t>7.55M</a:t>
            </a:r>
            <a:endParaRPr lang="en-US" sz="1200">
              <a:latin typeface="Abadi MT Condensed Extra Bold"/>
              <a:cs typeface="Abadi MT Condensed Extra Bold"/>
            </a:endParaRPr>
          </a:p>
        </p:txBody>
      </p:sp>
      <p:pic>
        <p:nvPicPr>
          <p:cNvPr id="74" name="Picture 73"/>
          <p:cNvPicPr>
            <a:picLocks noChangeAspect="1"/>
          </p:cNvPicPr>
          <p:nvPr/>
        </p:nvPicPr>
        <p:blipFill rotWithShape="1">
          <a:blip r:embed="rId6" cstate="email">
            <a:alphaModFix amt="41000"/>
          </a:blip>
          <a:srcRect t="-1626" r="-6480"/>
          <a:stretch/>
        </p:blipFill>
        <p:spPr>
          <a:xfrm>
            <a:off x="257002" y="4279205"/>
            <a:ext cx="3769151" cy="4230783"/>
          </a:xfrm>
          <a:prstGeom prst="rect">
            <a:avLst/>
          </a:prstGeom>
        </p:spPr>
      </p:pic>
      <p:pic>
        <p:nvPicPr>
          <p:cNvPr id="105" name="Picture 104"/>
          <p:cNvPicPr>
            <a:picLocks noChangeAspect="1"/>
          </p:cNvPicPr>
          <p:nvPr/>
        </p:nvPicPr>
        <p:blipFill>
          <a:blip r:embed="rId7">
            <a:alphaModFix amt="62000"/>
            <a:extLst>
              <a:ext uri="{BEBA8EAE-BF5A-486C-A8C5-ECC9F3942E4B}">
                <a14:imgProps xmlns:a14="http://schemas.microsoft.com/office/drawing/2010/main">
                  <a14:imgLayer r:embed="rId8">
                    <a14:imgEffect>
                      <a14:backgroundRemoval t="0" b="89831" l="0" r="97566">
                        <a14:foregroundMark x1="87453" y1="16573" x2="87453" y2="16573"/>
                        <a14:foregroundMark x1="89326" y1="24294" x2="89326" y2="24294"/>
                      </a14:backgroundRemoval>
                    </a14:imgEffect>
                  </a14:imgLayer>
                </a14:imgProps>
              </a:ext>
            </a:extLst>
          </a:blip>
          <a:stretch>
            <a:fillRect/>
          </a:stretch>
        </p:blipFill>
        <p:spPr>
          <a:xfrm>
            <a:off x="-14686" y="6439445"/>
            <a:ext cx="1006078" cy="1000426"/>
          </a:xfrm>
          <a:prstGeom prst="rect">
            <a:avLst/>
          </a:prstGeom>
        </p:spPr>
      </p:pic>
      <p:pic>
        <p:nvPicPr>
          <p:cNvPr id="106" name="Picture 105"/>
          <p:cNvPicPr>
            <a:picLocks noChangeAspect="1"/>
          </p:cNvPicPr>
          <p:nvPr/>
        </p:nvPicPr>
        <p:blipFill>
          <a:blip r:embed="rId7">
            <a:alphaModFix amt="62000"/>
            <a:extLst>
              <a:ext uri="{BEBA8EAE-BF5A-486C-A8C5-ECC9F3942E4B}">
                <a14:imgProps xmlns:a14="http://schemas.microsoft.com/office/drawing/2010/main">
                  <a14:imgLayer r:embed="rId9">
                    <a14:imgEffect>
                      <a14:backgroundRemoval t="0" b="89831" l="0" r="97566">
                        <a14:foregroundMark x1="87453" y1="16573" x2="87453" y2="16573"/>
                        <a14:foregroundMark x1="89326" y1="24294" x2="89326" y2="24294"/>
                      </a14:backgroundRemoval>
                    </a14:imgEffect>
                  </a14:imgLayer>
                </a14:imgProps>
              </a:ext>
            </a:extLst>
          </a:blip>
          <a:stretch>
            <a:fillRect/>
          </a:stretch>
        </p:blipFill>
        <p:spPr>
          <a:xfrm>
            <a:off x="3065314" y="6367437"/>
            <a:ext cx="1008112" cy="1002449"/>
          </a:xfrm>
          <a:prstGeom prst="rect">
            <a:avLst/>
          </a:prstGeom>
        </p:spPr>
      </p:pic>
      <p:sp>
        <p:nvSpPr>
          <p:cNvPr id="107" name="Freeform 106"/>
          <p:cNvSpPr/>
          <p:nvPr/>
        </p:nvSpPr>
        <p:spPr>
          <a:xfrm>
            <a:off x="904164" y="2669042"/>
            <a:ext cx="6006230" cy="1743488"/>
          </a:xfrm>
          <a:custGeom>
            <a:avLst/>
            <a:gdLst>
              <a:gd name="connsiteX0" fmla="*/ 6006230 w 6006230"/>
              <a:gd name="connsiteY0" fmla="*/ 1743488 h 1743488"/>
              <a:gd name="connsiteX1" fmla="*/ 5554148 w 6006230"/>
              <a:gd name="connsiteY1" fmla="*/ 1721963 h 1743488"/>
              <a:gd name="connsiteX2" fmla="*/ 5381926 w 6006230"/>
              <a:gd name="connsiteY2" fmla="*/ 1678914 h 1743488"/>
              <a:gd name="connsiteX3" fmla="*/ 5080538 w 6006230"/>
              <a:gd name="connsiteY3" fmla="*/ 1657390 h 1743488"/>
              <a:gd name="connsiteX4" fmla="*/ 5015955 w 6006230"/>
              <a:gd name="connsiteY4" fmla="*/ 1635865 h 1743488"/>
              <a:gd name="connsiteX5" fmla="*/ 4951372 w 6006230"/>
              <a:gd name="connsiteY5" fmla="*/ 1592816 h 1743488"/>
              <a:gd name="connsiteX6" fmla="*/ 4757623 w 6006230"/>
              <a:gd name="connsiteY6" fmla="*/ 1571292 h 1743488"/>
              <a:gd name="connsiteX7" fmla="*/ 4693040 w 6006230"/>
              <a:gd name="connsiteY7" fmla="*/ 1528243 h 1743488"/>
              <a:gd name="connsiteX8" fmla="*/ 4370124 w 6006230"/>
              <a:gd name="connsiteY8" fmla="*/ 1463669 h 1743488"/>
              <a:gd name="connsiteX9" fmla="*/ 4240958 w 6006230"/>
              <a:gd name="connsiteY9" fmla="*/ 1420620 h 1743488"/>
              <a:gd name="connsiteX10" fmla="*/ 4176375 w 6006230"/>
              <a:gd name="connsiteY10" fmla="*/ 1399095 h 1743488"/>
              <a:gd name="connsiteX11" fmla="*/ 3982625 w 6006230"/>
              <a:gd name="connsiteY11" fmla="*/ 1312997 h 1743488"/>
              <a:gd name="connsiteX12" fmla="*/ 3465960 w 6006230"/>
              <a:gd name="connsiteY12" fmla="*/ 1291473 h 1743488"/>
              <a:gd name="connsiteX13" fmla="*/ 3336794 w 6006230"/>
              <a:gd name="connsiteY13" fmla="*/ 1248424 h 1743488"/>
              <a:gd name="connsiteX14" fmla="*/ 3272211 w 6006230"/>
              <a:gd name="connsiteY14" fmla="*/ 1226899 h 1743488"/>
              <a:gd name="connsiteX15" fmla="*/ 3143045 w 6006230"/>
              <a:gd name="connsiteY15" fmla="*/ 1162325 h 1743488"/>
              <a:gd name="connsiteX16" fmla="*/ 2992351 w 6006230"/>
              <a:gd name="connsiteY16" fmla="*/ 1140801 h 1743488"/>
              <a:gd name="connsiteX17" fmla="*/ 2863185 w 6006230"/>
              <a:gd name="connsiteY17" fmla="*/ 1097752 h 1743488"/>
              <a:gd name="connsiteX18" fmla="*/ 2798602 w 6006230"/>
              <a:gd name="connsiteY18" fmla="*/ 1076227 h 1743488"/>
              <a:gd name="connsiteX19" fmla="*/ 2540269 w 6006230"/>
              <a:gd name="connsiteY19" fmla="*/ 1054703 h 1743488"/>
              <a:gd name="connsiteX20" fmla="*/ 2454158 w 6006230"/>
              <a:gd name="connsiteY20" fmla="*/ 1033178 h 1743488"/>
              <a:gd name="connsiteX21" fmla="*/ 2324992 w 6006230"/>
              <a:gd name="connsiteY21" fmla="*/ 947080 h 1743488"/>
              <a:gd name="connsiteX22" fmla="*/ 2238881 w 6006230"/>
              <a:gd name="connsiteY22" fmla="*/ 925556 h 1743488"/>
              <a:gd name="connsiteX23" fmla="*/ 2195826 w 6006230"/>
              <a:gd name="connsiteY23" fmla="*/ 882506 h 1743488"/>
              <a:gd name="connsiteX24" fmla="*/ 2066660 w 6006230"/>
              <a:gd name="connsiteY24" fmla="*/ 796408 h 1743488"/>
              <a:gd name="connsiteX25" fmla="*/ 1959021 w 6006230"/>
              <a:gd name="connsiteY25" fmla="*/ 710310 h 1743488"/>
              <a:gd name="connsiteX26" fmla="*/ 1894438 w 6006230"/>
              <a:gd name="connsiteY26" fmla="*/ 688786 h 1743488"/>
              <a:gd name="connsiteX27" fmla="*/ 1377773 w 6006230"/>
              <a:gd name="connsiteY27" fmla="*/ 624212 h 1743488"/>
              <a:gd name="connsiteX28" fmla="*/ 1248607 w 6006230"/>
              <a:gd name="connsiteY28" fmla="*/ 581163 h 1743488"/>
              <a:gd name="connsiteX29" fmla="*/ 1119440 w 6006230"/>
              <a:gd name="connsiteY29" fmla="*/ 538114 h 1743488"/>
              <a:gd name="connsiteX30" fmla="*/ 1054857 w 6006230"/>
              <a:gd name="connsiteY30" fmla="*/ 516589 h 1743488"/>
              <a:gd name="connsiteX31" fmla="*/ 990274 w 6006230"/>
              <a:gd name="connsiteY31" fmla="*/ 473540 h 1743488"/>
              <a:gd name="connsiteX32" fmla="*/ 925691 w 6006230"/>
              <a:gd name="connsiteY32" fmla="*/ 452016 h 1743488"/>
              <a:gd name="connsiteX33" fmla="*/ 839580 w 6006230"/>
              <a:gd name="connsiteY33" fmla="*/ 408967 h 1743488"/>
              <a:gd name="connsiteX34" fmla="*/ 774997 w 6006230"/>
              <a:gd name="connsiteY34" fmla="*/ 387442 h 1743488"/>
              <a:gd name="connsiteX35" fmla="*/ 624303 w 6006230"/>
              <a:gd name="connsiteY35" fmla="*/ 344393 h 1743488"/>
              <a:gd name="connsiteX36" fmla="*/ 559720 w 6006230"/>
              <a:gd name="connsiteY36" fmla="*/ 279819 h 1743488"/>
              <a:gd name="connsiteX37" fmla="*/ 495137 w 6006230"/>
              <a:gd name="connsiteY37" fmla="*/ 258295 h 1743488"/>
              <a:gd name="connsiteX38" fmla="*/ 430554 w 6006230"/>
              <a:gd name="connsiteY38" fmla="*/ 215246 h 1743488"/>
              <a:gd name="connsiteX39" fmla="*/ 344443 w 6006230"/>
              <a:gd name="connsiteY39" fmla="*/ 172197 h 1743488"/>
              <a:gd name="connsiteX40" fmla="*/ 279860 w 6006230"/>
              <a:gd name="connsiteY40" fmla="*/ 129148 h 1743488"/>
              <a:gd name="connsiteX41" fmla="*/ 236804 w 6006230"/>
              <a:gd name="connsiteY41" fmla="*/ 86099 h 1743488"/>
              <a:gd name="connsiteX42" fmla="*/ 86111 w 6006230"/>
              <a:gd name="connsiteY42" fmla="*/ 43050 h 1743488"/>
              <a:gd name="connsiteX43" fmla="*/ 21527 w 6006230"/>
              <a:gd name="connsiteY43" fmla="*/ 21525 h 1743488"/>
              <a:gd name="connsiteX44" fmla="*/ 0 w 6006230"/>
              <a:gd name="connsiteY44" fmla="*/ 0 h 174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06230" h="1743488">
                <a:moveTo>
                  <a:pt x="6006230" y="1743488"/>
                </a:moveTo>
                <a:cubicBezTo>
                  <a:pt x="5855536" y="1736313"/>
                  <a:pt x="5704212" y="1737485"/>
                  <a:pt x="5554148" y="1721963"/>
                </a:cubicBezTo>
                <a:cubicBezTo>
                  <a:pt x="5495288" y="1715875"/>
                  <a:pt x="5440949" y="1683129"/>
                  <a:pt x="5381926" y="1678914"/>
                </a:cubicBezTo>
                <a:lnTo>
                  <a:pt x="5080538" y="1657390"/>
                </a:lnTo>
                <a:cubicBezTo>
                  <a:pt x="5059010" y="1650215"/>
                  <a:pt x="5036252" y="1646012"/>
                  <a:pt x="5015955" y="1635865"/>
                </a:cubicBezTo>
                <a:cubicBezTo>
                  <a:pt x="4992814" y="1624296"/>
                  <a:pt x="4976472" y="1599090"/>
                  <a:pt x="4951372" y="1592816"/>
                </a:cubicBezTo>
                <a:cubicBezTo>
                  <a:pt x="4888331" y="1577058"/>
                  <a:pt x="4822206" y="1578467"/>
                  <a:pt x="4757623" y="1571292"/>
                </a:cubicBezTo>
                <a:cubicBezTo>
                  <a:pt x="4736095" y="1556942"/>
                  <a:pt x="4716683" y="1538749"/>
                  <a:pt x="4693040" y="1528243"/>
                </a:cubicBezTo>
                <a:cubicBezTo>
                  <a:pt x="4565829" y="1471713"/>
                  <a:pt x="4517915" y="1480087"/>
                  <a:pt x="4370124" y="1463669"/>
                </a:cubicBezTo>
                <a:lnTo>
                  <a:pt x="4240958" y="1420620"/>
                </a:lnTo>
                <a:cubicBezTo>
                  <a:pt x="4219430" y="1413445"/>
                  <a:pt x="4195257" y="1411681"/>
                  <a:pt x="4176375" y="1399095"/>
                </a:cubicBezTo>
                <a:cubicBezTo>
                  <a:pt x="4114920" y="1358131"/>
                  <a:pt x="4064605" y="1316412"/>
                  <a:pt x="3982625" y="1312997"/>
                </a:cubicBezTo>
                <a:lnTo>
                  <a:pt x="3465960" y="1291473"/>
                </a:lnTo>
                <a:lnTo>
                  <a:pt x="3336794" y="1248424"/>
                </a:lnTo>
                <a:cubicBezTo>
                  <a:pt x="3315266" y="1241249"/>
                  <a:pt x="3291093" y="1239485"/>
                  <a:pt x="3272211" y="1226899"/>
                </a:cubicBezTo>
                <a:cubicBezTo>
                  <a:pt x="3217782" y="1190618"/>
                  <a:pt x="3206706" y="1175055"/>
                  <a:pt x="3143045" y="1162325"/>
                </a:cubicBezTo>
                <a:cubicBezTo>
                  <a:pt x="3093289" y="1152375"/>
                  <a:pt x="3042582" y="1147976"/>
                  <a:pt x="2992351" y="1140801"/>
                </a:cubicBezTo>
                <a:lnTo>
                  <a:pt x="2863185" y="1097752"/>
                </a:lnTo>
                <a:cubicBezTo>
                  <a:pt x="2841657" y="1090577"/>
                  <a:pt x="2821216" y="1078111"/>
                  <a:pt x="2798602" y="1076227"/>
                </a:cubicBezTo>
                <a:lnTo>
                  <a:pt x="2540269" y="1054703"/>
                </a:lnTo>
                <a:cubicBezTo>
                  <a:pt x="2511565" y="1047528"/>
                  <a:pt x="2480622" y="1046408"/>
                  <a:pt x="2454158" y="1033178"/>
                </a:cubicBezTo>
                <a:cubicBezTo>
                  <a:pt x="2407876" y="1010040"/>
                  <a:pt x="2375191" y="959628"/>
                  <a:pt x="2324992" y="947080"/>
                </a:cubicBezTo>
                <a:lnTo>
                  <a:pt x="2238881" y="925556"/>
                </a:lnTo>
                <a:cubicBezTo>
                  <a:pt x="2224529" y="911206"/>
                  <a:pt x="2212063" y="894682"/>
                  <a:pt x="2195826" y="882506"/>
                </a:cubicBezTo>
                <a:cubicBezTo>
                  <a:pt x="2154429" y="851462"/>
                  <a:pt x="2103251" y="832993"/>
                  <a:pt x="2066660" y="796408"/>
                </a:cubicBezTo>
                <a:cubicBezTo>
                  <a:pt x="2026612" y="756367"/>
                  <a:pt x="2013333" y="737462"/>
                  <a:pt x="1959021" y="710310"/>
                </a:cubicBezTo>
                <a:cubicBezTo>
                  <a:pt x="1938724" y="700163"/>
                  <a:pt x="1915966" y="695961"/>
                  <a:pt x="1894438" y="688786"/>
                </a:cubicBezTo>
                <a:cubicBezTo>
                  <a:pt x="1735245" y="529619"/>
                  <a:pt x="1905780" y="680776"/>
                  <a:pt x="1377773" y="624212"/>
                </a:cubicBezTo>
                <a:cubicBezTo>
                  <a:pt x="1332648" y="619378"/>
                  <a:pt x="1291662" y="595513"/>
                  <a:pt x="1248607" y="581163"/>
                </a:cubicBezTo>
                <a:lnTo>
                  <a:pt x="1119440" y="538114"/>
                </a:lnTo>
                <a:cubicBezTo>
                  <a:pt x="1097912" y="530939"/>
                  <a:pt x="1073739" y="529175"/>
                  <a:pt x="1054857" y="516589"/>
                </a:cubicBezTo>
                <a:cubicBezTo>
                  <a:pt x="1033329" y="502239"/>
                  <a:pt x="1013415" y="485109"/>
                  <a:pt x="990274" y="473540"/>
                </a:cubicBezTo>
                <a:cubicBezTo>
                  <a:pt x="969977" y="463393"/>
                  <a:pt x="946549" y="460954"/>
                  <a:pt x="925691" y="452016"/>
                </a:cubicBezTo>
                <a:cubicBezTo>
                  <a:pt x="896194" y="439377"/>
                  <a:pt x="869077" y="421607"/>
                  <a:pt x="839580" y="408967"/>
                </a:cubicBezTo>
                <a:cubicBezTo>
                  <a:pt x="818722" y="400029"/>
                  <a:pt x="796732" y="393962"/>
                  <a:pt x="774997" y="387442"/>
                </a:cubicBezTo>
                <a:cubicBezTo>
                  <a:pt x="724959" y="372433"/>
                  <a:pt x="674534" y="358743"/>
                  <a:pt x="624303" y="344393"/>
                </a:cubicBezTo>
                <a:cubicBezTo>
                  <a:pt x="602775" y="322868"/>
                  <a:pt x="585051" y="296704"/>
                  <a:pt x="559720" y="279819"/>
                </a:cubicBezTo>
                <a:cubicBezTo>
                  <a:pt x="540838" y="267233"/>
                  <a:pt x="515434" y="268442"/>
                  <a:pt x="495137" y="258295"/>
                </a:cubicBezTo>
                <a:cubicBezTo>
                  <a:pt x="471996" y="246726"/>
                  <a:pt x="453018" y="228081"/>
                  <a:pt x="430554" y="215246"/>
                </a:cubicBezTo>
                <a:cubicBezTo>
                  <a:pt x="402690" y="199326"/>
                  <a:pt x="372307" y="188117"/>
                  <a:pt x="344443" y="172197"/>
                </a:cubicBezTo>
                <a:cubicBezTo>
                  <a:pt x="321979" y="159362"/>
                  <a:pt x="300064" y="145309"/>
                  <a:pt x="279860" y="129148"/>
                </a:cubicBezTo>
                <a:cubicBezTo>
                  <a:pt x="264011" y="116471"/>
                  <a:pt x="255350" y="94341"/>
                  <a:pt x="236804" y="86099"/>
                </a:cubicBezTo>
                <a:cubicBezTo>
                  <a:pt x="189065" y="64885"/>
                  <a:pt x="136149" y="58059"/>
                  <a:pt x="86111" y="43050"/>
                </a:cubicBezTo>
                <a:cubicBezTo>
                  <a:pt x="64376" y="36530"/>
                  <a:pt x="41824" y="31672"/>
                  <a:pt x="21527" y="21525"/>
                </a:cubicBezTo>
                <a:cubicBezTo>
                  <a:pt x="12451" y="16987"/>
                  <a:pt x="7176" y="7175"/>
                  <a:pt x="0" y="0"/>
                </a:cubicBezTo>
              </a:path>
            </a:pathLst>
          </a:custGeom>
          <a:ln w="31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3050140" y="2721631"/>
            <a:ext cx="3923229" cy="1099993"/>
          </a:xfrm>
          <a:custGeom>
            <a:avLst/>
            <a:gdLst>
              <a:gd name="connsiteX0" fmla="*/ 3923229 w 3923229"/>
              <a:gd name="connsiteY0" fmla="*/ 1099993 h 1099993"/>
              <a:gd name="connsiteX1" fmla="*/ 3798502 w 3923229"/>
              <a:gd name="connsiteY1" fmla="*/ 1043292 h 1099993"/>
              <a:gd name="connsiteX2" fmla="*/ 3764485 w 3923229"/>
              <a:gd name="connsiteY2" fmla="*/ 1009272 h 1099993"/>
              <a:gd name="connsiteX3" fmla="*/ 3730469 w 3923229"/>
              <a:gd name="connsiteY3" fmla="*/ 997932 h 1099993"/>
              <a:gd name="connsiteX4" fmla="*/ 3685114 w 3923229"/>
              <a:gd name="connsiteY4" fmla="*/ 975251 h 1099993"/>
              <a:gd name="connsiteX5" fmla="*/ 3617081 w 3923229"/>
              <a:gd name="connsiteY5" fmla="*/ 963911 h 1099993"/>
              <a:gd name="connsiteX6" fmla="*/ 3458337 w 3923229"/>
              <a:gd name="connsiteY6" fmla="*/ 941231 h 1099993"/>
              <a:gd name="connsiteX7" fmla="*/ 3367627 w 3923229"/>
              <a:gd name="connsiteY7" fmla="*/ 907211 h 1099993"/>
              <a:gd name="connsiteX8" fmla="*/ 3231561 w 3923229"/>
              <a:gd name="connsiteY8" fmla="*/ 884530 h 1099993"/>
              <a:gd name="connsiteX9" fmla="*/ 3118173 w 3923229"/>
              <a:gd name="connsiteY9" fmla="*/ 861850 h 1099993"/>
              <a:gd name="connsiteX10" fmla="*/ 3038801 w 3923229"/>
              <a:gd name="connsiteY10" fmla="*/ 839170 h 1099993"/>
              <a:gd name="connsiteX11" fmla="*/ 2948091 w 3923229"/>
              <a:gd name="connsiteY11" fmla="*/ 827830 h 1099993"/>
              <a:gd name="connsiteX12" fmla="*/ 2880058 w 3923229"/>
              <a:gd name="connsiteY12" fmla="*/ 805150 h 1099993"/>
              <a:gd name="connsiteX13" fmla="*/ 2834703 w 3923229"/>
              <a:gd name="connsiteY13" fmla="*/ 782469 h 1099993"/>
              <a:gd name="connsiteX14" fmla="*/ 2743992 w 3923229"/>
              <a:gd name="connsiteY14" fmla="*/ 771129 h 1099993"/>
              <a:gd name="connsiteX15" fmla="*/ 2698637 w 3923229"/>
              <a:gd name="connsiteY15" fmla="*/ 759789 h 1099993"/>
              <a:gd name="connsiteX16" fmla="*/ 2562571 w 3923229"/>
              <a:gd name="connsiteY16" fmla="*/ 737109 h 1099993"/>
              <a:gd name="connsiteX17" fmla="*/ 2471861 w 3923229"/>
              <a:gd name="connsiteY17" fmla="*/ 703088 h 1099993"/>
              <a:gd name="connsiteX18" fmla="*/ 2222407 w 3923229"/>
              <a:gd name="connsiteY18" fmla="*/ 669068 h 1099993"/>
              <a:gd name="connsiteX19" fmla="*/ 2109019 w 3923229"/>
              <a:gd name="connsiteY19" fmla="*/ 623707 h 1099993"/>
              <a:gd name="connsiteX20" fmla="*/ 2029647 w 3923229"/>
              <a:gd name="connsiteY20" fmla="*/ 601027 h 1099993"/>
              <a:gd name="connsiteX21" fmla="*/ 1961614 w 3923229"/>
              <a:gd name="connsiteY21" fmla="*/ 578347 h 1099993"/>
              <a:gd name="connsiteX22" fmla="*/ 1882243 w 3923229"/>
              <a:gd name="connsiteY22" fmla="*/ 567007 h 1099993"/>
              <a:gd name="connsiteX23" fmla="*/ 1723499 w 3923229"/>
              <a:gd name="connsiteY23" fmla="*/ 544327 h 1099993"/>
              <a:gd name="connsiteX24" fmla="*/ 1644128 w 3923229"/>
              <a:gd name="connsiteY24" fmla="*/ 521646 h 1099993"/>
              <a:gd name="connsiteX25" fmla="*/ 1598772 w 3923229"/>
              <a:gd name="connsiteY25" fmla="*/ 510306 h 1099993"/>
              <a:gd name="connsiteX26" fmla="*/ 1564756 w 3923229"/>
              <a:gd name="connsiteY26" fmla="*/ 498966 h 1099993"/>
              <a:gd name="connsiteX27" fmla="*/ 1496723 w 3923229"/>
              <a:gd name="connsiteY27" fmla="*/ 487626 h 1099993"/>
              <a:gd name="connsiteX28" fmla="*/ 1440029 w 3923229"/>
              <a:gd name="connsiteY28" fmla="*/ 476286 h 1099993"/>
              <a:gd name="connsiteX29" fmla="*/ 1394674 w 3923229"/>
              <a:gd name="connsiteY29" fmla="*/ 464946 h 1099993"/>
              <a:gd name="connsiteX30" fmla="*/ 1360657 w 3923229"/>
              <a:gd name="connsiteY30" fmla="*/ 453605 h 1099993"/>
              <a:gd name="connsiteX31" fmla="*/ 1281286 w 3923229"/>
              <a:gd name="connsiteY31" fmla="*/ 442265 h 1099993"/>
              <a:gd name="connsiteX32" fmla="*/ 1247269 w 3923229"/>
              <a:gd name="connsiteY32" fmla="*/ 430925 h 1099993"/>
              <a:gd name="connsiteX33" fmla="*/ 1133881 w 3923229"/>
              <a:gd name="connsiteY33" fmla="*/ 408245 h 1099993"/>
              <a:gd name="connsiteX34" fmla="*/ 1009154 w 3923229"/>
              <a:gd name="connsiteY34" fmla="*/ 396905 h 1099993"/>
              <a:gd name="connsiteX35" fmla="*/ 941121 w 3923229"/>
              <a:gd name="connsiteY35" fmla="*/ 385565 h 1099993"/>
              <a:gd name="connsiteX36" fmla="*/ 816394 w 3923229"/>
              <a:gd name="connsiteY36" fmla="*/ 374225 h 1099993"/>
              <a:gd name="connsiteX37" fmla="*/ 657651 w 3923229"/>
              <a:gd name="connsiteY37" fmla="*/ 340204 h 1099993"/>
              <a:gd name="connsiteX38" fmla="*/ 600957 w 3923229"/>
              <a:gd name="connsiteY38" fmla="*/ 328864 h 1099993"/>
              <a:gd name="connsiteX39" fmla="*/ 532924 w 3923229"/>
              <a:gd name="connsiteY39" fmla="*/ 306184 h 1099993"/>
              <a:gd name="connsiteX40" fmla="*/ 487569 w 3923229"/>
              <a:gd name="connsiteY40" fmla="*/ 294844 h 1099993"/>
              <a:gd name="connsiteX41" fmla="*/ 362842 w 3923229"/>
              <a:gd name="connsiteY41" fmla="*/ 260823 h 1099993"/>
              <a:gd name="connsiteX42" fmla="*/ 317487 w 3923229"/>
              <a:gd name="connsiteY42" fmla="*/ 238143 h 1099993"/>
              <a:gd name="connsiteX43" fmla="*/ 283470 w 3923229"/>
              <a:gd name="connsiteY43" fmla="*/ 226803 h 1099993"/>
              <a:gd name="connsiteX44" fmla="*/ 226776 w 3923229"/>
              <a:gd name="connsiteY44" fmla="*/ 181442 h 1099993"/>
              <a:gd name="connsiteX45" fmla="*/ 204099 w 3923229"/>
              <a:gd name="connsiteY45" fmla="*/ 147422 h 1099993"/>
              <a:gd name="connsiteX46" fmla="*/ 170082 w 3923229"/>
              <a:gd name="connsiteY46" fmla="*/ 124742 h 1099993"/>
              <a:gd name="connsiteX47" fmla="*/ 147405 w 3923229"/>
              <a:gd name="connsiteY47" fmla="*/ 102061 h 1099993"/>
              <a:gd name="connsiteX48" fmla="*/ 45355 w 3923229"/>
              <a:gd name="connsiteY48" fmla="*/ 45361 h 1099993"/>
              <a:gd name="connsiteX49" fmla="*/ 0 w 3923229"/>
              <a:gd name="connsiteY49" fmla="*/ 0 h 109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23229" h="1099993">
                <a:moveTo>
                  <a:pt x="3923229" y="1099993"/>
                </a:moveTo>
                <a:cubicBezTo>
                  <a:pt x="3919120" y="1098232"/>
                  <a:pt x="3816283" y="1055994"/>
                  <a:pt x="3798502" y="1043292"/>
                </a:cubicBezTo>
                <a:cubicBezTo>
                  <a:pt x="3785453" y="1033970"/>
                  <a:pt x="3777828" y="1018168"/>
                  <a:pt x="3764485" y="1009272"/>
                </a:cubicBezTo>
                <a:cubicBezTo>
                  <a:pt x="3754541" y="1002642"/>
                  <a:pt x="3741455" y="1002641"/>
                  <a:pt x="3730469" y="997932"/>
                </a:cubicBezTo>
                <a:cubicBezTo>
                  <a:pt x="3714933" y="991273"/>
                  <a:pt x="3701304" y="980109"/>
                  <a:pt x="3685114" y="975251"/>
                </a:cubicBezTo>
                <a:cubicBezTo>
                  <a:pt x="3663093" y="968644"/>
                  <a:pt x="3639625" y="968420"/>
                  <a:pt x="3617081" y="963911"/>
                </a:cubicBezTo>
                <a:cubicBezTo>
                  <a:pt x="3493773" y="939247"/>
                  <a:pt x="3687413" y="964141"/>
                  <a:pt x="3458337" y="941231"/>
                </a:cubicBezTo>
                <a:cubicBezTo>
                  <a:pt x="3451087" y="938331"/>
                  <a:pt x="3385402" y="910766"/>
                  <a:pt x="3367627" y="907211"/>
                </a:cubicBezTo>
                <a:cubicBezTo>
                  <a:pt x="3322539" y="898192"/>
                  <a:pt x="3276649" y="893549"/>
                  <a:pt x="3231561" y="884530"/>
                </a:cubicBezTo>
                <a:cubicBezTo>
                  <a:pt x="3193765" y="876970"/>
                  <a:pt x="3154739" y="874040"/>
                  <a:pt x="3118173" y="861850"/>
                </a:cubicBezTo>
                <a:cubicBezTo>
                  <a:pt x="3091211" y="852861"/>
                  <a:pt x="3067279" y="843917"/>
                  <a:pt x="3038801" y="839170"/>
                </a:cubicBezTo>
                <a:cubicBezTo>
                  <a:pt x="3008744" y="834160"/>
                  <a:pt x="2978328" y="831610"/>
                  <a:pt x="2948091" y="827830"/>
                </a:cubicBezTo>
                <a:cubicBezTo>
                  <a:pt x="2925413" y="820270"/>
                  <a:pt x="2902252" y="814029"/>
                  <a:pt x="2880058" y="805150"/>
                </a:cubicBezTo>
                <a:cubicBezTo>
                  <a:pt x="2864364" y="798872"/>
                  <a:pt x="2851102" y="786569"/>
                  <a:pt x="2834703" y="782469"/>
                </a:cubicBezTo>
                <a:cubicBezTo>
                  <a:pt x="2805141" y="775077"/>
                  <a:pt x="2774229" y="774909"/>
                  <a:pt x="2743992" y="771129"/>
                </a:cubicBezTo>
                <a:cubicBezTo>
                  <a:pt x="2728874" y="767349"/>
                  <a:pt x="2714039" y="762159"/>
                  <a:pt x="2698637" y="759789"/>
                </a:cubicBezTo>
                <a:cubicBezTo>
                  <a:pt x="2557582" y="738086"/>
                  <a:pt x="2638530" y="762431"/>
                  <a:pt x="2562571" y="737109"/>
                </a:cubicBezTo>
                <a:cubicBezTo>
                  <a:pt x="2517924" y="707340"/>
                  <a:pt x="2534276" y="712005"/>
                  <a:pt x="2471861" y="703088"/>
                </a:cubicBezTo>
                <a:cubicBezTo>
                  <a:pt x="2114449" y="652024"/>
                  <a:pt x="2408340" y="700060"/>
                  <a:pt x="2222407" y="669068"/>
                </a:cubicBezTo>
                <a:cubicBezTo>
                  <a:pt x="2067551" y="617444"/>
                  <a:pt x="2225809" y="673767"/>
                  <a:pt x="2109019" y="623707"/>
                </a:cubicBezTo>
                <a:cubicBezTo>
                  <a:pt x="2079385" y="611005"/>
                  <a:pt x="2061607" y="610616"/>
                  <a:pt x="2029647" y="601027"/>
                </a:cubicBezTo>
                <a:cubicBezTo>
                  <a:pt x="2006751" y="594157"/>
                  <a:pt x="1985278" y="581728"/>
                  <a:pt x="1961614" y="578347"/>
                </a:cubicBezTo>
                <a:lnTo>
                  <a:pt x="1882243" y="567007"/>
                </a:lnTo>
                <a:cubicBezTo>
                  <a:pt x="1780374" y="554272"/>
                  <a:pt x="1802867" y="561967"/>
                  <a:pt x="1723499" y="544327"/>
                </a:cubicBezTo>
                <a:cubicBezTo>
                  <a:pt x="1643746" y="526601"/>
                  <a:pt x="1710417" y="540588"/>
                  <a:pt x="1644128" y="521646"/>
                </a:cubicBezTo>
                <a:cubicBezTo>
                  <a:pt x="1629144" y="517364"/>
                  <a:pt x="1613756" y="514588"/>
                  <a:pt x="1598772" y="510306"/>
                </a:cubicBezTo>
                <a:cubicBezTo>
                  <a:pt x="1587280" y="507022"/>
                  <a:pt x="1576423" y="501559"/>
                  <a:pt x="1564756" y="498966"/>
                </a:cubicBezTo>
                <a:cubicBezTo>
                  <a:pt x="1542313" y="493978"/>
                  <a:pt x="1519343" y="491739"/>
                  <a:pt x="1496723" y="487626"/>
                </a:cubicBezTo>
                <a:cubicBezTo>
                  <a:pt x="1477762" y="484178"/>
                  <a:pt x="1458842" y="480467"/>
                  <a:pt x="1440029" y="476286"/>
                </a:cubicBezTo>
                <a:cubicBezTo>
                  <a:pt x="1424816" y="472905"/>
                  <a:pt x="1409658" y="469228"/>
                  <a:pt x="1394674" y="464946"/>
                </a:cubicBezTo>
                <a:cubicBezTo>
                  <a:pt x="1383181" y="461662"/>
                  <a:pt x="1372377" y="455949"/>
                  <a:pt x="1360657" y="453605"/>
                </a:cubicBezTo>
                <a:cubicBezTo>
                  <a:pt x="1334450" y="448363"/>
                  <a:pt x="1307743" y="446045"/>
                  <a:pt x="1281286" y="442265"/>
                </a:cubicBezTo>
                <a:cubicBezTo>
                  <a:pt x="1269947" y="438485"/>
                  <a:pt x="1258761" y="434209"/>
                  <a:pt x="1247269" y="430925"/>
                </a:cubicBezTo>
                <a:cubicBezTo>
                  <a:pt x="1210476" y="420412"/>
                  <a:pt x="1171750" y="412701"/>
                  <a:pt x="1133881" y="408245"/>
                </a:cubicBezTo>
                <a:cubicBezTo>
                  <a:pt x="1092420" y="403367"/>
                  <a:pt x="1050615" y="401783"/>
                  <a:pt x="1009154" y="396905"/>
                </a:cubicBezTo>
                <a:cubicBezTo>
                  <a:pt x="986321" y="394218"/>
                  <a:pt x="963954" y="388252"/>
                  <a:pt x="941121" y="385565"/>
                </a:cubicBezTo>
                <a:cubicBezTo>
                  <a:pt x="899660" y="380687"/>
                  <a:pt x="857855" y="379104"/>
                  <a:pt x="816394" y="374225"/>
                </a:cubicBezTo>
                <a:cubicBezTo>
                  <a:pt x="746261" y="365973"/>
                  <a:pt x="731835" y="357325"/>
                  <a:pt x="657651" y="340204"/>
                </a:cubicBezTo>
                <a:cubicBezTo>
                  <a:pt x="638872" y="335870"/>
                  <a:pt x="619550" y="333935"/>
                  <a:pt x="600957" y="328864"/>
                </a:cubicBezTo>
                <a:cubicBezTo>
                  <a:pt x="577895" y="322574"/>
                  <a:pt x="556115" y="311982"/>
                  <a:pt x="532924" y="306184"/>
                </a:cubicBezTo>
                <a:lnTo>
                  <a:pt x="487569" y="294844"/>
                </a:lnTo>
                <a:cubicBezTo>
                  <a:pt x="383581" y="242842"/>
                  <a:pt x="513859" y="302014"/>
                  <a:pt x="362842" y="260823"/>
                </a:cubicBezTo>
                <a:cubicBezTo>
                  <a:pt x="346535" y="256375"/>
                  <a:pt x="333023" y="244802"/>
                  <a:pt x="317487" y="238143"/>
                </a:cubicBezTo>
                <a:cubicBezTo>
                  <a:pt x="306501" y="233434"/>
                  <a:pt x="294809" y="230583"/>
                  <a:pt x="283470" y="226803"/>
                </a:cubicBezTo>
                <a:cubicBezTo>
                  <a:pt x="258211" y="209962"/>
                  <a:pt x="245241" y="204527"/>
                  <a:pt x="226776" y="181442"/>
                </a:cubicBezTo>
                <a:cubicBezTo>
                  <a:pt x="218263" y="170799"/>
                  <a:pt x="213735" y="157059"/>
                  <a:pt x="204099" y="147422"/>
                </a:cubicBezTo>
                <a:cubicBezTo>
                  <a:pt x="194463" y="137785"/>
                  <a:pt x="180723" y="133256"/>
                  <a:pt x="170082" y="124742"/>
                </a:cubicBezTo>
                <a:cubicBezTo>
                  <a:pt x="161734" y="118063"/>
                  <a:pt x="155957" y="108476"/>
                  <a:pt x="147405" y="102061"/>
                </a:cubicBezTo>
                <a:cubicBezTo>
                  <a:pt x="85025" y="55270"/>
                  <a:pt x="98389" y="63041"/>
                  <a:pt x="45355" y="45361"/>
                </a:cubicBezTo>
                <a:lnTo>
                  <a:pt x="0" y="0"/>
                </a:lnTo>
              </a:path>
            </a:pathLst>
          </a:custGeom>
          <a:ln w="31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340164" y="2710291"/>
            <a:ext cx="6599188" cy="1951801"/>
          </a:xfrm>
          <a:custGeom>
            <a:avLst/>
            <a:gdLst>
              <a:gd name="connsiteX0" fmla="*/ 6599188 w 6599188"/>
              <a:gd name="connsiteY0" fmla="*/ 1893802 h 1951801"/>
              <a:gd name="connsiteX1" fmla="*/ 6531155 w 6599188"/>
              <a:gd name="connsiteY1" fmla="*/ 1939162 h 1951801"/>
              <a:gd name="connsiteX2" fmla="*/ 6327057 w 6599188"/>
              <a:gd name="connsiteY2" fmla="*/ 1939162 h 1951801"/>
              <a:gd name="connsiteX3" fmla="*/ 6168313 w 6599188"/>
              <a:gd name="connsiteY3" fmla="*/ 1916482 h 1951801"/>
              <a:gd name="connsiteX4" fmla="*/ 6077603 w 6599188"/>
              <a:gd name="connsiteY4" fmla="*/ 1893802 h 1951801"/>
              <a:gd name="connsiteX5" fmla="*/ 6032248 w 6599188"/>
              <a:gd name="connsiteY5" fmla="*/ 1882462 h 1951801"/>
              <a:gd name="connsiteX6" fmla="*/ 5998231 w 6599188"/>
              <a:gd name="connsiteY6" fmla="*/ 1871122 h 1951801"/>
              <a:gd name="connsiteX7" fmla="*/ 5918859 w 6599188"/>
              <a:gd name="connsiteY7" fmla="*/ 1859782 h 1951801"/>
              <a:gd name="connsiteX8" fmla="*/ 5805471 w 6599188"/>
              <a:gd name="connsiteY8" fmla="*/ 1837101 h 1951801"/>
              <a:gd name="connsiteX9" fmla="*/ 5726100 w 6599188"/>
              <a:gd name="connsiteY9" fmla="*/ 1825761 h 1951801"/>
              <a:gd name="connsiteX10" fmla="*/ 5624050 w 6599188"/>
              <a:gd name="connsiteY10" fmla="*/ 1814421 h 1951801"/>
              <a:gd name="connsiteX11" fmla="*/ 5567356 w 6599188"/>
              <a:gd name="connsiteY11" fmla="*/ 1803081 h 1951801"/>
              <a:gd name="connsiteX12" fmla="*/ 5499323 w 6599188"/>
              <a:gd name="connsiteY12" fmla="*/ 1791741 h 1951801"/>
              <a:gd name="connsiteX13" fmla="*/ 5408613 w 6599188"/>
              <a:gd name="connsiteY13" fmla="*/ 1757720 h 1951801"/>
              <a:gd name="connsiteX14" fmla="*/ 5340580 w 6599188"/>
              <a:gd name="connsiteY14" fmla="*/ 1735040 h 1951801"/>
              <a:gd name="connsiteX15" fmla="*/ 5215853 w 6599188"/>
              <a:gd name="connsiteY15" fmla="*/ 1712360 h 1951801"/>
              <a:gd name="connsiteX16" fmla="*/ 5147820 w 6599188"/>
              <a:gd name="connsiteY16" fmla="*/ 1701020 h 1951801"/>
              <a:gd name="connsiteX17" fmla="*/ 5057110 w 6599188"/>
              <a:gd name="connsiteY17" fmla="*/ 1678339 h 1951801"/>
              <a:gd name="connsiteX18" fmla="*/ 4977738 w 6599188"/>
              <a:gd name="connsiteY18" fmla="*/ 1644319 h 1951801"/>
              <a:gd name="connsiteX19" fmla="*/ 4921044 w 6599188"/>
              <a:gd name="connsiteY19" fmla="*/ 1632979 h 1951801"/>
              <a:gd name="connsiteX20" fmla="*/ 4887028 w 6599188"/>
              <a:gd name="connsiteY20" fmla="*/ 1621639 h 1951801"/>
              <a:gd name="connsiteX21" fmla="*/ 4705607 w 6599188"/>
              <a:gd name="connsiteY21" fmla="*/ 1598959 h 1951801"/>
              <a:gd name="connsiteX22" fmla="*/ 4490169 w 6599188"/>
              <a:gd name="connsiteY22" fmla="*/ 1576278 h 1951801"/>
              <a:gd name="connsiteX23" fmla="*/ 4388120 w 6599188"/>
              <a:gd name="connsiteY23" fmla="*/ 1564938 h 1951801"/>
              <a:gd name="connsiteX24" fmla="*/ 4331426 w 6599188"/>
              <a:gd name="connsiteY24" fmla="*/ 1553598 h 1951801"/>
              <a:gd name="connsiteX25" fmla="*/ 4263393 w 6599188"/>
              <a:gd name="connsiteY25" fmla="*/ 1542258 h 1951801"/>
              <a:gd name="connsiteX26" fmla="*/ 4229377 w 6599188"/>
              <a:gd name="connsiteY26" fmla="*/ 1530918 h 1951801"/>
              <a:gd name="connsiteX27" fmla="*/ 4184021 w 6599188"/>
              <a:gd name="connsiteY27" fmla="*/ 1519578 h 1951801"/>
              <a:gd name="connsiteX28" fmla="*/ 4127327 w 6599188"/>
              <a:gd name="connsiteY28" fmla="*/ 1496897 h 1951801"/>
              <a:gd name="connsiteX29" fmla="*/ 4070633 w 6599188"/>
              <a:gd name="connsiteY29" fmla="*/ 1485557 h 1951801"/>
              <a:gd name="connsiteX30" fmla="*/ 4025278 w 6599188"/>
              <a:gd name="connsiteY30" fmla="*/ 1474217 h 1951801"/>
              <a:gd name="connsiteX31" fmla="*/ 3957245 w 6599188"/>
              <a:gd name="connsiteY31" fmla="*/ 1462877 h 1951801"/>
              <a:gd name="connsiteX32" fmla="*/ 3866535 w 6599188"/>
              <a:gd name="connsiteY32" fmla="*/ 1440197 h 1951801"/>
              <a:gd name="connsiteX33" fmla="*/ 3843857 w 6599188"/>
              <a:gd name="connsiteY33" fmla="*/ 1417516 h 1951801"/>
              <a:gd name="connsiteX34" fmla="*/ 3798502 w 6599188"/>
              <a:gd name="connsiteY34" fmla="*/ 1406176 h 1951801"/>
              <a:gd name="connsiteX35" fmla="*/ 3662436 w 6599188"/>
              <a:gd name="connsiteY35" fmla="*/ 1383496 h 1951801"/>
              <a:gd name="connsiteX36" fmla="*/ 3605742 w 6599188"/>
              <a:gd name="connsiteY36" fmla="*/ 1372156 h 1951801"/>
              <a:gd name="connsiteX37" fmla="*/ 3537709 w 6599188"/>
              <a:gd name="connsiteY37" fmla="*/ 1349476 h 1951801"/>
              <a:gd name="connsiteX38" fmla="*/ 3515032 w 6599188"/>
              <a:gd name="connsiteY38" fmla="*/ 1326795 h 1951801"/>
              <a:gd name="connsiteX39" fmla="*/ 3424321 w 6599188"/>
              <a:gd name="connsiteY39" fmla="*/ 1304115 h 1951801"/>
              <a:gd name="connsiteX40" fmla="*/ 3390305 w 6599188"/>
              <a:gd name="connsiteY40" fmla="*/ 1292775 h 1951801"/>
              <a:gd name="connsiteX41" fmla="*/ 3254239 w 6599188"/>
              <a:gd name="connsiteY41" fmla="*/ 1270095 h 1951801"/>
              <a:gd name="connsiteX42" fmla="*/ 3163528 w 6599188"/>
              <a:gd name="connsiteY42" fmla="*/ 1247414 h 1951801"/>
              <a:gd name="connsiteX43" fmla="*/ 3118173 w 6599188"/>
              <a:gd name="connsiteY43" fmla="*/ 1236074 h 1951801"/>
              <a:gd name="connsiteX44" fmla="*/ 3027463 w 6599188"/>
              <a:gd name="connsiteY44" fmla="*/ 1202054 h 1951801"/>
              <a:gd name="connsiteX45" fmla="*/ 2948091 w 6599188"/>
              <a:gd name="connsiteY45" fmla="*/ 1156693 h 1951801"/>
              <a:gd name="connsiteX46" fmla="*/ 2914075 w 6599188"/>
              <a:gd name="connsiteY46" fmla="*/ 1145353 h 1951801"/>
              <a:gd name="connsiteX47" fmla="*/ 2846042 w 6599188"/>
              <a:gd name="connsiteY47" fmla="*/ 1099993 h 1951801"/>
              <a:gd name="connsiteX48" fmla="*/ 2778009 w 6599188"/>
              <a:gd name="connsiteY48" fmla="*/ 1077313 h 1951801"/>
              <a:gd name="connsiteX49" fmla="*/ 2743992 w 6599188"/>
              <a:gd name="connsiteY49" fmla="*/ 1065972 h 1951801"/>
              <a:gd name="connsiteX50" fmla="*/ 2687298 w 6599188"/>
              <a:gd name="connsiteY50" fmla="*/ 1054632 h 1951801"/>
              <a:gd name="connsiteX51" fmla="*/ 2449183 w 6599188"/>
              <a:gd name="connsiteY51" fmla="*/ 1031952 h 1951801"/>
              <a:gd name="connsiteX52" fmla="*/ 2381151 w 6599188"/>
              <a:gd name="connsiteY52" fmla="*/ 1009272 h 1951801"/>
              <a:gd name="connsiteX53" fmla="*/ 2347134 w 6599188"/>
              <a:gd name="connsiteY53" fmla="*/ 997932 h 1951801"/>
              <a:gd name="connsiteX54" fmla="*/ 2301779 w 6599188"/>
              <a:gd name="connsiteY54" fmla="*/ 975251 h 1951801"/>
              <a:gd name="connsiteX55" fmla="*/ 2267762 w 6599188"/>
              <a:gd name="connsiteY55" fmla="*/ 952571 h 1951801"/>
              <a:gd name="connsiteX56" fmla="*/ 2211068 w 6599188"/>
              <a:gd name="connsiteY56" fmla="*/ 941231 h 1951801"/>
              <a:gd name="connsiteX57" fmla="*/ 2165713 w 6599188"/>
              <a:gd name="connsiteY57" fmla="*/ 918551 h 1951801"/>
              <a:gd name="connsiteX58" fmla="*/ 2131697 w 6599188"/>
              <a:gd name="connsiteY58" fmla="*/ 895870 h 1951801"/>
              <a:gd name="connsiteX59" fmla="*/ 2063664 w 6599188"/>
              <a:gd name="connsiteY59" fmla="*/ 873190 h 1951801"/>
              <a:gd name="connsiteX60" fmla="*/ 1984292 w 6599188"/>
              <a:gd name="connsiteY60" fmla="*/ 850510 h 1951801"/>
              <a:gd name="connsiteX61" fmla="*/ 1802871 w 6599188"/>
              <a:gd name="connsiteY61" fmla="*/ 816490 h 1951801"/>
              <a:gd name="connsiteX62" fmla="*/ 1746177 w 6599188"/>
              <a:gd name="connsiteY62" fmla="*/ 793809 h 1951801"/>
              <a:gd name="connsiteX63" fmla="*/ 1678144 w 6599188"/>
              <a:gd name="connsiteY63" fmla="*/ 771129 h 1951801"/>
              <a:gd name="connsiteX64" fmla="*/ 1644128 w 6599188"/>
              <a:gd name="connsiteY64" fmla="*/ 759789 h 1951801"/>
              <a:gd name="connsiteX65" fmla="*/ 1508062 w 6599188"/>
              <a:gd name="connsiteY65" fmla="*/ 691748 h 1951801"/>
              <a:gd name="connsiteX66" fmla="*/ 1428690 w 6599188"/>
              <a:gd name="connsiteY66" fmla="*/ 646388 h 1951801"/>
              <a:gd name="connsiteX67" fmla="*/ 1360658 w 6599188"/>
              <a:gd name="connsiteY67" fmla="*/ 612367 h 1951801"/>
              <a:gd name="connsiteX68" fmla="*/ 1201914 w 6599188"/>
              <a:gd name="connsiteY68" fmla="*/ 601027 h 1951801"/>
              <a:gd name="connsiteX69" fmla="*/ 1133881 w 6599188"/>
              <a:gd name="connsiteY69" fmla="*/ 578347 h 1951801"/>
              <a:gd name="connsiteX70" fmla="*/ 907105 w 6599188"/>
              <a:gd name="connsiteY70" fmla="*/ 555667 h 1951801"/>
              <a:gd name="connsiteX71" fmla="*/ 816395 w 6599188"/>
              <a:gd name="connsiteY71" fmla="*/ 532986 h 1951801"/>
              <a:gd name="connsiteX72" fmla="*/ 748362 w 6599188"/>
              <a:gd name="connsiteY72" fmla="*/ 510306 h 1951801"/>
              <a:gd name="connsiteX73" fmla="*/ 680329 w 6599188"/>
              <a:gd name="connsiteY73" fmla="*/ 498966 h 1951801"/>
              <a:gd name="connsiteX74" fmla="*/ 623635 w 6599188"/>
              <a:gd name="connsiteY74" fmla="*/ 464945 h 1951801"/>
              <a:gd name="connsiteX75" fmla="*/ 578280 w 6599188"/>
              <a:gd name="connsiteY75" fmla="*/ 453605 h 1951801"/>
              <a:gd name="connsiteX76" fmla="*/ 566941 w 6599188"/>
              <a:gd name="connsiteY76" fmla="*/ 419585 h 1951801"/>
              <a:gd name="connsiteX77" fmla="*/ 510247 w 6599188"/>
              <a:gd name="connsiteY77" fmla="*/ 351544 h 1951801"/>
              <a:gd name="connsiteX78" fmla="*/ 498908 w 6599188"/>
              <a:gd name="connsiteY78" fmla="*/ 317524 h 1951801"/>
              <a:gd name="connsiteX79" fmla="*/ 453553 w 6599188"/>
              <a:gd name="connsiteY79" fmla="*/ 238143 h 1951801"/>
              <a:gd name="connsiteX80" fmla="*/ 374181 w 6599188"/>
              <a:gd name="connsiteY80" fmla="*/ 192782 h 1951801"/>
              <a:gd name="connsiteX81" fmla="*/ 328826 w 6599188"/>
              <a:gd name="connsiteY81" fmla="*/ 170102 h 1951801"/>
              <a:gd name="connsiteX82" fmla="*/ 294809 w 6599188"/>
              <a:gd name="connsiteY82" fmla="*/ 147422 h 1951801"/>
              <a:gd name="connsiteX83" fmla="*/ 226777 w 6599188"/>
              <a:gd name="connsiteY83" fmla="*/ 124742 h 1951801"/>
              <a:gd name="connsiteX84" fmla="*/ 147405 w 6599188"/>
              <a:gd name="connsiteY84" fmla="*/ 102061 h 1951801"/>
              <a:gd name="connsiteX85" fmla="*/ 45356 w 6599188"/>
              <a:gd name="connsiteY85" fmla="*/ 45361 h 1951801"/>
              <a:gd name="connsiteX86" fmla="*/ 0 w 6599188"/>
              <a:gd name="connsiteY86" fmla="*/ 0 h 195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599188" h="1951801">
                <a:moveTo>
                  <a:pt x="6599188" y="1893802"/>
                </a:moveTo>
                <a:cubicBezTo>
                  <a:pt x="6576510" y="1908922"/>
                  <a:pt x="6555533" y="1926972"/>
                  <a:pt x="6531155" y="1939162"/>
                </a:cubicBezTo>
                <a:cubicBezTo>
                  <a:pt x="6476924" y="1966281"/>
                  <a:pt x="6356366" y="1941711"/>
                  <a:pt x="6327057" y="1939162"/>
                </a:cubicBezTo>
                <a:cubicBezTo>
                  <a:pt x="6260502" y="1933374"/>
                  <a:pt x="6227796" y="1930210"/>
                  <a:pt x="6168313" y="1916482"/>
                </a:cubicBezTo>
                <a:cubicBezTo>
                  <a:pt x="6137944" y="1909473"/>
                  <a:pt x="6107840" y="1901362"/>
                  <a:pt x="6077603" y="1893802"/>
                </a:cubicBezTo>
                <a:cubicBezTo>
                  <a:pt x="6062485" y="1890022"/>
                  <a:pt x="6047032" y="1887390"/>
                  <a:pt x="6032248" y="1882462"/>
                </a:cubicBezTo>
                <a:cubicBezTo>
                  <a:pt x="6020909" y="1878682"/>
                  <a:pt x="6009951" y="1873466"/>
                  <a:pt x="5998231" y="1871122"/>
                </a:cubicBezTo>
                <a:cubicBezTo>
                  <a:pt x="5972024" y="1865880"/>
                  <a:pt x="5945178" y="1864427"/>
                  <a:pt x="5918859" y="1859782"/>
                </a:cubicBezTo>
                <a:cubicBezTo>
                  <a:pt x="5880901" y="1853083"/>
                  <a:pt x="5843628" y="1842553"/>
                  <a:pt x="5805471" y="1837101"/>
                </a:cubicBezTo>
                <a:lnTo>
                  <a:pt x="5726100" y="1825761"/>
                </a:lnTo>
                <a:cubicBezTo>
                  <a:pt x="5692138" y="1821515"/>
                  <a:pt x="5657932" y="1819262"/>
                  <a:pt x="5624050" y="1814421"/>
                </a:cubicBezTo>
                <a:cubicBezTo>
                  <a:pt x="5604971" y="1811695"/>
                  <a:pt x="5586317" y="1806529"/>
                  <a:pt x="5567356" y="1803081"/>
                </a:cubicBezTo>
                <a:cubicBezTo>
                  <a:pt x="5544736" y="1798968"/>
                  <a:pt x="5522001" y="1795521"/>
                  <a:pt x="5499323" y="1791741"/>
                </a:cubicBezTo>
                <a:cubicBezTo>
                  <a:pt x="5398221" y="1758036"/>
                  <a:pt x="5557767" y="1811965"/>
                  <a:pt x="5408613" y="1757720"/>
                </a:cubicBezTo>
                <a:cubicBezTo>
                  <a:pt x="5386148" y="1749550"/>
                  <a:pt x="5364159" y="1738970"/>
                  <a:pt x="5340580" y="1735040"/>
                </a:cubicBezTo>
                <a:cubicBezTo>
                  <a:pt x="5140106" y="1701624"/>
                  <a:pt x="5390177" y="1744059"/>
                  <a:pt x="5215853" y="1712360"/>
                </a:cubicBezTo>
                <a:cubicBezTo>
                  <a:pt x="5193233" y="1708247"/>
                  <a:pt x="5170300" y="1705838"/>
                  <a:pt x="5147820" y="1701020"/>
                </a:cubicBezTo>
                <a:cubicBezTo>
                  <a:pt x="5117345" y="1694489"/>
                  <a:pt x="5084986" y="1692279"/>
                  <a:pt x="5057110" y="1678339"/>
                </a:cubicBezTo>
                <a:cubicBezTo>
                  <a:pt x="5024658" y="1662111"/>
                  <a:pt x="5011108" y="1652662"/>
                  <a:pt x="4977738" y="1644319"/>
                </a:cubicBezTo>
                <a:cubicBezTo>
                  <a:pt x="4959041" y="1639644"/>
                  <a:pt x="4939741" y="1637654"/>
                  <a:pt x="4921044" y="1632979"/>
                </a:cubicBezTo>
                <a:cubicBezTo>
                  <a:pt x="4909449" y="1630080"/>
                  <a:pt x="4898695" y="1624232"/>
                  <a:pt x="4887028" y="1621639"/>
                </a:cubicBezTo>
                <a:cubicBezTo>
                  <a:pt x="4829483" y="1608850"/>
                  <a:pt x="4762640" y="1604663"/>
                  <a:pt x="4705607" y="1598959"/>
                </a:cubicBezTo>
                <a:cubicBezTo>
                  <a:pt x="4588014" y="1575436"/>
                  <a:pt x="4692579" y="1593881"/>
                  <a:pt x="4490169" y="1576278"/>
                </a:cubicBezTo>
                <a:cubicBezTo>
                  <a:pt x="4456072" y="1573313"/>
                  <a:pt x="4422002" y="1569779"/>
                  <a:pt x="4388120" y="1564938"/>
                </a:cubicBezTo>
                <a:cubicBezTo>
                  <a:pt x="4369041" y="1562212"/>
                  <a:pt x="4350387" y="1557046"/>
                  <a:pt x="4331426" y="1553598"/>
                </a:cubicBezTo>
                <a:cubicBezTo>
                  <a:pt x="4308806" y="1549485"/>
                  <a:pt x="4286071" y="1546038"/>
                  <a:pt x="4263393" y="1542258"/>
                </a:cubicBezTo>
                <a:cubicBezTo>
                  <a:pt x="4252054" y="1538478"/>
                  <a:pt x="4240869" y="1534202"/>
                  <a:pt x="4229377" y="1530918"/>
                </a:cubicBezTo>
                <a:cubicBezTo>
                  <a:pt x="4214393" y="1526636"/>
                  <a:pt x="4198805" y="1524507"/>
                  <a:pt x="4184021" y="1519578"/>
                </a:cubicBezTo>
                <a:cubicBezTo>
                  <a:pt x="4164712" y="1513141"/>
                  <a:pt x="4146823" y="1502746"/>
                  <a:pt x="4127327" y="1496897"/>
                </a:cubicBezTo>
                <a:cubicBezTo>
                  <a:pt x="4108868" y="1491358"/>
                  <a:pt x="4089446" y="1489738"/>
                  <a:pt x="4070633" y="1485557"/>
                </a:cubicBezTo>
                <a:cubicBezTo>
                  <a:pt x="4055420" y="1482176"/>
                  <a:pt x="4040559" y="1477274"/>
                  <a:pt x="4025278" y="1474217"/>
                </a:cubicBezTo>
                <a:cubicBezTo>
                  <a:pt x="4002734" y="1469708"/>
                  <a:pt x="3979725" y="1467695"/>
                  <a:pt x="3957245" y="1462877"/>
                </a:cubicBezTo>
                <a:cubicBezTo>
                  <a:pt x="3926770" y="1456346"/>
                  <a:pt x="3866535" y="1440197"/>
                  <a:pt x="3866535" y="1440197"/>
                </a:cubicBezTo>
                <a:cubicBezTo>
                  <a:pt x="3858976" y="1432637"/>
                  <a:pt x="3853419" y="1422298"/>
                  <a:pt x="3843857" y="1417516"/>
                </a:cubicBezTo>
                <a:cubicBezTo>
                  <a:pt x="3829919" y="1410546"/>
                  <a:pt x="3813715" y="1409557"/>
                  <a:pt x="3798502" y="1406176"/>
                </a:cubicBezTo>
                <a:cubicBezTo>
                  <a:pt x="3718336" y="1388359"/>
                  <a:pt x="3757094" y="1399274"/>
                  <a:pt x="3662436" y="1383496"/>
                </a:cubicBezTo>
                <a:cubicBezTo>
                  <a:pt x="3643426" y="1380327"/>
                  <a:pt x="3624335" y="1377227"/>
                  <a:pt x="3605742" y="1372156"/>
                </a:cubicBezTo>
                <a:cubicBezTo>
                  <a:pt x="3582680" y="1365866"/>
                  <a:pt x="3537709" y="1349476"/>
                  <a:pt x="3537709" y="1349476"/>
                </a:cubicBezTo>
                <a:cubicBezTo>
                  <a:pt x="3530150" y="1341916"/>
                  <a:pt x="3524199" y="1332296"/>
                  <a:pt x="3515032" y="1326795"/>
                </a:cubicBezTo>
                <a:cubicBezTo>
                  <a:pt x="3496520" y="1315686"/>
                  <a:pt x="3438255" y="1307599"/>
                  <a:pt x="3424321" y="1304115"/>
                </a:cubicBezTo>
                <a:cubicBezTo>
                  <a:pt x="3412726" y="1301216"/>
                  <a:pt x="3402025" y="1295119"/>
                  <a:pt x="3390305" y="1292775"/>
                </a:cubicBezTo>
                <a:cubicBezTo>
                  <a:pt x="3345217" y="1283756"/>
                  <a:pt x="3298847" y="1281249"/>
                  <a:pt x="3254239" y="1270095"/>
                </a:cubicBezTo>
                <a:lnTo>
                  <a:pt x="3163528" y="1247414"/>
                </a:lnTo>
                <a:cubicBezTo>
                  <a:pt x="3148410" y="1243634"/>
                  <a:pt x="3132111" y="1243044"/>
                  <a:pt x="3118173" y="1236074"/>
                </a:cubicBezTo>
                <a:cubicBezTo>
                  <a:pt x="3058880" y="1206424"/>
                  <a:pt x="3089216" y="1217494"/>
                  <a:pt x="3027463" y="1202054"/>
                </a:cubicBezTo>
                <a:cubicBezTo>
                  <a:pt x="2993304" y="1179279"/>
                  <a:pt x="2988368" y="1173957"/>
                  <a:pt x="2948091" y="1156693"/>
                </a:cubicBezTo>
                <a:cubicBezTo>
                  <a:pt x="2937105" y="1151984"/>
                  <a:pt x="2924523" y="1151158"/>
                  <a:pt x="2914075" y="1145353"/>
                </a:cubicBezTo>
                <a:cubicBezTo>
                  <a:pt x="2890250" y="1132115"/>
                  <a:pt x="2871899" y="1108613"/>
                  <a:pt x="2846042" y="1099993"/>
                </a:cubicBezTo>
                <a:lnTo>
                  <a:pt x="2778009" y="1077313"/>
                </a:lnTo>
                <a:cubicBezTo>
                  <a:pt x="2766670" y="1073533"/>
                  <a:pt x="2755712" y="1068316"/>
                  <a:pt x="2743992" y="1065972"/>
                </a:cubicBezTo>
                <a:cubicBezTo>
                  <a:pt x="2725094" y="1062192"/>
                  <a:pt x="2706377" y="1057358"/>
                  <a:pt x="2687298" y="1054632"/>
                </a:cubicBezTo>
                <a:cubicBezTo>
                  <a:pt x="2618565" y="1044812"/>
                  <a:pt x="2514902" y="1037429"/>
                  <a:pt x="2449183" y="1031952"/>
                </a:cubicBezTo>
                <a:lnTo>
                  <a:pt x="2381151" y="1009272"/>
                </a:lnTo>
                <a:cubicBezTo>
                  <a:pt x="2369812" y="1005492"/>
                  <a:pt x="2357824" y="1003278"/>
                  <a:pt x="2347134" y="997932"/>
                </a:cubicBezTo>
                <a:cubicBezTo>
                  <a:pt x="2332016" y="990372"/>
                  <a:pt x="2316455" y="983638"/>
                  <a:pt x="2301779" y="975251"/>
                </a:cubicBezTo>
                <a:cubicBezTo>
                  <a:pt x="2289947" y="968489"/>
                  <a:pt x="2280522" y="957357"/>
                  <a:pt x="2267762" y="952571"/>
                </a:cubicBezTo>
                <a:cubicBezTo>
                  <a:pt x="2249717" y="945803"/>
                  <a:pt x="2229966" y="945011"/>
                  <a:pt x="2211068" y="941231"/>
                </a:cubicBezTo>
                <a:cubicBezTo>
                  <a:pt x="2195950" y="933671"/>
                  <a:pt x="2180389" y="926938"/>
                  <a:pt x="2165713" y="918551"/>
                </a:cubicBezTo>
                <a:cubicBezTo>
                  <a:pt x="2153881" y="911789"/>
                  <a:pt x="2144150" y="901405"/>
                  <a:pt x="2131697" y="895870"/>
                </a:cubicBezTo>
                <a:cubicBezTo>
                  <a:pt x="2109853" y="886160"/>
                  <a:pt x="2086342" y="880750"/>
                  <a:pt x="2063664" y="873190"/>
                </a:cubicBezTo>
                <a:cubicBezTo>
                  <a:pt x="2033585" y="863163"/>
                  <a:pt x="2016833" y="856612"/>
                  <a:pt x="1984292" y="850510"/>
                </a:cubicBezTo>
                <a:cubicBezTo>
                  <a:pt x="1962909" y="846500"/>
                  <a:pt x="1848756" y="831787"/>
                  <a:pt x="1802871" y="816490"/>
                </a:cubicBezTo>
                <a:cubicBezTo>
                  <a:pt x="1783562" y="810053"/>
                  <a:pt x="1765305" y="800766"/>
                  <a:pt x="1746177" y="793809"/>
                </a:cubicBezTo>
                <a:cubicBezTo>
                  <a:pt x="1723712" y="785639"/>
                  <a:pt x="1700822" y="778689"/>
                  <a:pt x="1678144" y="771129"/>
                </a:cubicBezTo>
                <a:cubicBezTo>
                  <a:pt x="1666805" y="767349"/>
                  <a:pt x="1654072" y="766419"/>
                  <a:pt x="1644128" y="759789"/>
                </a:cubicBezTo>
                <a:cubicBezTo>
                  <a:pt x="1556206" y="701167"/>
                  <a:pt x="1601952" y="723048"/>
                  <a:pt x="1508062" y="691748"/>
                </a:cubicBezTo>
                <a:cubicBezTo>
                  <a:pt x="1398381" y="609478"/>
                  <a:pt x="1515271" y="689684"/>
                  <a:pt x="1428690" y="646388"/>
                </a:cubicBezTo>
                <a:cubicBezTo>
                  <a:pt x="1395760" y="629921"/>
                  <a:pt x="1397929" y="616752"/>
                  <a:pt x="1360658" y="612367"/>
                </a:cubicBezTo>
                <a:cubicBezTo>
                  <a:pt x="1307972" y="606168"/>
                  <a:pt x="1254829" y="604807"/>
                  <a:pt x="1201914" y="601027"/>
                </a:cubicBezTo>
                <a:cubicBezTo>
                  <a:pt x="1179236" y="593467"/>
                  <a:pt x="1157715" y="580181"/>
                  <a:pt x="1133881" y="578347"/>
                </a:cubicBezTo>
                <a:cubicBezTo>
                  <a:pt x="1069551" y="573398"/>
                  <a:pt x="975756" y="569399"/>
                  <a:pt x="907105" y="555667"/>
                </a:cubicBezTo>
                <a:cubicBezTo>
                  <a:pt x="876543" y="549554"/>
                  <a:pt x="845963" y="542843"/>
                  <a:pt x="816395" y="532986"/>
                </a:cubicBezTo>
                <a:cubicBezTo>
                  <a:pt x="793717" y="525426"/>
                  <a:pt x="771941" y="514236"/>
                  <a:pt x="748362" y="510306"/>
                </a:cubicBezTo>
                <a:lnTo>
                  <a:pt x="680329" y="498966"/>
                </a:lnTo>
                <a:cubicBezTo>
                  <a:pt x="661431" y="487626"/>
                  <a:pt x="643774" y="473897"/>
                  <a:pt x="623635" y="464945"/>
                </a:cubicBezTo>
                <a:cubicBezTo>
                  <a:pt x="609395" y="458615"/>
                  <a:pt x="590448" y="463341"/>
                  <a:pt x="578280" y="453605"/>
                </a:cubicBezTo>
                <a:cubicBezTo>
                  <a:pt x="568946" y="446137"/>
                  <a:pt x="573571" y="429531"/>
                  <a:pt x="566941" y="419585"/>
                </a:cubicBezTo>
                <a:cubicBezTo>
                  <a:pt x="516783" y="344341"/>
                  <a:pt x="547347" y="425753"/>
                  <a:pt x="510247" y="351544"/>
                </a:cubicBezTo>
                <a:cubicBezTo>
                  <a:pt x="504902" y="340852"/>
                  <a:pt x="503616" y="328511"/>
                  <a:pt x="498908" y="317524"/>
                </a:cubicBezTo>
                <a:cubicBezTo>
                  <a:pt x="492239" y="301962"/>
                  <a:pt x="467787" y="252378"/>
                  <a:pt x="453553" y="238143"/>
                </a:cubicBezTo>
                <a:cubicBezTo>
                  <a:pt x="408976" y="193561"/>
                  <a:pt x="419587" y="212244"/>
                  <a:pt x="374181" y="192782"/>
                </a:cubicBezTo>
                <a:cubicBezTo>
                  <a:pt x="358645" y="186123"/>
                  <a:pt x="343502" y="178489"/>
                  <a:pt x="328826" y="170102"/>
                </a:cubicBezTo>
                <a:cubicBezTo>
                  <a:pt x="316994" y="163340"/>
                  <a:pt x="307262" y="152957"/>
                  <a:pt x="294809" y="147422"/>
                </a:cubicBezTo>
                <a:cubicBezTo>
                  <a:pt x="272965" y="137713"/>
                  <a:pt x="249454" y="132302"/>
                  <a:pt x="226777" y="124742"/>
                </a:cubicBezTo>
                <a:cubicBezTo>
                  <a:pt x="177969" y="108470"/>
                  <a:pt x="204366" y="116303"/>
                  <a:pt x="147405" y="102061"/>
                </a:cubicBezTo>
                <a:cubicBezTo>
                  <a:pt x="69428" y="50071"/>
                  <a:pt x="105229" y="65321"/>
                  <a:pt x="45356" y="45361"/>
                </a:cubicBezTo>
                <a:lnTo>
                  <a:pt x="0" y="0"/>
                </a:lnTo>
              </a:path>
            </a:pathLst>
          </a:custGeom>
          <a:ln w="31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3560387" y="2710291"/>
            <a:ext cx="3424320" cy="918551"/>
          </a:xfrm>
          <a:custGeom>
            <a:avLst/>
            <a:gdLst>
              <a:gd name="connsiteX0" fmla="*/ 3424320 w 3424320"/>
              <a:gd name="connsiteY0" fmla="*/ 918551 h 918551"/>
              <a:gd name="connsiteX1" fmla="*/ 3367626 w 3424320"/>
              <a:gd name="connsiteY1" fmla="*/ 907211 h 918551"/>
              <a:gd name="connsiteX2" fmla="*/ 3344949 w 3424320"/>
              <a:gd name="connsiteY2" fmla="*/ 873190 h 918551"/>
              <a:gd name="connsiteX3" fmla="*/ 3276916 w 3424320"/>
              <a:gd name="connsiteY3" fmla="*/ 827830 h 918551"/>
              <a:gd name="connsiteX4" fmla="*/ 3197544 w 3424320"/>
              <a:gd name="connsiteY4" fmla="*/ 805149 h 918551"/>
              <a:gd name="connsiteX5" fmla="*/ 3152189 w 3424320"/>
              <a:gd name="connsiteY5" fmla="*/ 793809 h 918551"/>
              <a:gd name="connsiteX6" fmla="*/ 3118172 w 3424320"/>
              <a:gd name="connsiteY6" fmla="*/ 782469 h 918551"/>
              <a:gd name="connsiteX7" fmla="*/ 3038801 w 3424320"/>
              <a:gd name="connsiteY7" fmla="*/ 759789 h 918551"/>
              <a:gd name="connsiteX8" fmla="*/ 3004784 w 3424320"/>
              <a:gd name="connsiteY8" fmla="*/ 748449 h 918551"/>
              <a:gd name="connsiteX9" fmla="*/ 2925413 w 3424320"/>
              <a:gd name="connsiteY9" fmla="*/ 737109 h 918551"/>
              <a:gd name="connsiteX10" fmla="*/ 2880057 w 3424320"/>
              <a:gd name="connsiteY10" fmla="*/ 714428 h 918551"/>
              <a:gd name="connsiteX11" fmla="*/ 2823363 w 3424320"/>
              <a:gd name="connsiteY11" fmla="*/ 703088 h 918551"/>
              <a:gd name="connsiteX12" fmla="*/ 2778008 w 3424320"/>
              <a:gd name="connsiteY12" fmla="*/ 691748 h 918551"/>
              <a:gd name="connsiteX13" fmla="*/ 2698636 w 3424320"/>
              <a:gd name="connsiteY13" fmla="*/ 680408 h 918551"/>
              <a:gd name="connsiteX14" fmla="*/ 2619265 w 3424320"/>
              <a:gd name="connsiteY14" fmla="*/ 657728 h 918551"/>
              <a:gd name="connsiteX15" fmla="*/ 2562571 w 3424320"/>
              <a:gd name="connsiteY15" fmla="*/ 635047 h 918551"/>
              <a:gd name="connsiteX16" fmla="*/ 2358472 w 3424320"/>
              <a:gd name="connsiteY16" fmla="*/ 623707 h 918551"/>
              <a:gd name="connsiteX17" fmla="*/ 2222406 w 3424320"/>
              <a:gd name="connsiteY17" fmla="*/ 612367 h 918551"/>
              <a:gd name="connsiteX18" fmla="*/ 2188390 w 3424320"/>
              <a:gd name="connsiteY18" fmla="*/ 601027 h 918551"/>
              <a:gd name="connsiteX19" fmla="*/ 2040985 w 3424320"/>
              <a:gd name="connsiteY19" fmla="*/ 567007 h 918551"/>
              <a:gd name="connsiteX20" fmla="*/ 1972953 w 3424320"/>
              <a:gd name="connsiteY20" fmla="*/ 544326 h 918551"/>
              <a:gd name="connsiteX21" fmla="*/ 1927597 w 3424320"/>
              <a:gd name="connsiteY21" fmla="*/ 532986 h 918551"/>
              <a:gd name="connsiteX22" fmla="*/ 1814209 w 3424320"/>
              <a:gd name="connsiteY22" fmla="*/ 498966 h 918551"/>
              <a:gd name="connsiteX23" fmla="*/ 1700821 w 3424320"/>
              <a:gd name="connsiteY23" fmla="*/ 487626 h 918551"/>
              <a:gd name="connsiteX24" fmla="*/ 1553417 w 3424320"/>
              <a:gd name="connsiteY24" fmla="*/ 464945 h 918551"/>
              <a:gd name="connsiteX25" fmla="*/ 1485384 w 3424320"/>
              <a:gd name="connsiteY25" fmla="*/ 453605 h 918551"/>
              <a:gd name="connsiteX26" fmla="*/ 1337979 w 3424320"/>
              <a:gd name="connsiteY26" fmla="*/ 430925 h 918551"/>
              <a:gd name="connsiteX27" fmla="*/ 1292624 w 3424320"/>
              <a:gd name="connsiteY27" fmla="*/ 419585 h 918551"/>
              <a:gd name="connsiteX28" fmla="*/ 1190575 w 3424320"/>
              <a:gd name="connsiteY28" fmla="*/ 408245 h 918551"/>
              <a:gd name="connsiteX29" fmla="*/ 1122542 w 3424320"/>
              <a:gd name="connsiteY29" fmla="*/ 385565 h 918551"/>
              <a:gd name="connsiteX30" fmla="*/ 1077187 w 3424320"/>
              <a:gd name="connsiteY30" fmla="*/ 374224 h 918551"/>
              <a:gd name="connsiteX31" fmla="*/ 1009154 w 3424320"/>
              <a:gd name="connsiteY31" fmla="*/ 351544 h 918551"/>
              <a:gd name="connsiteX32" fmla="*/ 952460 w 3424320"/>
              <a:gd name="connsiteY32" fmla="*/ 340204 h 918551"/>
              <a:gd name="connsiteX33" fmla="*/ 918443 w 3424320"/>
              <a:gd name="connsiteY33" fmla="*/ 328864 h 918551"/>
              <a:gd name="connsiteX34" fmla="*/ 873088 w 3424320"/>
              <a:gd name="connsiteY34" fmla="*/ 317524 h 918551"/>
              <a:gd name="connsiteX35" fmla="*/ 771039 w 3424320"/>
              <a:gd name="connsiteY35" fmla="*/ 272163 h 918551"/>
              <a:gd name="connsiteX36" fmla="*/ 737022 w 3424320"/>
              <a:gd name="connsiteY36" fmla="*/ 260823 h 918551"/>
              <a:gd name="connsiteX37" fmla="*/ 703006 w 3424320"/>
              <a:gd name="connsiteY37" fmla="*/ 249483 h 918551"/>
              <a:gd name="connsiteX38" fmla="*/ 555601 w 3424320"/>
              <a:gd name="connsiteY38" fmla="*/ 226803 h 918551"/>
              <a:gd name="connsiteX39" fmla="*/ 521585 w 3424320"/>
              <a:gd name="connsiteY39" fmla="*/ 215463 h 918551"/>
              <a:gd name="connsiteX40" fmla="*/ 476230 w 3424320"/>
              <a:gd name="connsiteY40" fmla="*/ 204123 h 918551"/>
              <a:gd name="connsiteX41" fmla="*/ 430874 w 3424320"/>
              <a:gd name="connsiteY41" fmla="*/ 181442 h 918551"/>
              <a:gd name="connsiteX42" fmla="*/ 385519 w 3424320"/>
              <a:gd name="connsiteY42" fmla="*/ 170102 h 918551"/>
              <a:gd name="connsiteX43" fmla="*/ 351503 w 3424320"/>
              <a:gd name="connsiteY43" fmla="*/ 158762 h 918551"/>
              <a:gd name="connsiteX44" fmla="*/ 204098 w 3424320"/>
              <a:gd name="connsiteY44" fmla="*/ 136082 h 918551"/>
              <a:gd name="connsiteX45" fmla="*/ 147404 w 3424320"/>
              <a:gd name="connsiteY45" fmla="*/ 124742 h 918551"/>
              <a:gd name="connsiteX46" fmla="*/ 124726 w 3424320"/>
              <a:gd name="connsiteY46" fmla="*/ 102061 h 918551"/>
              <a:gd name="connsiteX47" fmla="*/ 113388 w 3424320"/>
              <a:gd name="connsiteY47" fmla="*/ 68041 h 918551"/>
              <a:gd name="connsiteX48" fmla="*/ 68032 w 3424320"/>
              <a:gd name="connsiteY48" fmla="*/ 56701 h 918551"/>
              <a:gd name="connsiteX49" fmla="*/ 45355 w 3424320"/>
              <a:gd name="connsiteY49" fmla="*/ 22680 h 918551"/>
              <a:gd name="connsiteX50" fmla="*/ 11338 w 3424320"/>
              <a:gd name="connsiteY50" fmla="*/ 11340 h 918551"/>
              <a:gd name="connsiteX51" fmla="*/ 0 w 3424320"/>
              <a:gd name="connsiteY51" fmla="*/ 0 h 91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24320" h="918551">
                <a:moveTo>
                  <a:pt x="3424320" y="918551"/>
                </a:moveTo>
                <a:cubicBezTo>
                  <a:pt x="3405422" y="914771"/>
                  <a:pt x="3384359" y="916774"/>
                  <a:pt x="3367626" y="907211"/>
                </a:cubicBezTo>
                <a:cubicBezTo>
                  <a:pt x="3355793" y="900449"/>
                  <a:pt x="3355205" y="882165"/>
                  <a:pt x="3344949" y="873190"/>
                </a:cubicBezTo>
                <a:cubicBezTo>
                  <a:pt x="3324438" y="855241"/>
                  <a:pt x="3303358" y="834441"/>
                  <a:pt x="3276916" y="827830"/>
                </a:cubicBezTo>
                <a:cubicBezTo>
                  <a:pt x="3135132" y="792380"/>
                  <a:pt x="3311411" y="837687"/>
                  <a:pt x="3197544" y="805149"/>
                </a:cubicBezTo>
                <a:cubicBezTo>
                  <a:pt x="3182560" y="800867"/>
                  <a:pt x="3167173" y="798091"/>
                  <a:pt x="3152189" y="793809"/>
                </a:cubicBezTo>
                <a:cubicBezTo>
                  <a:pt x="3140697" y="790525"/>
                  <a:pt x="3129620" y="785904"/>
                  <a:pt x="3118172" y="782469"/>
                </a:cubicBezTo>
                <a:cubicBezTo>
                  <a:pt x="3091817" y="774562"/>
                  <a:pt x="3065156" y="767696"/>
                  <a:pt x="3038801" y="759789"/>
                </a:cubicBezTo>
                <a:cubicBezTo>
                  <a:pt x="3027353" y="756354"/>
                  <a:pt x="3016504" y="750793"/>
                  <a:pt x="3004784" y="748449"/>
                </a:cubicBezTo>
                <a:cubicBezTo>
                  <a:pt x="2978577" y="743207"/>
                  <a:pt x="2951870" y="740889"/>
                  <a:pt x="2925413" y="737109"/>
                </a:cubicBezTo>
                <a:cubicBezTo>
                  <a:pt x="2910294" y="729549"/>
                  <a:pt x="2896093" y="719774"/>
                  <a:pt x="2880057" y="714428"/>
                </a:cubicBezTo>
                <a:cubicBezTo>
                  <a:pt x="2861774" y="708333"/>
                  <a:pt x="2842176" y="707269"/>
                  <a:pt x="2823363" y="703088"/>
                </a:cubicBezTo>
                <a:cubicBezTo>
                  <a:pt x="2808150" y="699707"/>
                  <a:pt x="2793340" y="694536"/>
                  <a:pt x="2778008" y="691748"/>
                </a:cubicBezTo>
                <a:cubicBezTo>
                  <a:pt x="2751713" y="686967"/>
                  <a:pt x="2724931" y="685189"/>
                  <a:pt x="2698636" y="680408"/>
                </a:cubicBezTo>
                <a:cubicBezTo>
                  <a:pt x="2675510" y="676203"/>
                  <a:pt x="2642123" y="666301"/>
                  <a:pt x="2619265" y="657728"/>
                </a:cubicBezTo>
                <a:cubicBezTo>
                  <a:pt x="2600207" y="650580"/>
                  <a:pt x="2582754" y="637680"/>
                  <a:pt x="2562571" y="635047"/>
                </a:cubicBezTo>
                <a:cubicBezTo>
                  <a:pt x="2495006" y="626233"/>
                  <a:pt x="2426459" y="628240"/>
                  <a:pt x="2358472" y="623707"/>
                </a:cubicBezTo>
                <a:cubicBezTo>
                  <a:pt x="2313060" y="620679"/>
                  <a:pt x="2267761" y="616147"/>
                  <a:pt x="2222406" y="612367"/>
                </a:cubicBezTo>
                <a:cubicBezTo>
                  <a:pt x="2211067" y="608587"/>
                  <a:pt x="2199985" y="603926"/>
                  <a:pt x="2188390" y="601027"/>
                </a:cubicBezTo>
                <a:cubicBezTo>
                  <a:pt x="2116443" y="583038"/>
                  <a:pt x="2125634" y="595228"/>
                  <a:pt x="2040985" y="567007"/>
                </a:cubicBezTo>
                <a:cubicBezTo>
                  <a:pt x="2018308" y="559447"/>
                  <a:pt x="1996144" y="550124"/>
                  <a:pt x="1972953" y="544326"/>
                </a:cubicBezTo>
                <a:cubicBezTo>
                  <a:pt x="1957834" y="540546"/>
                  <a:pt x="1942524" y="537464"/>
                  <a:pt x="1927597" y="532986"/>
                </a:cubicBezTo>
                <a:cubicBezTo>
                  <a:pt x="1898904" y="524377"/>
                  <a:pt x="1847471" y="503718"/>
                  <a:pt x="1814209" y="498966"/>
                </a:cubicBezTo>
                <a:cubicBezTo>
                  <a:pt x="1776606" y="493594"/>
                  <a:pt x="1738617" y="491406"/>
                  <a:pt x="1700821" y="487626"/>
                </a:cubicBezTo>
                <a:cubicBezTo>
                  <a:pt x="1612070" y="465436"/>
                  <a:pt x="1693339" y="483604"/>
                  <a:pt x="1553417" y="464945"/>
                </a:cubicBezTo>
                <a:cubicBezTo>
                  <a:pt x="1530628" y="461906"/>
                  <a:pt x="1508107" y="457101"/>
                  <a:pt x="1485384" y="453605"/>
                </a:cubicBezTo>
                <a:cubicBezTo>
                  <a:pt x="1438187" y="446343"/>
                  <a:pt x="1385118" y="440354"/>
                  <a:pt x="1337979" y="430925"/>
                </a:cubicBezTo>
                <a:cubicBezTo>
                  <a:pt x="1322698" y="427868"/>
                  <a:pt x="1308026" y="421955"/>
                  <a:pt x="1292624" y="419585"/>
                </a:cubicBezTo>
                <a:cubicBezTo>
                  <a:pt x="1258796" y="414380"/>
                  <a:pt x="1224591" y="412025"/>
                  <a:pt x="1190575" y="408245"/>
                </a:cubicBezTo>
                <a:cubicBezTo>
                  <a:pt x="1167897" y="400685"/>
                  <a:pt x="1145733" y="391364"/>
                  <a:pt x="1122542" y="385565"/>
                </a:cubicBezTo>
                <a:cubicBezTo>
                  <a:pt x="1107424" y="381785"/>
                  <a:pt x="1092113" y="378703"/>
                  <a:pt x="1077187" y="374224"/>
                </a:cubicBezTo>
                <a:cubicBezTo>
                  <a:pt x="1054291" y="367354"/>
                  <a:pt x="1032594" y="356233"/>
                  <a:pt x="1009154" y="351544"/>
                </a:cubicBezTo>
                <a:cubicBezTo>
                  <a:pt x="990256" y="347764"/>
                  <a:pt x="971157" y="344879"/>
                  <a:pt x="952460" y="340204"/>
                </a:cubicBezTo>
                <a:cubicBezTo>
                  <a:pt x="940864" y="337305"/>
                  <a:pt x="929935" y="332148"/>
                  <a:pt x="918443" y="328864"/>
                </a:cubicBezTo>
                <a:cubicBezTo>
                  <a:pt x="903459" y="324582"/>
                  <a:pt x="888206" y="321304"/>
                  <a:pt x="873088" y="317524"/>
                </a:cubicBezTo>
                <a:cubicBezTo>
                  <a:pt x="819184" y="281584"/>
                  <a:pt x="851999" y="299153"/>
                  <a:pt x="771039" y="272163"/>
                </a:cubicBezTo>
                <a:lnTo>
                  <a:pt x="737022" y="260823"/>
                </a:lnTo>
                <a:cubicBezTo>
                  <a:pt x="725683" y="257043"/>
                  <a:pt x="714795" y="251448"/>
                  <a:pt x="703006" y="249483"/>
                </a:cubicBezTo>
                <a:cubicBezTo>
                  <a:pt x="608611" y="233749"/>
                  <a:pt x="657732" y="241395"/>
                  <a:pt x="555601" y="226803"/>
                </a:cubicBezTo>
                <a:cubicBezTo>
                  <a:pt x="544262" y="223023"/>
                  <a:pt x="533077" y="218747"/>
                  <a:pt x="521585" y="215463"/>
                </a:cubicBezTo>
                <a:cubicBezTo>
                  <a:pt x="506601" y="211181"/>
                  <a:pt x="490821" y="209595"/>
                  <a:pt x="476230" y="204123"/>
                </a:cubicBezTo>
                <a:cubicBezTo>
                  <a:pt x="460403" y="198187"/>
                  <a:pt x="446701" y="187378"/>
                  <a:pt x="430874" y="181442"/>
                </a:cubicBezTo>
                <a:cubicBezTo>
                  <a:pt x="416283" y="175970"/>
                  <a:pt x="400503" y="174384"/>
                  <a:pt x="385519" y="170102"/>
                </a:cubicBezTo>
                <a:cubicBezTo>
                  <a:pt x="374027" y="166818"/>
                  <a:pt x="363170" y="161355"/>
                  <a:pt x="351503" y="158762"/>
                </a:cubicBezTo>
                <a:cubicBezTo>
                  <a:pt x="313850" y="150394"/>
                  <a:pt x="240267" y="142111"/>
                  <a:pt x="204098" y="136082"/>
                </a:cubicBezTo>
                <a:cubicBezTo>
                  <a:pt x="185088" y="132913"/>
                  <a:pt x="166302" y="128522"/>
                  <a:pt x="147404" y="124742"/>
                </a:cubicBezTo>
                <a:cubicBezTo>
                  <a:pt x="139845" y="117182"/>
                  <a:pt x="130226" y="111229"/>
                  <a:pt x="124726" y="102061"/>
                </a:cubicBezTo>
                <a:cubicBezTo>
                  <a:pt x="118577" y="91811"/>
                  <a:pt x="122721" y="75509"/>
                  <a:pt x="113388" y="68041"/>
                </a:cubicBezTo>
                <a:cubicBezTo>
                  <a:pt x="101219" y="58305"/>
                  <a:pt x="83151" y="60481"/>
                  <a:pt x="68032" y="56701"/>
                </a:cubicBezTo>
                <a:cubicBezTo>
                  <a:pt x="60473" y="45361"/>
                  <a:pt x="55997" y="31194"/>
                  <a:pt x="45355" y="22680"/>
                </a:cubicBezTo>
                <a:cubicBezTo>
                  <a:pt x="36022" y="15213"/>
                  <a:pt x="22028" y="16686"/>
                  <a:pt x="11338" y="11340"/>
                </a:cubicBezTo>
                <a:cubicBezTo>
                  <a:pt x="6557" y="8949"/>
                  <a:pt x="3779" y="3780"/>
                  <a:pt x="0" y="0"/>
                </a:cubicBezTo>
              </a:path>
            </a:pathLst>
          </a:custGeom>
          <a:ln w="31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68033" y="3560801"/>
            <a:ext cx="6905336" cy="1466018"/>
          </a:xfrm>
          <a:custGeom>
            <a:avLst/>
            <a:gdLst>
              <a:gd name="connsiteX0" fmla="*/ 6905336 w 6905336"/>
              <a:gd name="connsiteY0" fmla="*/ 1428856 h 1466018"/>
              <a:gd name="connsiteX1" fmla="*/ 6837303 w 6905336"/>
              <a:gd name="connsiteY1" fmla="*/ 1451537 h 1466018"/>
              <a:gd name="connsiteX2" fmla="*/ 6451783 w 6905336"/>
              <a:gd name="connsiteY2" fmla="*/ 1451537 h 1466018"/>
              <a:gd name="connsiteX3" fmla="*/ 6259023 w 6905336"/>
              <a:gd name="connsiteY3" fmla="*/ 1428856 h 1466018"/>
              <a:gd name="connsiteX4" fmla="*/ 6145635 w 6905336"/>
              <a:gd name="connsiteY4" fmla="*/ 1406176 h 1466018"/>
              <a:gd name="connsiteX5" fmla="*/ 6054925 w 6905336"/>
              <a:gd name="connsiteY5" fmla="*/ 1383496 h 1466018"/>
              <a:gd name="connsiteX6" fmla="*/ 6009570 w 6905336"/>
              <a:gd name="connsiteY6" fmla="*/ 1372156 h 1466018"/>
              <a:gd name="connsiteX7" fmla="*/ 5918859 w 6905336"/>
              <a:gd name="connsiteY7" fmla="*/ 1326795 h 1466018"/>
              <a:gd name="connsiteX8" fmla="*/ 5839487 w 6905336"/>
              <a:gd name="connsiteY8" fmla="*/ 1292775 h 1466018"/>
              <a:gd name="connsiteX9" fmla="*/ 5782793 w 6905336"/>
              <a:gd name="connsiteY9" fmla="*/ 1270095 h 1466018"/>
              <a:gd name="connsiteX10" fmla="*/ 5714760 w 6905336"/>
              <a:gd name="connsiteY10" fmla="*/ 1236074 h 1466018"/>
              <a:gd name="connsiteX11" fmla="*/ 5556017 w 6905336"/>
              <a:gd name="connsiteY11" fmla="*/ 1224734 h 1466018"/>
              <a:gd name="connsiteX12" fmla="*/ 5329241 w 6905336"/>
              <a:gd name="connsiteY12" fmla="*/ 1247414 h 1466018"/>
              <a:gd name="connsiteX13" fmla="*/ 5034432 w 6905336"/>
              <a:gd name="connsiteY13" fmla="*/ 1236074 h 1466018"/>
              <a:gd name="connsiteX14" fmla="*/ 4932383 w 6905336"/>
              <a:gd name="connsiteY14" fmla="*/ 1224734 h 1466018"/>
              <a:gd name="connsiteX15" fmla="*/ 4898366 w 6905336"/>
              <a:gd name="connsiteY15" fmla="*/ 1213394 h 1466018"/>
              <a:gd name="connsiteX16" fmla="*/ 4467491 w 6905336"/>
              <a:gd name="connsiteY16" fmla="*/ 1202054 h 1466018"/>
              <a:gd name="connsiteX17" fmla="*/ 4376781 w 6905336"/>
              <a:gd name="connsiteY17" fmla="*/ 1099993 h 1466018"/>
              <a:gd name="connsiteX18" fmla="*/ 4342764 w 6905336"/>
              <a:gd name="connsiteY18" fmla="*/ 1077312 h 1466018"/>
              <a:gd name="connsiteX19" fmla="*/ 4274731 w 6905336"/>
              <a:gd name="connsiteY19" fmla="*/ 1054632 h 1466018"/>
              <a:gd name="connsiteX20" fmla="*/ 4240715 w 6905336"/>
              <a:gd name="connsiteY20" fmla="*/ 1043292 h 1466018"/>
              <a:gd name="connsiteX21" fmla="*/ 4036616 w 6905336"/>
              <a:gd name="connsiteY21" fmla="*/ 1020612 h 1466018"/>
              <a:gd name="connsiteX22" fmla="*/ 3934567 w 6905336"/>
              <a:gd name="connsiteY22" fmla="*/ 986591 h 1466018"/>
              <a:gd name="connsiteX23" fmla="*/ 3900551 w 6905336"/>
              <a:gd name="connsiteY23" fmla="*/ 975251 h 1466018"/>
              <a:gd name="connsiteX24" fmla="*/ 3787163 w 6905336"/>
              <a:gd name="connsiteY24" fmla="*/ 929891 h 1466018"/>
              <a:gd name="connsiteX25" fmla="*/ 3753146 w 6905336"/>
              <a:gd name="connsiteY25" fmla="*/ 918550 h 1466018"/>
              <a:gd name="connsiteX26" fmla="*/ 3673775 w 6905336"/>
              <a:gd name="connsiteY26" fmla="*/ 907210 h 1466018"/>
              <a:gd name="connsiteX27" fmla="*/ 3594403 w 6905336"/>
              <a:gd name="connsiteY27" fmla="*/ 918550 h 1466018"/>
              <a:gd name="connsiteX28" fmla="*/ 3515031 w 6905336"/>
              <a:gd name="connsiteY28" fmla="*/ 1043292 h 1466018"/>
              <a:gd name="connsiteX29" fmla="*/ 3424321 w 6905336"/>
              <a:gd name="connsiteY29" fmla="*/ 1145353 h 1466018"/>
              <a:gd name="connsiteX30" fmla="*/ 3356288 w 6905336"/>
              <a:gd name="connsiteY30" fmla="*/ 1077312 h 1466018"/>
              <a:gd name="connsiteX31" fmla="*/ 3322271 w 6905336"/>
              <a:gd name="connsiteY31" fmla="*/ 1043292 h 1466018"/>
              <a:gd name="connsiteX32" fmla="*/ 3265577 w 6905336"/>
              <a:gd name="connsiteY32" fmla="*/ 986591 h 1466018"/>
              <a:gd name="connsiteX33" fmla="*/ 3129512 w 6905336"/>
              <a:gd name="connsiteY33" fmla="*/ 952571 h 1466018"/>
              <a:gd name="connsiteX34" fmla="*/ 3072818 w 6905336"/>
              <a:gd name="connsiteY34" fmla="*/ 941231 h 1466018"/>
              <a:gd name="connsiteX35" fmla="*/ 3027462 w 6905336"/>
              <a:gd name="connsiteY35" fmla="*/ 929891 h 1466018"/>
              <a:gd name="connsiteX36" fmla="*/ 2936752 w 6905336"/>
              <a:gd name="connsiteY36" fmla="*/ 918550 h 1466018"/>
              <a:gd name="connsiteX37" fmla="*/ 2891397 w 6905336"/>
              <a:gd name="connsiteY37" fmla="*/ 907210 h 1466018"/>
              <a:gd name="connsiteX38" fmla="*/ 2789347 w 6905336"/>
              <a:gd name="connsiteY38" fmla="*/ 884530 h 1466018"/>
              <a:gd name="connsiteX39" fmla="*/ 2721314 w 6905336"/>
              <a:gd name="connsiteY39" fmla="*/ 861850 h 1466018"/>
              <a:gd name="connsiteX40" fmla="*/ 2687298 w 6905336"/>
              <a:gd name="connsiteY40" fmla="*/ 850510 h 1466018"/>
              <a:gd name="connsiteX41" fmla="*/ 2641943 w 6905336"/>
              <a:gd name="connsiteY41" fmla="*/ 839170 h 1466018"/>
              <a:gd name="connsiteX42" fmla="*/ 2562571 w 6905336"/>
              <a:gd name="connsiteY42" fmla="*/ 816489 h 1466018"/>
              <a:gd name="connsiteX43" fmla="*/ 2494538 w 6905336"/>
              <a:gd name="connsiteY43" fmla="*/ 805149 h 1466018"/>
              <a:gd name="connsiteX44" fmla="*/ 2415167 w 6905336"/>
              <a:gd name="connsiteY44" fmla="*/ 782469 h 1466018"/>
              <a:gd name="connsiteX45" fmla="*/ 2381150 w 6905336"/>
              <a:gd name="connsiteY45" fmla="*/ 771129 h 1466018"/>
              <a:gd name="connsiteX46" fmla="*/ 2313117 w 6905336"/>
              <a:gd name="connsiteY46" fmla="*/ 759789 h 1466018"/>
              <a:gd name="connsiteX47" fmla="*/ 2233746 w 6905336"/>
              <a:gd name="connsiteY47" fmla="*/ 737108 h 1466018"/>
              <a:gd name="connsiteX48" fmla="*/ 2086341 w 6905336"/>
              <a:gd name="connsiteY48" fmla="*/ 691748 h 1466018"/>
              <a:gd name="connsiteX49" fmla="*/ 1972953 w 6905336"/>
              <a:gd name="connsiteY49" fmla="*/ 669068 h 1466018"/>
              <a:gd name="connsiteX50" fmla="*/ 1870904 w 6905336"/>
              <a:gd name="connsiteY50" fmla="*/ 646387 h 1466018"/>
              <a:gd name="connsiteX51" fmla="*/ 1700821 w 6905336"/>
              <a:gd name="connsiteY51" fmla="*/ 612367 h 1466018"/>
              <a:gd name="connsiteX52" fmla="*/ 1428690 w 6905336"/>
              <a:gd name="connsiteY52" fmla="*/ 589687 h 1466018"/>
              <a:gd name="connsiteX53" fmla="*/ 1349318 w 6905336"/>
              <a:gd name="connsiteY53" fmla="*/ 578347 h 1466018"/>
              <a:gd name="connsiteX54" fmla="*/ 1281285 w 6905336"/>
              <a:gd name="connsiteY54" fmla="*/ 555666 h 1466018"/>
              <a:gd name="connsiteX55" fmla="*/ 1247269 w 6905336"/>
              <a:gd name="connsiteY55" fmla="*/ 544326 h 1466018"/>
              <a:gd name="connsiteX56" fmla="*/ 1201914 w 6905336"/>
              <a:gd name="connsiteY56" fmla="*/ 521646 h 1466018"/>
              <a:gd name="connsiteX57" fmla="*/ 1156559 w 6905336"/>
              <a:gd name="connsiteY57" fmla="*/ 510306 h 1466018"/>
              <a:gd name="connsiteX58" fmla="*/ 1088526 w 6905336"/>
              <a:gd name="connsiteY58" fmla="*/ 487626 h 1466018"/>
              <a:gd name="connsiteX59" fmla="*/ 1054509 w 6905336"/>
              <a:gd name="connsiteY59" fmla="*/ 476285 h 1466018"/>
              <a:gd name="connsiteX60" fmla="*/ 1020493 w 6905336"/>
              <a:gd name="connsiteY60" fmla="*/ 453605 h 1466018"/>
              <a:gd name="connsiteX61" fmla="*/ 907105 w 6905336"/>
              <a:gd name="connsiteY61" fmla="*/ 408245 h 1466018"/>
              <a:gd name="connsiteX62" fmla="*/ 850411 w 6905336"/>
              <a:gd name="connsiteY62" fmla="*/ 374224 h 1466018"/>
              <a:gd name="connsiteX63" fmla="*/ 759700 w 6905336"/>
              <a:gd name="connsiteY63" fmla="*/ 328864 h 1466018"/>
              <a:gd name="connsiteX64" fmla="*/ 737023 w 6905336"/>
              <a:gd name="connsiteY64" fmla="*/ 283503 h 1466018"/>
              <a:gd name="connsiteX65" fmla="*/ 657651 w 6905336"/>
              <a:gd name="connsiteY65" fmla="*/ 249483 h 1466018"/>
              <a:gd name="connsiteX66" fmla="*/ 623634 w 6905336"/>
              <a:gd name="connsiteY66" fmla="*/ 226803 h 1466018"/>
              <a:gd name="connsiteX67" fmla="*/ 555602 w 6905336"/>
              <a:gd name="connsiteY67" fmla="*/ 204122 h 1466018"/>
              <a:gd name="connsiteX68" fmla="*/ 510246 w 6905336"/>
              <a:gd name="connsiteY68" fmla="*/ 170102 h 1466018"/>
              <a:gd name="connsiteX69" fmla="*/ 408197 w 6905336"/>
              <a:gd name="connsiteY69" fmla="*/ 147422 h 1466018"/>
              <a:gd name="connsiteX70" fmla="*/ 294809 w 6905336"/>
              <a:gd name="connsiteY70" fmla="*/ 102061 h 1466018"/>
              <a:gd name="connsiteX71" fmla="*/ 260793 w 6905336"/>
              <a:gd name="connsiteY71" fmla="*/ 90721 h 1466018"/>
              <a:gd name="connsiteX72" fmla="*/ 147404 w 6905336"/>
              <a:gd name="connsiteY72" fmla="*/ 68041 h 1466018"/>
              <a:gd name="connsiteX73" fmla="*/ 90710 w 6905336"/>
              <a:gd name="connsiteY73" fmla="*/ 56701 h 1466018"/>
              <a:gd name="connsiteX74" fmla="*/ 22677 w 6905336"/>
              <a:gd name="connsiteY74" fmla="*/ 34020 h 1466018"/>
              <a:gd name="connsiteX75" fmla="*/ 0 w 6905336"/>
              <a:gd name="connsiteY75" fmla="*/ 0 h 146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905336" h="1466018">
                <a:moveTo>
                  <a:pt x="6905336" y="1428856"/>
                </a:moveTo>
                <a:cubicBezTo>
                  <a:pt x="6882658" y="1436416"/>
                  <a:pt x="6860494" y="1445739"/>
                  <a:pt x="6837303" y="1451537"/>
                </a:cubicBezTo>
                <a:cubicBezTo>
                  <a:pt x="6715127" y="1482085"/>
                  <a:pt x="6560503" y="1455420"/>
                  <a:pt x="6451783" y="1451537"/>
                </a:cubicBezTo>
                <a:cubicBezTo>
                  <a:pt x="6295684" y="1420311"/>
                  <a:pt x="6543652" y="1467673"/>
                  <a:pt x="6259023" y="1428856"/>
                </a:cubicBezTo>
                <a:cubicBezTo>
                  <a:pt x="6220832" y="1423648"/>
                  <a:pt x="6183029" y="1415525"/>
                  <a:pt x="6145635" y="1406176"/>
                </a:cubicBezTo>
                <a:lnTo>
                  <a:pt x="6054925" y="1383496"/>
                </a:lnTo>
                <a:lnTo>
                  <a:pt x="6009570" y="1372156"/>
                </a:lnTo>
                <a:cubicBezTo>
                  <a:pt x="5979333" y="1357036"/>
                  <a:pt x="5950931" y="1337487"/>
                  <a:pt x="5918859" y="1326795"/>
                </a:cubicBezTo>
                <a:cubicBezTo>
                  <a:pt x="5848993" y="1303504"/>
                  <a:pt x="5923555" y="1330142"/>
                  <a:pt x="5839487" y="1292775"/>
                </a:cubicBezTo>
                <a:cubicBezTo>
                  <a:pt x="5820888" y="1284508"/>
                  <a:pt x="5800998" y="1279199"/>
                  <a:pt x="5782793" y="1270095"/>
                </a:cubicBezTo>
                <a:cubicBezTo>
                  <a:pt x="5749861" y="1253627"/>
                  <a:pt x="5752033" y="1240460"/>
                  <a:pt x="5714760" y="1236074"/>
                </a:cubicBezTo>
                <a:cubicBezTo>
                  <a:pt x="5662074" y="1229875"/>
                  <a:pt x="5608931" y="1228514"/>
                  <a:pt x="5556017" y="1224734"/>
                </a:cubicBezTo>
                <a:cubicBezTo>
                  <a:pt x="5519003" y="1228847"/>
                  <a:pt x="5358116" y="1247414"/>
                  <a:pt x="5329241" y="1247414"/>
                </a:cubicBezTo>
                <a:cubicBezTo>
                  <a:pt x="5230899" y="1247414"/>
                  <a:pt x="5132702" y="1239854"/>
                  <a:pt x="5034432" y="1236074"/>
                </a:cubicBezTo>
                <a:cubicBezTo>
                  <a:pt x="5000416" y="1232294"/>
                  <a:pt x="4966143" y="1230361"/>
                  <a:pt x="4932383" y="1224734"/>
                </a:cubicBezTo>
                <a:cubicBezTo>
                  <a:pt x="4920593" y="1222769"/>
                  <a:pt x="4910304" y="1213976"/>
                  <a:pt x="4898366" y="1213394"/>
                </a:cubicBezTo>
                <a:cubicBezTo>
                  <a:pt x="4754862" y="1206393"/>
                  <a:pt x="4611116" y="1205834"/>
                  <a:pt x="4467491" y="1202054"/>
                </a:cubicBezTo>
                <a:cubicBezTo>
                  <a:pt x="4440225" y="1161148"/>
                  <a:pt x="4423387" y="1131068"/>
                  <a:pt x="4376781" y="1099993"/>
                </a:cubicBezTo>
                <a:cubicBezTo>
                  <a:pt x="4365442" y="1092433"/>
                  <a:pt x="4355217" y="1082848"/>
                  <a:pt x="4342764" y="1077312"/>
                </a:cubicBezTo>
                <a:cubicBezTo>
                  <a:pt x="4320920" y="1067602"/>
                  <a:pt x="4297409" y="1062192"/>
                  <a:pt x="4274731" y="1054632"/>
                </a:cubicBezTo>
                <a:cubicBezTo>
                  <a:pt x="4263392" y="1050852"/>
                  <a:pt x="4252618" y="1044374"/>
                  <a:pt x="4240715" y="1043292"/>
                </a:cubicBezTo>
                <a:cubicBezTo>
                  <a:pt x="4089372" y="1029532"/>
                  <a:pt x="4157315" y="1037857"/>
                  <a:pt x="4036616" y="1020612"/>
                </a:cubicBezTo>
                <a:lnTo>
                  <a:pt x="3934567" y="986591"/>
                </a:lnTo>
                <a:cubicBezTo>
                  <a:pt x="3923228" y="982811"/>
                  <a:pt x="3911241" y="980597"/>
                  <a:pt x="3900551" y="975251"/>
                </a:cubicBezTo>
                <a:cubicBezTo>
                  <a:pt x="3833812" y="941879"/>
                  <a:pt x="3871234" y="957919"/>
                  <a:pt x="3787163" y="929891"/>
                </a:cubicBezTo>
                <a:cubicBezTo>
                  <a:pt x="3775824" y="926111"/>
                  <a:pt x="3764978" y="920241"/>
                  <a:pt x="3753146" y="918550"/>
                </a:cubicBezTo>
                <a:lnTo>
                  <a:pt x="3673775" y="907210"/>
                </a:lnTo>
                <a:cubicBezTo>
                  <a:pt x="3647318" y="910990"/>
                  <a:pt x="3614694" y="901156"/>
                  <a:pt x="3594403" y="918550"/>
                </a:cubicBezTo>
                <a:cubicBezTo>
                  <a:pt x="3556985" y="950626"/>
                  <a:pt x="3549878" y="1008441"/>
                  <a:pt x="3515031" y="1043292"/>
                </a:cubicBezTo>
                <a:cubicBezTo>
                  <a:pt x="3452563" y="1105767"/>
                  <a:pt x="3483032" y="1071955"/>
                  <a:pt x="3424321" y="1145353"/>
                </a:cubicBezTo>
                <a:cubicBezTo>
                  <a:pt x="3364436" y="1105426"/>
                  <a:pt x="3412546" y="1142954"/>
                  <a:pt x="3356288" y="1077312"/>
                </a:cubicBezTo>
                <a:cubicBezTo>
                  <a:pt x="3345852" y="1065136"/>
                  <a:pt x="3332537" y="1055612"/>
                  <a:pt x="3322271" y="1043292"/>
                </a:cubicBezTo>
                <a:cubicBezTo>
                  <a:pt x="3284475" y="997932"/>
                  <a:pt x="3318493" y="1016832"/>
                  <a:pt x="3265577" y="986591"/>
                </a:cubicBezTo>
                <a:cubicBezTo>
                  <a:pt x="3201270" y="949840"/>
                  <a:pt x="3222027" y="966806"/>
                  <a:pt x="3129512" y="952571"/>
                </a:cubicBezTo>
                <a:cubicBezTo>
                  <a:pt x="3110464" y="949640"/>
                  <a:pt x="3091631" y="945412"/>
                  <a:pt x="3072818" y="941231"/>
                </a:cubicBezTo>
                <a:cubicBezTo>
                  <a:pt x="3057605" y="937850"/>
                  <a:pt x="3042834" y="932453"/>
                  <a:pt x="3027462" y="929891"/>
                </a:cubicBezTo>
                <a:cubicBezTo>
                  <a:pt x="2997405" y="924881"/>
                  <a:pt x="2966809" y="923560"/>
                  <a:pt x="2936752" y="918550"/>
                </a:cubicBezTo>
                <a:cubicBezTo>
                  <a:pt x="2921380" y="915988"/>
                  <a:pt x="2906610" y="910591"/>
                  <a:pt x="2891397" y="907210"/>
                </a:cubicBezTo>
                <a:cubicBezTo>
                  <a:pt x="2849782" y="897961"/>
                  <a:pt x="2828850" y="896382"/>
                  <a:pt x="2789347" y="884530"/>
                </a:cubicBezTo>
                <a:cubicBezTo>
                  <a:pt x="2766451" y="877660"/>
                  <a:pt x="2743992" y="869410"/>
                  <a:pt x="2721314" y="861850"/>
                </a:cubicBezTo>
                <a:cubicBezTo>
                  <a:pt x="2709975" y="858070"/>
                  <a:pt x="2698893" y="853409"/>
                  <a:pt x="2687298" y="850510"/>
                </a:cubicBezTo>
                <a:cubicBezTo>
                  <a:pt x="2672180" y="846730"/>
                  <a:pt x="2656927" y="843452"/>
                  <a:pt x="2641943" y="839170"/>
                </a:cubicBezTo>
                <a:cubicBezTo>
                  <a:pt x="2591505" y="824757"/>
                  <a:pt x="2621657" y="828307"/>
                  <a:pt x="2562571" y="816489"/>
                </a:cubicBezTo>
                <a:cubicBezTo>
                  <a:pt x="2540027" y="811980"/>
                  <a:pt x="2517216" y="808929"/>
                  <a:pt x="2494538" y="805149"/>
                </a:cubicBezTo>
                <a:cubicBezTo>
                  <a:pt x="2412985" y="777962"/>
                  <a:pt x="2514822" y="810945"/>
                  <a:pt x="2415167" y="782469"/>
                </a:cubicBezTo>
                <a:cubicBezTo>
                  <a:pt x="2403675" y="779185"/>
                  <a:pt x="2392818" y="773722"/>
                  <a:pt x="2381150" y="771129"/>
                </a:cubicBezTo>
                <a:cubicBezTo>
                  <a:pt x="2358707" y="766141"/>
                  <a:pt x="2335795" y="763569"/>
                  <a:pt x="2313117" y="759789"/>
                </a:cubicBezTo>
                <a:cubicBezTo>
                  <a:pt x="2166064" y="710766"/>
                  <a:pt x="2418803" y="794056"/>
                  <a:pt x="2233746" y="737108"/>
                </a:cubicBezTo>
                <a:cubicBezTo>
                  <a:pt x="2155355" y="712985"/>
                  <a:pt x="2149775" y="705342"/>
                  <a:pt x="2086341" y="691748"/>
                </a:cubicBezTo>
                <a:cubicBezTo>
                  <a:pt x="2048652" y="683671"/>
                  <a:pt x="2010346" y="678418"/>
                  <a:pt x="1972953" y="669068"/>
                </a:cubicBezTo>
                <a:cubicBezTo>
                  <a:pt x="1862387" y="641421"/>
                  <a:pt x="2000403" y="675167"/>
                  <a:pt x="1870904" y="646387"/>
                </a:cubicBezTo>
                <a:cubicBezTo>
                  <a:pt x="1783963" y="627065"/>
                  <a:pt x="1842479" y="631686"/>
                  <a:pt x="1700821" y="612367"/>
                </a:cubicBezTo>
                <a:cubicBezTo>
                  <a:pt x="1642646" y="604433"/>
                  <a:pt x="1481224" y="594941"/>
                  <a:pt x="1428690" y="589687"/>
                </a:cubicBezTo>
                <a:cubicBezTo>
                  <a:pt x="1402097" y="587027"/>
                  <a:pt x="1375775" y="582127"/>
                  <a:pt x="1349318" y="578347"/>
                </a:cubicBezTo>
                <a:lnTo>
                  <a:pt x="1281285" y="555666"/>
                </a:lnTo>
                <a:cubicBezTo>
                  <a:pt x="1269946" y="551886"/>
                  <a:pt x="1257959" y="549672"/>
                  <a:pt x="1247269" y="544326"/>
                </a:cubicBezTo>
                <a:cubicBezTo>
                  <a:pt x="1232151" y="536766"/>
                  <a:pt x="1217741" y="527582"/>
                  <a:pt x="1201914" y="521646"/>
                </a:cubicBezTo>
                <a:cubicBezTo>
                  <a:pt x="1187323" y="516174"/>
                  <a:pt x="1171485" y="514784"/>
                  <a:pt x="1156559" y="510306"/>
                </a:cubicBezTo>
                <a:cubicBezTo>
                  <a:pt x="1133663" y="503436"/>
                  <a:pt x="1111204" y="495186"/>
                  <a:pt x="1088526" y="487626"/>
                </a:cubicBezTo>
                <a:cubicBezTo>
                  <a:pt x="1077187" y="483846"/>
                  <a:pt x="1064454" y="482916"/>
                  <a:pt x="1054509" y="476285"/>
                </a:cubicBezTo>
                <a:cubicBezTo>
                  <a:pt x="1043170" y="468725"/>
                  <a:pt x="1032866" y="459316"/>
                  <a:pt x="1020493" y="453605"/>
                </a:cubicBezTo>
                <a:cubicBezTo>
                  <a:pt x="983532" y="436544"/>
                  <a:pt x="942011" y="429191"/>
                  <a:pt x="907105" y="408245"/>
                </a:cubicBezTo>
                <a:cubicBezTo>
                  <a:pt x="888207" y="396905"/>
                  <a:pt x="869816" y="384674"/>
                  <a:pt x="850411" y="374224"/>
                </a:cubicBezTo>
                <a:cubicBezTo>
                  <a:pt x="820646" y="358195"/>
                  <a:pt x="759700" y="328864"/>
                  <a:pt x="759700" y="328864"/>
                </a:cubicBezTo>
                <a:cubicBezTo>
                  <a:pt x="752141" y="313744"/>
                  <a:pt x="747844" y="296490"/>
                  <a:pt x="737023" y="283503"/>
                </a:cubicBezTo>
                <a:cubicBezTo>
                  <a:pt x="716417" y="258773"/>
                  <a:pt x="686065" y="256587"/>
                  <a:pt x="657651" y="249483"/>
                </a:cubicBezTo>
                <a:cubicBezTo>
                  <a:pt x="646312" y="241923"/>
                  <a:pt x="636087" y="232339"/>
                  <a:pt x="623634" y="226803"/>
                </a:cubicBezTo>
                <a:cubicBezTo>
                  <a:pt x="601790" y="217093"/>
                  <a:pt x="555602" y="204122"/>
                  <a:pt x="555602" y="204122"/>
                </a:cubicBezTo>
                <a:cubicBezTo>
                  <a:pt x="540483" y="192782"/>
                  <a:pt x="527149" y="178555"/>
                  <a:pt x="510246" y="170102"/>
                </a:cubicBezTo>
                <a:cubicBezTo>
                  <a:pt x="499570" y="164764"/>
                  <a:pt x="414162" y="148615"/>
                  <a:pt x="408197" y="147422"/>
                </a:cubicBezTo>
                <a:cubicBezTo>
                  <a:pt x="341461" y="114049"/>
                  <a:pt x="378879" y="130087"/>
                  <a:pt x="294809" y="102061"/>
                </a:cubicBezTo>
                <a:cubicBezTo>
                  <a:pt x="283470" y="98281"/>
                  <a:pt x="272513" y="93065"/>
                  <a:pt x="260793" y="90721"/>
                </a:cubicBezTo>
                <a:lnTo>
                  <a:pt x="147404" y="68041"/>
                </a:lnTo>
                <a:cubicBezTo>
                  <a:pt x="128506" y="64261"/>
                  <a:pt x="108993" y="62796"/>
                  <a:pt x="90710" y="56701"/>
                </a:cubicBezTo>
                <a:lnTo>
                  <a:pt x="22677" y="34020"/>
                </a:lnTo>
                <a:lnTo>
                  <a:pt x="0" y="0"/>
                </a:lnTo>
              </a:path>
            </a:pathLst>
          </a:custGeom>
          <a:ln w="31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6694" y="4727793"/>
            <a:ext cx="6939352" cy="919592"/>
          </a:xfrm>
          <a:custGeom>
            <a:avLst/>
            <a:gdLst>
              <a:gd name="connsiteX0" fmla="*/ 6939352 w 6939352"/>
              <a:gd name="connsiteY0" fmla="*/ 919592 h 919592"/>
              <a:gd name="connsiteX1" fmla="*/ 6735254 w 6939352"/>
              <a:gd name="connsiteY1" fmla="*/ 908252 h 919592"/>
              <a:gd name="connsiteX2" fmla="*/ 6440445 w 6939352"/>
              <a:gd name="connsiteY2" fmla="*/ 896912 h 919592"/>
              <a:gd name="connsiteX3" fmla="*/ 6259024 w 6939352"/>
              <a:gd name="connsiteY3" fmla="*/ 874231 h 919592"/>
              <a:gd name="connsiteX4" fmla="*/ 6225007 w 6939352"/>
              <a:gd name="connsiteY4" fmla="*/ 862891 h 919592"/>
              <a:gd name="connsiteX5" fmla="*/ 6111619 w 6939352"/>
              <a:gd name="connsiteY5" fmla="*/ 840211 h 919592"/>
              <a:gd name="connsiteX6" fmla="*/ 6077603 w 6939352"/>
              <a:gd name="connsiteY6" fmla="*/ 828871 h 919592"/>
              <a:gd name="connsiteX7" fmla="*/ 6020909 w 6939352"/>
              <a:gd name="connsiteY7" fmla="*/ 806191 h 919592"/>
              <a:gd name="connsiteX8" fmla="*/ 5952876 w 6939352"/>
              <a:gd name="connsiteY8" fmla="*/ 794850 h 919592"/>
              <a:gd name="connsiteX9" fmla="*/ 5828149 w 6939352"/>
              <a:gd name="connsiteY9" fmla="*/ 817531 h 919592"/>
              <a:gd name="connsiteX10" fmla="*/ 5658067 w 6939352"/>
              <a:gd name="connsiteY10" fmla="*/ 806191 h 919592"/>
              <a:gd name="connsiteX11" fmla="*/ 5533340 w 6939352"/>
              <a:gd name="connsiteY11" fmla="*/ 760830 h 919592"/>
              <a:gd name="connsiteX12" fmla="*/ 5522001 w 6939352"/>
              <a:gd name="connsiteY12" fmla="*/ 726810 h 919592"/>
              <a:gd name="connsiteX13" fmla="*/ 5635389 w 6939352"/>
              <a:gd name="connsiteY13" fmla="*/ 715470 h 919592"/>
              <a:gd name="connsiteX14" fmla="*/ 5556017 w 6939352"/>
              <a:gd name="connsiteY14" fmla="*/ 704129 h 919592"/>
              <a:gd name="connsiteX15" fmla="*/ 5453968 w 6939352"/>
              <a:gd name="connsiteY15" fmla="*/ 692789 h 919592"/>
              <a:gd name="connsiteX16" fmla="*/ 5374596 w 6939352"/>
              <a:gd name="connsiteY16" fmla="*/ 681449 h 919592"/>
              <a:gd name="connsiteX17" fmla="*/ 5306563 w 6939352"/>
              <a:gd name="connsiteY17" fmla="*/ 670109 h 919592"/>
              <a:gd name="connsiteX18" fmla="*/ 5204514 w 6939352"/>
              <a:gd name="connsiteY18" fmla="*/ 658769 h 919592"/>
              <a:gd name="connsiteX19" fmla="*/ 5136481 w 6939352"/>
              <a:gd name="connsiteY19" fmla="*/ 647429 h 919592"/>
              <a:gd name="connsiteX20" fmla="*/ 5057110 w 6939352"/>
              <a:gd name="connsiteY20" fmla="*/ 636089 h 919592"/>
              <a:gd name="connsiteX21" fmla="*/ 5023093 w 6939352"/>
              <a:gd name="connsiteY21" fmla="*/ 624749 h 919592"/>
              <a:gd name="connsiteX22" fmla="*/ 4977738 w 6939352"/>
              <a:gd name="connsiteY22" fmla="*/ 602068 h 919592"/>
              <a:gd name="connsiteX23" fmla="*/ 4921044 w 6939352"/>
              <a:gd name="connsiteY23" fmla="*/ 590728 h 919592"/>
              <a:gd name="connsiteX24" fmla="*/ 4864350 w 6939352"/>
              <a:gd name="connsiteY24" fmla="*/ 568048 h 919592"/>
              <a:gd name="connsiteX25" fmla="*/ 4784978 w 6939352"/>
              <a:gd name="connsiteY25" fmla="*/ 545368 h 919592"/>
              <a:gd name="connsiteX26" fmla="*/ 4716945 w 6939352"/>
              <a:gd name="connsiteY26" fmla="*/ 522687 h 919592"/>
              <a:gd name="connsiteX27" fmla="*/ 4682929 w 6939352"/>
              <a:gd name="connsiteY27" fmla="*/ 511347 h 919592"/>
              <a:gd name="connsiteX28" fmla="*/ 4648912 w 6939352"/>
              <a:gd name="connsiteY28" fmla="*/ 500007 h 919592"/>
              <a:gd name="connsiteX29" fmla="*/ 4354103 w 6939352"/>
              <a:gd name="connsiteY29" fmla="*/ 477327 h 919592"/>
              <a:gd name="connsiteX30" fmla="*/ 3957245 w 6939352"/>
              <a:gd name="connsiteY30" fmla="*/ 488667 h 919592"/>
              <a:gd name="connsiteX31" fmla="*/ 3889212 w 6939352"/>
              <a:gd name="connsiteY31" fmla="*/ 511347 h 919592"/>
              <a:gd name="connsiteX32" fmla="*/ 3696452 w 6939352"/>
              <a:gd name="connsiteY32" fmla="*/ 534027 h 919592"/>
              <a:gd name="connsiteX33" fmla="*/ 3628419 w 6939352"/>
              <a:gd name="connsiteY33" fmla="*/ 556708 h 919592"/>
              <a:gd name="connsiteX34" fmla="*/ 3458337 w 6939352"/>
              <a:gd name="connsiteY34" fmla="*/ 579388 h 919592"/>
              <a:gd name="connsiteX35" fmla="*/ 3197545 w 6939352"/>
              <a:gd name="connsiteY35" fmla="*/ 568048 h 919592"/>
              <a:gd name="connsiteX36" fmla="*/ 3084157 w 6939352"/>
              <a:gd name="connsiteY36" fmla="*/ 545368 h 919592"/>
              <a:gd name="connsiteX37" fmla="*/ 2993446 w 6939352"/>
              <a:gd name="connsiteY37" fmla="*/ 522687 h 919592"/>
              <a:gd name="connsiteX38" fmla="*/ 2868719 w 6939352"/>
              <a:gd name="connsiteY38" fmla="*/ 454647 h 919592"/>
              <a:gd name="connsiteX39" fmla="*/ 2846042 w 6939352"/>
              <a:gd name="connsiteY39" fmla="*/ 431966 h 919592"/>
              <a:gd name="connsiteX40" fmla="*/ 2812025 w 6939352"/>
              <a:gd name="connsiteY40" fmla="*/ 420626 h 919592"/>
              <a:gd name="connsiteX41" fmla="*/ 2766670 w 6939352"/>
              <a:gd name="connsiteY41" fmla="*/ 397946 h 919592"/>
              <a:gd name="connsiteX42" fmla="*/ 2687298 w 6939352"/>
              <a:gd name="connsiteY42" fmla="*/ 375266 h 919592"/>
              <a:gd name="connsiteX43" fmla="*/ 2585249 w 6939352"/>
              <a:gd name="connsiteY43" fmla="*/ 341245 h 919592"/>
              <a:gd name="connsiteX44" fmla="*/ 2460522 w 6939352"/>
              <a:gd name="connsiteY44" fmla="*/ 318565 h 919592"/>
              <a:gd name="connsiteX45" fmla="*/ 2426506 w 6939352"/>
              <a:gd name="connsiteY45" fmla="*/ 307225 h 919592"/>
              <a:gd name="connsiteX46" fmla="*/ 2301779 w 6939352"/>
              <a:gd name="connsiteY46" fmla="*/ 273204 h 919592"/>
              <a:gd name="connsiteX47" fmla="*/ 2211068 w 6939352"/>
              <a:gd name="connsiteY47" fmla="*/ 227844 h 919592"/>
              <a:gd name="connsiteX48" fmla="*/ 2143035 w 6939352"/>
              <a:gd name="connsiteY48" fmla="*/ 193824 h 919592"/>
              <a:gd name="connsiteX49" fmla="*/ 2029647 w 6939352"/>
              <a:gd name="connsiteY49" fmla="*/ 159803 h 919592"/>
              <a:gd name="connsiteX50" fmla="*/ 1938937 w 6939352"/>
              <a:gd name="connsiteY50" fmla="*/ 137123 h 919592"/>
              <a:gd name="connsiteX51" fmla="*/ 1893581 w 6939352"/>
              <a:gd name="connsiteY51" fmla="*/ 125783 h 919592"/>
              <a:gd name="connsiteX52" fmla="*/ 1768855 w 6939352"/>
              <a:gd name="connsiteY52" fmla="*/ 103103 h 919592"/>
              <a:gd name="connsiteX53" fmla="*/ 1712160 w 6939352"/>
              <a:gd name="connsiteY53" fmla="*/ 114443 h 919592"/>
              <a:gd name="connsiteX54" fmla="*/ 1632789 w 6939352"/>
              <a:gd name="connsiteY54" fmla="*/ 125783 h 919592"/>
              <a:gd name="connsiteX55" fmla="*/ 1542078 w 6939352"/>
              <a:gd name="connsiteY55" fmla="*/ 159803 h 919592"/>
              <a:gd name="connsiteX56" fmla="*/ 1337980 w 6939352"/>
              <a:gd name="connsiteY56" fmla="*/ 171143 h 919592"/>
              <a:gd name="connsiteX57" fmla="*/ 975138 w 6939352"/>
              <a:gd name="connsiteY57" fmla="*/ 159803 h 919592"/>
              <a:gd name="connsiteX58" fmla="*/ 578279 w 6939352"/>
              <a:gd name="connsiteY58" fmla="*/ 182483 h 919592"/>
              <a:gd name="connsiteX59" fmla="*/ 521585 w 6939352"/>
              <a:gd name="connsiteY59" fmla="*/ 193824 h 919592"/>
              <a:gd name="connsiteX60" fmla="*/ 351503 w 6939352"/>
              <a:gd name="connsiteY60" fmla="*/ 182483 h 919592"/>
              <a:gd name="connsiteX61" fmla="*/ 272132 w 6939352"/>
              <a:gd name="connsiteY61" fmla="*/ 159803 h 919592"/>
              <a:gd name="connsiteX62" fmla="*/ 192760 w 6939352"/>
              <a:gd name="connsiteY62" fmla="*/ 114443 h 919592"/>
              <a:gd name="connsiteX63" fmla="*/ 170082 w 6939352"/>
              <a:gd name="connsiteY63" fmla="*/ 91762 h 919592"/>
              <a:gd name="connsiteX64" fmla="*/ 136066 w 6939352"/>
              <a:gd name="connsiteY64" fmla="*/ 69082 h 919592"/>
              <a:gd name="connsiteX65" fmla="*/ 90711 w 6939352"/>
              <a:gd name="connsiteY65" fmla="*/ 12381 h 919592"/>
              <a:gd name="connsiteX66" fmla="*/ 56694 w 6939352"/>
              <a:gd name="connsiteY66" fmla="*/ 1041 h 919592"/>
              <a:gd name="connsiteX67" fmla="*/ 0 w 6939352"/>
              <a:gd name="connsiteY67" fmla="*/ 1041 h 91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939352" h="919592">
                <a:moveTo>
                  <a:pt x="6939352" y="919592"/>
                </a:moveTo>
                <a:lnTo>
                  <a:pt x="6735254" y="908252"/>
                </a:lnTo>
                <a:lnTo>
                  <a:pt x="6440445" y="896912"/>
                </a:lnTo>
                <a:cubicBezTo>
                  <a:pt x="6392797" y="894189"/>
                  <a:pt x="6309056" y="881380"/>
                  <a:pt x="6259024" y="874231"/>
                </a:cubicBezTo>
                <a:cubicBezTo>
                  <a:pt x="6247685" y="870451"/>
                  <a:pt x="6236653" y="865579"/>
                  <a:pt x="6225007" y="862891"/>
                </a:cubicBezTo>
                <a:cubicBezTo>
                  <a:pt x="6187450" y="854223"/>
                  <a:pt x="6148185" y="852401"/>
                  <a:pt x="6111619" y="840211"/>
                </a:cubicBezTo>
                <a:cubicBezTo>
                  <a:pt x="6100280" y="836431"/>
                  <a:pt x="6088794" y="833068"/>
                  <a:pt x="6077603" y="828871"/>
                </a:cubicBezTo>
                <a:cubicBezTo>
                  <a:pt x="6058545" y="821724"/>
                  <a:pt x="6040546" y="811547"/>
                  <a:pt x="6020909" y="806191"/>
                </a:cubicBezTo>
                <a:cubicBezTo>
                  <a:pt x="5998729" y="800141"/>
                  <a:pt x="5975554" y="798630"/>
                  <a:pt x="5952876" y="794850"/>
                </a:cubicBezTo>
                <a:cubicBezTo>
                  <a:pt x="5934438" y="798538"/>
                  <a:pt x="5842663" y="817531"/>
                  <a:pt x="5828149" y="817531"/>
                </a:cubicBezTo>
                <a:cubicBezTo>
                  <a:pt x="5771329" y="817531"/>
                  <a:pt x="5714761" y="809971"/>
                  <a:pt x="5658067" y="806191"/>
                </a:cubicBezTo>
                <a:cubicBezTo>
                  <a:pt x="5600160" y="797917"/>
                  <a:pt x="5571667" y="806828"/>
                  <a:pt x="5533340" y="760830"/>
                </a:cubicBezTo>
                <a:cubicBezTo>
                  <a:pt x="5525688" y="751647"/>
                  <a:pt x="5525781" y="738150"/>
                  <a:pt x="5522001" y="726810"/>
                </a:cubicBezTo>
                <a:cubicBezTo>
                  <a:pt x="5559797" y="723030"/>
                  <a:pt x="5603786" y="736542"/>
                  <a:pt x="5635389" y="715470"/>
                </a:cubicBezTo>
                <a:cubicBezTo>
                  <a:pt x="5657625" y="700643"/>
                  <a:pt x="5582537" y="707444"/>
                  <a:pt x="5556017" y="704129"/>
                </a:cubicBezTo>
                <a:cubicBezTo>
                  <a:pt x="5522056" y="699883"/>
                  <a:pt x="5487929" y="697035"/>
                  <a:pt x="5453968" y="692789"/>
                </a:cubicBezTo>
                <a:cubicBezTo>
                  <a:pt x="5427448" y="689474"/>
                  <a:pt x="5401011" y="685513"/>
                  <a:pt x="5374596" y="681449"/>
                </a:cubicBezTo>
                <a:cubicBezTo>
                  <a:pt x="5351873" y="677953"/>
                  <a:pt x="5329352" y="673148"/>
                  <a:pt x="5306563" y="670109"/>
                </a:cubicBezTo>
                <a:cubicBezTo>
                  <a:pt x="5272638" y="665585"/>
                  <a:pt x="5238439" y="663293"/>
                  <a:pt x="5204514" y="658769"/>
                </a:cubicBezTo>
                <a:cubicBezTo>
                  <a:pt x="5181725" y="655730"/>
                  <a:pt x="5159204" y="650925"/>
                  <a:pt x="5136481" y="647429"/>
                </a:cubicBezTo>
                <a:cubicBezTo>
                  <a:pt x="5110066" y="643365"/>
                  <a:pt x="5083567" y="639869"/>
                  <a:pt x="5057110" y="636089"/>
                </a:cubicBezTo>
                <a:cubicBezTo>
                  <a:pt x="5045771" y="632309"/>
                  <a:pt x="5034079" y="629458"/>
                  <a:pt x="5023093" y="624749"/>
                </a:cubicBezTo>
                <a:cubicBezTo>
                  <a:pt x="5007557" y="618090"/>
                  <a:pt x="4993774" y="607414"/>
                  <a:pt x="4977738" y="602068"/>
                </a:cubicBezTo>
                <a:cubicBezTo>
                  <a:pt x="4959455" y="595973"/>
                  <a:pt x="4939503" y="596266"/>
                  <a:pt x="4921044" y="590728"/>
                </a:cubicBezTo>
                <a:cubicBezTo>
                  <a:pt x="4901549" y="584879"/>
                  <a:pt x="4883408" y="575195"/>
                  <a:pt x="4864350" y="568048"/>
                </a:cubicBezTo>
                <a:cubicBezTo>
                  <a:pt x="4813538" y="548992"/>
                  <a:pt x="4844551" y="563242"/>
                  <a:pt x="4784978" y="545368"/>
                </a:cubicBezTo>
                <a:cubicBezTo>
                  <a:pt x="4762082" y="538498"/>
                  <a:pt x="4739623" y="530247"/>
                  <a:pt x="4716945" y="522687"/>
                </a:cubicBezTo>
                <a:lnTo>
                  <a:pt x="4682929" y="511347"/>
                </a:lnTo>
                <a:cubicBezTo>
                  <a:pt x="4671590" y="507567"/>
                  <a:pt x="4660702" y="501972"/>
                  <a:pt x="4648912" y="500007"/>
                </a:cubicBezTo>
                <a:cubicBezTo>
                  <a:pt x="4506223" y="476223"/>
                  <a:pt x="4603842" y="489815"/>
                  <a:pt x="4354103" y="477327"/>
                </a:cubicBezTo>
                <a:cubicBezTo>
                  <a:pt x="4221817" y="481107"/>
                  <a:pt x="4089232" y="479008"/>
                  <a:pt x="3957245" y="488667"/>
                </a:cubicBezTo>
                <a:cubicBezTo>
                  <a:pt x="3933404" y="490412"/>
                  <a:pt x="3912274" y="505057"/>
                  <a:pt x="3889212" y="511347"/>
                </a:cubicBezTo>
                <a:cubicBezTo>
                  <a:pt x="3826797" y="528371"/>
                  <a:pt x="3759841" y="528744"/>
                  <a:pt x="3696452" y="534027"/>
                </a:cubicBezTo>
                <a:cubicBezTo>
                  <a:pt x="3673774" y="541587"/>
                  <a:pt x="3651711" y="551332"/>
                  <a:pt x="3628419" y="556708"/>
                </a:cubicBezTo>
                <a:cubicBezTo>
                  <a:pt x="3609925" y="560976"/>
                  <a:pt x="3471761" y="577710"/>
                  <a:pt x="3458337" y="579388"/>
                </a:cubicBezTo>
                <a:cubicBezTo>
                  <a:pt x="3371406" y="575608"/>
                  <a:pt x="3284352" y="574035"/>
                  <a:pt x="3197545" y="568048"/>
                </a:cubicBezTo>
                <a:cubicBezTo>
                  <a:pt x="3149221" y="564715"/>
                  <a:pt x="3128037" y="555120"/>
                  <a:pt x="3084157" y="545368"/>
                </a:cubicBezTo>
                <a:cubicBezTo>
                  <a:pt x="3053200" y="538488"/>
                  <a:pt x="3022516" y="535902"/>
                  <a:pt x="2993446" y="522687"/>
                </a:cubicBezTo>
                <a:cubicBezTo>
                  <a:pt x="2963596" y="509117"/>
                  <a:pt x="2901416" y="480808"/>
                  <a:pt x="2868719" y="454647"/>
                </a:cubicBezTo>
                <a:cubicBezTo>
                  <a:pt x="2860371" y="447968"/>
                  <a:pt x="2855209" y="437467"/>
                  <a:pt x="2846042" y="431966"/>
                </a:cubicBezTo>
                <a:cubicBezTo>
                  <a:pt x="2835793" y="425816"/>
                  <a:pt x="2823011" y="425335"/>
                  <a:pt x="2812025" y="420626"/>
                </a:cubicBezTo>
                <a:cubicBezTo>
                  <a:pt x="2796489" y="413967"/>
                  <a:pt x="2782206" y="404605"/>
                  <a:pt x="2766670" y="397946"/>
                </a:cubicBezTo>
                <a:cubicBezTo>
                  <a:pt x="2743898" y="388185"/>
                  <a:pt x="2710312" y="381020"/>
                  <a:pt x="2687298" y="375266"/>
                </a:cubicBezTo>
                <a:cubicBezTo>
                  <a:pt x="2630704" y="337531"/>
                  <a:pt x="2672544" y="358706"/>
                  <a:pt x="2585249" y="341245"/>
                </a:cubicBezTo>
                <a:cubicBezTo>
                  <a:pt x="2451593" y="314511"/>
                  <a:pt x="2662291" y="347392"/>
                  <a:pt x="2460522" y="318565"/>
                </a:cubicBezTo>
                <a:cubicBezTo>
                  <a:pt x="2449183" y="314785"/>
                  <a:pt x="2438101" y="310124"/>
                  <a:pt x="2426506" y="307225"/>
                </a:cubicBezTo>
                <a:cubicBezTo>
                  <a:pt x="2376731" y="294780"/>
                  <a:pt x="2350438" y="297536"/>
                  <a:pt x="2301779" y="273204"/>
                </a:cubicBezTo>
                <a:lnTo>
                  <a:pt x="2211068" y="227844"/>
                </a:lnTo>
                <a:cubicBezTo>
                  <a:pt x="2188390" y="216504"/>
                  <a:pt x="2167897" y="198797"/>
                  <a:pt x="2143035" y="193824"/>
                </a:cubicBezTo>
                <a:cubicBezTo>
                  <a:pt x="2005839" y="166379"/>
                  <a:pt x="2168176" y="202432"/>
                  <a:pt x="2029647" y="159803"/>
                </a:cubicBezTo>
                <a:cubicBezTo>
                  <a:pt x="1999858" y="150636"/>
                  <a:pt x="1969174" y="144683"/>
                  <a:pt x="1938937" y="137123"/>
                </a:cubicBezTo>
                <a:cubicBezTo>
                  <a:pt x="1923818" y="133343"/>
                  <a:pt x="1908953" y="128345"/>
                  <a:pt x="1893581" y="125783"/>
                </a:cubicBezTo>
                <a:cubicBezTo>
                  <a:pt x="1806539" y="111274"/>
                  <a:pt x="1848093" y="118952"/>
                  <a:pt x="1768855" y="103103"/>
                </a:cubicBezTo>
                <a:cubicBezTo>
                  <a:pt x="1749957" y="106883"/>
                  <a:pt x="1731170" y="111274"/>
                  <a:pt x="1712160" y="114443"/>
                </a:cubicBezTo>
                <a:cubicBezTo>
                  <a:pt x="1685798" y="118837"/>
                  <a:pt x="1658387" y="118103"/>
                  <a:pt x="1632789" y="125783"/>
                </a:cubicBezTo>
                <a:cubicBezTo>
                  <a:pt x="1522882" y="158759"/>
                  <a:pt x="1696780" y="146349"/>
                  <a:pt x="1542078" y="159803"/>
                </a:cubicBezTo>
                <a:cubicBezTo>
                  <a:pt x="1474197" y="165706"/>
                  <a:pt x="1406013" y="167363"/>
                  <a:pt x="1337980" y="171143"/>
                </a:cubicBezTo>
                <a:cubicBezTo>
                  <a:pt x="1217033" y="167363"/>
                  <a:pt x="1096144" y="159803"/>
                  <a:pt x="975138" y="159803"/>
                </a:cubicBezTo>
                <a:cubicBezTo>
                  <a:pt x="782284" y="159803"/>
                  <a:pt x="734120" y="166897"/>
                  <a:pt x="578279" y="182483"/>
                </a:cubicBezTo>
                <a:cubicBezTo>
                  <a:pt x="559381" y="186263"/>
                  <a:pt x="540857" y="193824"/>
                  <a:pt x="521585" y="193824"/>
                </a:cubicBezTo>
                <a:cubicBezTo>
                  <a:pt x="464765" y="193824"/>
                  <a:pt x="408011" y="188432"/>
                  <a:pt x="351503" y="182483"/>
                </a:cubicBezTo>
                <a:cubicBezTo>
                  <a:pt x="330693" y="180292"/>
                  <a:pt x="293213" y="166831"/>
                  <a:pt x="272132" y="159803"/>
                </a:cubicBezTo>
                <a:cubicBezTo>
                  <a:pt x="195752" y="83416"/>
                  <a:pt x="284132" y="160135"/>
                  <a:pt x="192760" y="114443"/>
                </a:cubicBezTo>
                <a:cubicBezTo>
                  <a:pt x="183198" y="109661"/>
                  <a:pt x="178430" y="98441"/>
                  <a:pt x="170082" y="91762"/>
                </a:cubicBezTo>
                <a:cubicBezTo>
                  <a:pt x="159441" y="83248"/>
                  <a:pt x="147405" y="76642"/>
                  <a:pt x="136066" y="69082"/>
                </a:cubicBezTo>
                <a:cubicBezTo>
                  <a:pt x="125769" y="53635"/>
                  <a:pt x="108660" y="23152"/>
                  <a:pt x="90711" y="12381"/>
                </a:cubicBezTo>
                <a:cubicBezTo>
                  <a:pt x="80462" y="6231"/>
                  <a:pt x="68554" y="2524"/>
                  <a:pt x="56694" y="1041"/>
                </a:cubicBezTo>
                <a:cubicBezTo>
                  <a:pt x="37942" y="-1303"/>
                  <a:pt x="18898" y="1041"/>
                  <a:pt x="0" y="1041"/>
                </a:cubicBezTo>
              </a:path>
            </a:pathLst>
          </a:custGeom>
          <a:ln w="31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a:off x="56632" y="6214391"/>
            <a:ext cx="6939414" cy="873190"/>
          </a:xfrm>
          <a:custGeom>
            <a:avLst/>
            <a:gdLst>
              <a:gd name="connsiteX0" fmla="*/ 6939414 w 6939414"/>
              <a:gd name="connsiteY0" fmla="*/ 873190 h 873190"/>
              <a:gd name="connsiteX1" fmla="*/ 6066326 w 6939414"/>
              <a:gd name="connsiteY1" fmla="*/ 861850 h 873190"/>
              <a:gd name="connsiteX2" fmla="*/ 5862227 w 6939414"/>
              <a:gd name="connsiteY2" fmla="*/ 839170 h 873190"/>
              <a:gd name="connsiteX3" fmla="*/ 5431352 w 6939414"/>
              <a:gd name="connsiteY3" fmla="*/ 850510 h 873190"/>
              <a:gd name="connsiteX4" fmla="*/ 5204576 w 6939414"/>
              <a:gd name="connsiteY4" fmla="*/ 839170 h 873190"/>
              <a:gd name="connsiteX5" fmla="*/ 4977800 w 6939414"/>
              <a:gd name="connsiteY5" fmla="*/ 816490 h 873190"/>
              <a:gd name="connsiteX6" fmla="*/ 4921106 w 6939414"/>
              <a:gd name="connsiteY6" fmla="*/ 793810 h 873190"/>
              <a:gd name="connsiteX7" fmla="*/ 4875751 w 6939414"/>
              <a:gd name="connsiteY7" fmla="*/ 782469 h 873190"/>
              <a:gd name="connsiteX8" fmla="*/ 4762363 w 6939414"/>
              <a:gd name="connsiteY8" fmla="*/ 737109 h 873190"/>
              <a:gd name="connsiteX9" fmla="*/ 4728346 w 6939414"/>
              <a:gd name="connsiteY9" fmla="*/ 714429 h 873190"/>
              <a:gd name="connsiteX10" fmla="*/ 4694330 w 6939414"/>
              <a:gd name="connsiteY10" fmla="*/ 703089 h 873190"/>
              <a:gd name="connsiteX11" fmla="*/ 4671652 w 6939414"/>
              <a:gd name="connsiteY11" fmla="*/ 680408 h 873190"/>
              <a:gd name="connsiteX12" fmla="*/ 4524248 w 6939414"/>
              <a:gd name="connsiteY12" fmla="*/ 623708 h 873190"/>
              <a:gd name="connsiteX13" fmla="*/ 4456215 w 6939414"/>
              <a:gd name="connsiteY13" fmla="*/ 589687 h 873190"/>
              <a:gd name="connsiteX14" fmla="*/ 4410859 w 6939414"/>
              <a:gd name="connsiteY14" fmla="*/ 567007 h 873190"/>
              <a:gd name="connsiteX15" fmla="*/ 4342827 w 6939414"/>
              <a:gd name="connsiteY15" fmla="*/ 555667 h 873190"/>
              <a:gd name="connsiteX16" fmla="*/ 4297471 w 6939414"/>
              <a:gd name="connsiteY16" fmla="*/ 532987 h 873190"/>
              <a:gd name="connsiteX17" fmla="*/ 4252116 w 6939414"/>
              <a:gd name="connsiteY17" fmla="*/ 521646 h 873190"/>
              <a:gd name="connsiteX18" fmla="*/ 4218100 w 6939414"/>
              <a:gd name="connsiteY18" fmla="*/ 510306 h 873190"/>
              <a:gd name="connsiteX19" fmla="*/ 4172744 w 6939414"/>
              <a:gd name="connsiteY19" fmla="*/ 498966 h 873190"/>
              <a:gd name="connsiteX20" fmla="*/ 4082034 w 6939414"/>
              <a:gd name="connsiteY20" fmla="*/ 464946 h 873190"/>
              <a:gd name="connsiteX21" fmla="*/ 4036679 w 6939414"/>
              <a:gd name="connsiteY21" fmla="*/ 453606 h 873190"/>
              <a:gd name="connsiteX22" fmla="*/ 3979985 w 6939414"/>
              <a:gd name="connsiteY22" fmla="*/ 442266 h 873190"/>
              <a:gd name="connsiteX23" fmla="*/ 3911952 w 6939414"/>
              <a:gd name="connsiteY23" fmla="*/ 419585 h 873190"/>
              <a:gd name="connsiteX24" fmla="*/ 3877935 w 6939414"/>
              <a:gd name="connsiteY24" fmla="*/ 408245 h 873190"/>
              <a:gd name="connsiteX25" fmla="*/ 3809902 w 6939414"/>
              <a:gd name="connsiteY25" fmla="*/ 396905 h 873190"/>
              <a:gd name="connsiteX26" fmla="*/ 3775886 w 6939414"/>
              <a:gd name="connsiteY26" fmla="*/ 362885 h 873190"/>
              <a:gd name="connsiteX27" fmla="*/ 3685176 w 6939414"/>
              <a:gd name="connsiteY27" fmla="*/ 340204 h 873190"/>
              <a:gd name="connsiteX28" fmla="*/ 3651159 w 6939414"/>
              <a:gd name="connsiteY28" fmla="*/ 328864 h 873190"/>
              <a:gd name="connsiteX29" fmla="*/ 3605804 w 6939414"/>
              <a:gd name="connsiteY29" fmla="*/ 317524 h 873190"/>
              <a:gd name="connsiteX30" fmla="*/ 3549110 w 6939414"/>
              <a:gd name="connsiteY30" fmla="*/ 306184 h 873190"/>
              <a:gd name="connsiteX31" fmla="*/ 3481077 w 6939414"/>
              <a:gd name="connsiteY31" fmla="*/ 283504 h 873190"/>
              <a:gd name="connsiteX32" fmla="*/ 3447060 w 6939414"/>
              <a:gd name="connsiteY32" fmla="*/ 272164 h 873190"/>
              <a:gd name="connsiteX33" fmla="*/ 3288317 w 6939414"/>
              <a:gd name="connsiteY33" fmla="*/ 249483 h 873190"/>
              <a:gd name="connsiteX34" fmla="*/ 3072880 w 6939414"/>
              <a:gd name="connsiteY34" fmla="*/ 283504 h 873190"/>
              <a:gd name="connsiteX35" fmla="*/ 2959492 w 6939414"/>
              <a:gd name="connsiteY35" fmla="*/ 294844 h 873190"/>
              <a:gd name="connsiteX36" fmla="*/ 2812087 w 6939414"/>
              <a:gd name="connsiteY36" fmla="*/ 317524 h 873190"/>
              <a:gd name="connsiteX37" fmla="*/ 2755393 w 6939414"/>
              <a:gd name="connsiteY37" fmla="*/ 328864 h 873190"/>
              <a:gd name="connsiteX38" fmla="*/ 2687360 w 6939414"/>
              <a:gd name="connsiteY38" fmla="*/ 351544 h 873190"/>
              <a:gd name="connsiteX39" fmla="*/ 2619327 w 6939414"/>
              <a:gd name="connsiteY39" fmla="*/ 362885 h 873190"/>
              <a:gd name="connsiteX40" fmla="*/ 2369873 w 6939414"/>
              <a:gd name="connsiteY40" fmla="*/ 385565 h 873190"/>
              <a:gd name="connsiteX41" fmla="*/ 2063726 w 6939414"/>
              <a:gd name="connsiteY41" fmla="*/ 374225 h 873190"/>
              <a:gd name="connsiteX42" fmla="*/ 1950337 w 6939414"/>
              <a:gd name="connsiteY42" fmla="*/ 362885 h 873190"/>
              <a:gd name="connsiteX43" fmla="*/ 1666867 w 6939414"/>
              <a:gd name="connsiteY43" fmla="*/ 374225 h 873190"/>
              <a:gd name="connsiteX44" fmla="*/ 1610173 w 6939414"/>
              <a:gd name="connsiteY44" fmla="*/ 385565 h 873190"/>
              <a:gd name="connsiteX45" fmla="*/ 1576157 w 6939414"/>
              <a:gd name="connsiteY45" fmla="*/ 396905 h 873190"/>
              <a:gd name="connsiteX46" fmla="*/ 1530801 w 6939414"/>
              <a:gd name="connsiteY46" fmla="*/ 408245 h 873190"/>
              <a:gd name="connsiteX47" fmla="*/ 1270009 w 6939414"/>
              <a:gd name="connsiteY47" fmla="*/ 385565 h 873190"/>
              <a:gd name="connsiteX48" fmla="*/ 1133943 w 6939414"/>
              <a:gd name="connsiteY48" fmla="*/ 362885 h 873190"/>
              <a:gd name="connsiteX49" fmla="*/ 1077249 w 6939414"/>
              <a:gd name="connsiteY49" fmla="*/ 328864 h 873190"/>
              <a:gd name="connsiteX50" fmla="*/ 975200 w 6939414"/>
              <a:gd name="connsiteY50" fmla="*/ 283504 h 873190"/>
              <a:gd name="connsiteX51" fmla="*/ 918506 w 6939414"/>
              <a:gd name="connsiteY51" fmla="*/ 272164 h 873190"/>
              <a:gd name="connsiteX52" fmla="*/ 884489 w 6939414"/>
              <a:gd name="connsiteY52" fmla="*/ 260823 h 873190"/>
              <a:gd name="connsiteX53" fmla="*/ 805118 w 6939414"/>
              <a:gd name="connsiteY53" fmla="*/ 204123 h 873190"/>
              <a:gd name="connsiteX54" fmla="*/ 737085 w 6939414"/>
              <a:gd name="connsiteY54" fmla="*/ 181443 h 873190"/>
              <a:gd name="connsiteX55" fmla="*/ 714407 w 6939414"/>
              <a:gd name="connsiteY55" fmla="*/ 158762 h 873190"/>
              <a:gd name="connsiteX56" fmla="*/ 680391 w 6939414"/>
              <a:gd name="connsiteY56" fmla="*/ 147422 h 873190"/>
              <a:gd name="connsiteX57" fmla="*/ 544325 w 6939414"/>
              <a:gd name="connsiteY57" fmla="*/ 113402 h 873190"/>
              <a:gd name="connsiteX58" fmla="*/ 464953 w 6939414"/>
              <a:gd name="connsiteY58" fmla="*/ 90721 h 873190"/>
              <a:gd name="connsiteX59" fmla="*/ 430937 w 6939414"/>
              <a:gd name="connsiteY59" fmla="*/ 79381 h 873190"/>
              <a:gd name="connsiteX60" fmla="*/ 374243 w 6939414"/>
              <a:gd name="connsiteY60" fmla="*/ 68041 h 873190"/>
              <a:gd name="connsiteX61" fmla="*/ 340226 w 6939414"/>
              <a:gd name="connsiteY61" fmla="*/ 56701 h 873190"/>
              <a:gd name="connsiteX62" fmla="*/ 215499 w 6939414"/>
              <a:gd name="connsiteY62" fmla="*/ 45361 h 873190"/>
              <a:gd name="connsiteX63" fmla="*/ 136128 w 6939414"/>
              <a:gd name="connsiteY63" fmla="*/ 34021 h 873190"/>
              <a:gd name="connsiteX64" fmla="*/ 45417 w 6939414"/>
              <a:gd name="connsiteY64" fmla="*/ 22681 h 873190"/>
              <a:gd name="connsiteX65" fmla="*/ 62 w 6939414"/>
              <a:gd name="connsiteY65" fmla="*/ 0 h 87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939414" h="873190">
                <a:moveTo>
                  <a:pt x="6939414" y="873190"/>
                </a:moveTo>
                <a:lnTo>
                  <a:pt x="6066326" y="861850"/>
                </a:lnTo>
                <a:cubicBezTo>
                  <a:pt x="5997908" y="859689"/>
                  <a:pt x="5930668" y="840392"/>
                  <a:pt x="5862227" y="839170"/>
                </a:cubicBezTo>
                <a:lnTo>
                  <a:pt x="5431352" y="850510"/>
                </a:lnTo>
                <a:cubicBezTo>
                  <a:pt x="5355760" y="846730"/>
                  <a:pt x="5280050" y="844831"/>
                  <a:pt x="5204576" y="839170"/>
                </a:cubicBezTo>
                <a:cubicBezTo>
                  <a:pt x="5128820" y="833488"/>
                  <a:pt x="4977800" y="816490"/>
                  <a:pt x="4977800" y="816490"/>
                </a:cubicBezTo>
                <a:cubicBezTo>
                  <a:pt x="4958902" y="808930"/>
                  <a:pt x="4940415" y="800247"/>
                  <a:pt x="4921106" y="793810"/>
                </a:cubicBezTo>
                <a:cubicBezTo>
                  <a:pt x="4906322" y="788881"/>
                  <a:pt x="4890220" y="788257"/>
                  <a:pt x="4875751" y="782469"/>
                </a:cubicBezTo>
                <a:cubicBezTo>
                  <a:pt x="4739141" y="727818"/>
                  <a:pt x="4865898" y="762996"/>
                  <a:pt x="4762363" y="737109"/>
                </a:cubicBezTo>
                <a:cubicBezTo>
                  <a:pt x="4751024" y="729549"/>
                  <a:pt x="4740535" y="720524"/>
                  <a:pt x="4728346" y="714429"/>
                </a:cubicBezTo>
                <a:cubicBezTo>
                  <a:pt x="4717656" y="709083"/>
                  <a:pt x="4704579" y="709239"/>
                  <a:pt x="4694330" y="703089"/>
                </a:cubicBezTo>
                <a:cubicBezTo>
                  <a:pt x="4685163" y="697588"/>
                  <a:pt x="4680819" y="685909"/>
                  <a:pt x="4671652" y="680408"/>
                </a:cubicBezTo>
                <a:cubicBezTo>
                  <a:pt x="4590693" y="631827"/>
                  <a:pt x="4598706" y="638601"/>
                  <a:pt x="4524248" y="623708"/>
                </a:cubicBezTo>
                <a:cubicBezTo>
                  <a:pt x="4458878" y="580122"/>
                  <a:pt x="4521935" y="617856"/>
                  <a:pt x="4456215" y="589687"/>
                </a:cubicBezTo>
                <a:cubicBezTo>
                  <a:pt x="4440678" y="583028"/>
                  <a:pt x="4427049" y="571865"/>
                  <a:pt x="4410859" y="567007"/>
                </a:cubicBezTo>
                <a:cubicBezTo>
                  <a:pt x="4388839" y="560400"/>
                  <a:pt x="4365504" y="559447"/>
                  <a:pt x="4342827" y="555667"/>
                </a:cubicBezTo>
                <a:cubicBezTo>
                  <a:pt x="4327708" y="548107"/>
                  <a:pt x="4313298" y="538923"/>
                  <a:pt x="4297471" y="532987"/>
                </a:cubicBezTo>
                <a:cubicBezTo>
                  <a:pt x="4282880" y="527515"/>
                  <a:pt x="4267100" y="525928"/>
                  <a:pt x="4252116" y="521646"/>
                </a:cubicBezTo>
                <a:cubicBezTo>
                  <a:pt x="4240624" y="518362"/>
                  <a:pt x="4229592" y="513590"/>
                  <a:pt x="4218100" y="510306"/>
                </a:cubicBezTo>
                <a:cubicBezTo>
                  <a:pt x="4203116" y="506024"/>
                  <a:pt x="4187528" y="503895"/>
                  <a:pt x="4172744" y="498966"/>
                </a:cubicBezTo>
                <a:cubicBezTo>
                  <a:pt x="4100856" y="475001"/>
                  <a:pt x="4137765" y="480871"/>
                  <a:pt x="4082034" y="464946"/>
                </a:cubicBezTo>
                <a:cubicBezTo>
                  <a:pt x="4067050" y="460664"/>
                  <a:pt x="4051892" y="456987"/>
                  <a:pt x="4036679" y="453606"/>
                </a:cubicBezTo>
                <a:cubicBezTo>
                  <a:pt x="4017866" y="449425"/>
                  <a:pt x="3998578" y="447338"/>
                  <a:pt x="3979985" y="442266"/>
                </a:cubicBezTo>
                <a:cubicBezTo>
                  <a:pt x="3956923" y="435975"/>
                  <a:pt x="3934630" y="427145"/>
                  <a:pt x="3911952" y="419585"/>
                </a:cubicBezTo>
                <a:cubicBezTo>
                  <a:pt x="3900613" y="415805"/>
                  <a:pt x="3889725" y="410210"/>
                  <a:pt x="3877935" y="408245"/>
                </a:cubicBezTo>
                <a:lnTo>
                  <a:pt x="3809902" y="396905"/>
                </a:lnTo>
                <a:cubicBezTo>
                  <a:pt x="3798563" y="385565"/>
                  <a:pt x="3790485" y="369522"/>
                  <a:pt x="3775886" y="362885"/>
                </a:cubicBezTo>
                <a:cubicBezTo>
                  <a:pt x="3747513" y="349986"/>
                  <a:pt x="3715245" y="348406"/>
                  <a:pt x="3685176" y="340204"/>
                </a:cubicBezTo>
                <a:cubicBezTo>
                  <a:pt x="3673645" y="337059"/>
                  <a:pt x="3662651" y="332148"/>
                  <a:pt x="3651159" y="328864"/>
                </a:cubicBezTo>
                <a:cubicBezTo>
                  <a:pt x="3636175" y="324582"/>
                  <a:pt x="3621017" y="320905"/>
                  <a:pt x="3605804" y="317524"/>
                </a:cubicBezTo>
                <a:cubicBezTo>
                  <a:pt x="3586991" y="313343"/>
                  <a:pt x="3567703" y="311255"/>
                  <a:pt x="3549110" y="306184"/>
                </a:cubicBezTo>
                <a:cubicBezTo>
                  <a:pt x="3526048" y="299894"/>
                  <a:pt x="3503755" y="291064"/>
                  <a:pt x="3481077" y="283504"/>
                </a:cubicBezTo>
                <a:cubicBezTo>
                  <a:pt x="3469738" y="279724"/>
                  <a:pt x="3458850" y="274129"/>
                  <a:pt x="3447060" y="272164"/>
                </a:cubicBezTo>
                <a:cubicBezTo>
                  <a:pt x="3348970" y="255812"/>
                  <a:pt x="3401841" y="263675"/>
                  <a:pt x="3288317" y="249483"/>
                </a:cubicBezTo>
                <a:cubicBezTo>
                  <a:pt x="2971746" y="281143"/>
                  <a:pt x="3366597" y="237121"/>
                  <a:pt x="3072880" y="283504"/>
                </a:cubicBezTo>
                <a:cubicBezTo>
                  <a:pt x="3035360" y="289429"/>
                  <a:pt x="2997216" y="290405"/>
                  <a:pt x="2959492" y="294844"/>
                </a:cubicBezTo>
                <a:cubicBezTo>
                  <a:pt x="2923392" y="299091"/>
                  <a:pt x="2849680" y="310688"/>
                  <a:pt x="2812087" y="317524"/>
                </a:cubicBezTo>
                <a:cubicBezTo>
                  <a:pt x="2793126" y="320972"/>
                  <a:pt x="2773986" y="323793"/>
                  <a:pt x="2755393" y="328864"/>
                </a:cubicBezTo>
                <a:cubicBezTo>
                  <a:pt x="2732331" y="335154"/>
                  <a:pt x="2710939" y="347613"/>
                  <a:pt x="2687360" y="351544"/>
                </a:cubicBezTo>
                <a:cubicBezTo>
                  <a:pt x="2664682" y="355324"/>
                  <a:pt x="2642187" y="360435"/>
                  <a:pt x="2619327" y="362885"/>
                </a:cubicBezTo>
                <a:cubicBezTo>
                  <a:pt x="2536308" y="371781"/>
                  <a:pt x="2369873" y="385565"/>
                  <a:pt x="2369873" y="385565"/>
                </a:cubicBezTo>
                <a:lnTo>
                  <a:pt x="2063726" y="374225"/>
                </a:lnTo>
                <a:cubicBezTo>
                  <a:pt x="2025797" y="372175"/>
                  <a:pt x="1988322" y="362885"/>
                  <a:pt x="1950337" y="362885"/>
                </a:cubicBezTo>
                <a:cubicBezTo>
                  <a:pt x="1855771" y="362885"/>
                  <a:pt x="1761357" y="370445"/>
                  <a:pt x="1666867" y="374225"/>
                </a:cubicBezTo>
                <a:cubicBezTo>
                  <a:pt x="1647969" y="378005"/>
                  <a:pt x="1628870" y="380890"/>
                  <a:pt x="1610173" y="385565"/>
                </a:cubicBezTo>
                <a:cubicBezTo>
                  <a:pt x="1598578" y="388464"/>
                  <a:pt x="1587649" y="393621"/>
                  <a:pt x="1576157" y="396905"/>
                </a:cubicBezTo>
                <a:cubicBezTo>
                  <a:pt x="1561173" y="401187"/>
                  <a:pt x="1545920" y="404465"/>
                  <a:pt x="1530801" y="408245"/>
                </a:cubicBezTo>
                <a:cubicBezTo>
                  <a:pt x="1474437" y="403909"/>
                  <a:pt x="1333067" y="394165"/>
                  <a:pt x="1270009" y="385565"/>
                </a:cubicBezTo>
                <a:cubicBezTo>
                  <a:pt x="1224450" y="379352"/>
                  <a:pt x="1133943" y="362885"/>
                  <a:pt x="1133943" y="362885"/>
                </a:cubicBezTo>
                <a:cubicBezTo>
                  <a:pt x="1096231" y="325168"/>
                  <a:pt x="1128767" y="350946"/>
                  <a:pt x="1077249" y="328864"/>
                </a:cubicBezTo>
                <a:cubicBezTo>
                  <a:pt x="1025135" y="306527"/>
                  <a:pt x="1033806" y="301088"/>
                  <a:pt x="975200" y="283504"/>
                </a:cubicBezTo>
                <a:cubicBezTo>
                  <a:pt x="956741" y="277966"/>
                  <a:pt x="937203" y="276839"/>
                  <a:pt x="918506" y="272164"/>
                </a:cubicBezTo>
                <a:cubicBezTo>
                  <a:pt x="906910" y="269265"/>
                  <a:pt x="895828" y="264603"/>
                  <a:pt x="884489" y="260823"/>
                </a:cubicBezTo>
                <a:cubicBezTo>
                  <a:pt x="878399" y="256255"/>
                  <a:pt x="818683" y="210152"/>
                  <a:pt x="805118" y="204123"/>
                </a:cubicBezTo>
                <a:cubicBezTo>
                  <a:pt x="783274" y="194414"/>
                  <a:pt x="737085" y="181443"/>
                  <a:pt x="737085" y="181443"/>
                </a:cubicBezTo>
                <a:cubicBezTo>
                  <a:pt x="729526" y="173883"/>
                  <a:pt x="723574" y="164263"/>
                  <a:pt x="714407" y="158762"/>
                </a:cubicBezTo>
                <a:cubicBezTo>
                  <a:pt x="704158" y="152612"/>
                  <a:pt x="691939" y="150502"/>
                  <a:pt x="680391" y="147422"/>
                </a:cubicBezTo>
                <a:cubicBezTo>
                  <a:pt x="635218" y="135375"/>
                  <a:pt x="588677" y="128188"/>
                  <a:pt x="544325" y="113402"/>
                </a:cubicBezTo>
                <a:cubicBezTo>
                  <a:pt x="462767" y="86213"/>
                  <a:pt x="564616" y="119200"/>
                  <a:pt x="464953" y="90721"/>
                </a:cubicBezTo>
                <a:cubicBezTo>
                  <a:pt x="453461" y="87437"/>
                  <a:pt x="442532" y="82280"/>
                  <a:pt x="430937" y="79381"/>
                </a:cubicBezTo>
                <a:cubicBezTo>
                  <a:pt x="412240" y="74706"/>
                  <a:pt x="392940" y="72716"/>
                  <a:pt x="374243" y="68041"/>
                </a:cubicBezTo>
                <a:cubicBezTo>
                  <a:pt x="362647" y="65142"/>
                  <a:pt x="352058" y="58392"/>
                  <a:pt x="340226" y="56701"/>
                </a:cubicBezTo>
                <a:cubicBezTo>
                  <a:pt x="298899" y="50796"/>
                  <a:pt x="256991" y="49972"/>
                  <a:pt x="215499" y="45361"/>
                </a:cubicBezTo>
                <a:cubicBezTo>
                  <a:pt x="188937" y="42409"/>
                  <a:pt x="162619" y="37554"/>
                  <a:pt x="136128" y="34021"/>
                </a:cubicBezTo>
                <a:lnTo>
                  <a:pt x="45417" y="22681"/>
                </a:lnTo>
                <a:cubicBezTo>
                  <a:pt x="-3605" y="10424"/>
                  <a:pt x="62" y="26925"/>
                  <a:pt x="62" y="0"/>
                </a:cubicBezTo>
              </a:path>
            </a:pathLst>
          </a:custGeom>
          <a:ln w="31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TextBox 115"/>
          <p:cNvSpPr txBox="1"/>
          <p:nvPr/>
        </p:nvSpPr>
        <p:spPr>
          <a:xfrm>
            <a:off x="6737722" y="4207197"/>
            <a:ext cx="720080" cy="276985"/>
          </a:xfrm>
          <a:prstGeom prst="rect">
            <a:avLst/>
          </a:prstGeom>
          <a:noFill/>
          <a:ln>
            <a:noFill/>
          </a:ln>
        </p:spPr>
        <p:txBody>
          <a:bodyPr wrap="square" lIns="91427" tIns="45713" rIns="91427" bIns="45713" rtlCol="0">
            <a:spAutoFit/>
          </a:bodyPr>
          <a:lstStyle/>
          <a:p>
            <a:r>
              <a:rPr lang="en-US" sz="1200">
                <a:solidFill>
                  <a:schemeClr val="bg1"/>
                </a:solidFill>
                <a:latin typeface="Abadi MT Condensed Extra Bold"/>
                <a:cs typeface="Abadi MT Condensed Extra Bold"/>
              </a:rPr>
              <a:t>1</a:t>
            </a:r>
          </a:p>
        </p:txBody>
      </p:sp>
      <p:sp>
        <p:nvSpPr>
          <p:cNvPr id="117" name="TextBox 116"/>
          <p:cNvSpPr txBox="1"/>
          <p:nvPr/>
        </p:nvSpPr>
        <p:spPr>
          <a:xfrm>
            <a:off x="6737722" y="4567237"/>
            <a:ext cx="720080" cy="276985"/>
          </a:xfrm>
          <a:prstGeom prst="rect">
            <a:avLst/>
          </a:prstGeom>
          <a:noFill/>
          <a:ln>
            <a:noFill/>
          </a:ln>
        </p:spPr>
        <p:txBody>
          <a:bodyPr wrap="square" lIns="91427" tIns="45713" rIns="91427" bIns="45713" rtlCol="0">
            <a:spAutoFit/>
          </a:bodyPr>
          <a:lstStyle/>
          <a:p>
            <a:r>
              <a:rPr lang="en-US" sz="1200" smtClean="0">
                <a:solidFill>
                  <a:schemeClr val="bg1"/>
                </a:solidFill>
                <a:latin typeface="Abadi MT Condensed Extra Bold"/>
                <a:cs typeface="Abadi MT Condensed Extra Bold"/>
              </a:rPr>
              <a:t>2</a:t>
            </a:r>
            <a:endParaRPr lang="en-US" sz="1200">
              <a:solidFill>
                <a:schemeClr val="bg1"/>
              </a:solidFill>
              <a:latin typeface="Abadi MT Condensed Extra Bold"/>
              <a:cs typeface="Abadi MT Condensed Extra Bold"/>
            </a:endParaRPr>
          </a:p>
        </p:txBody>
      </p:sp>
      <p:sp>
        <p:nvSpPr>
          <p:cNvPr id="118" name="TextBox 117"/>
          <p:cNvSpPr txBox="1"/>
          <p:nvPr/>
        </p:nvSpPr>
        <p:spPr>
          <a:xfrm>
            <a:off x="6737722" y="4927277"/>
            <a:ext cx="720080" cy="276985"/>
          </a:xfrm>
          <a:prstGeom prst="rect">
            <a:avLst/>
          </a:prstGeom>
          <a:noFill/>
          <a:ln>
            <a:noFill/>
          </a:ln>
        </p:spPr>
        <p:txBody>
          <a:bodyPr wrap="square" lIns="91427" tIns="45713" rIns="91427" bIns="45713" rtlCol="0">
            <a:spAutoFit/>
          </a:bodyPr>
          <a:lstStyle/>
          <a:p>
            <a:r>
              <a:rPr lang="en-US" sz="1200" smtClean="0">
                <a:solidFill>
                  <a:schemeClr val="bg1"/>
                </a:solidFill>
                <a:latin typeface="Abadi MT Condensed Extra Bold"/>
                <a:cs typeface="Abadi MT Condensed Extra Bold"/>
              </a:rPr>
              <a:t>3</a:t>
            </a:r>
            <a:endParaRPr lang="en-US" sz="1200">
              <a:solidFill>
                <a:schemeClr val="bg1"/>
              </a:solidFill>
              <a:latin typeface="Abadi MT Condensed Extra Bold"/>
              <a:cs typeface="Abadi MT Condensed Extra Bold"/>
            </a:endParaRPr>
          </a:p>
        </p:txBody>
      </p:sp>
      <p:sp>
        <p:nvSpPr>
          <p:cNvPr id="119" name="TextBox 118"/>
          <p:cNvSpPr txBox="1"/>
          <p:nvPr/>
        </p:nvSpPr>
        <p:spPr>
          <a:xfrm>
            <a:off x="6737722" y="5431333"/>
            <a:ext cx="720080" cy="276985"/>
          </a:xfrm>
          <a:prstGeom prst="rect">
            <a:avLst/>
          </a:prstGeom>
          <a:noFill/>
          <a:ln>
            <a:noFill/>
          </a:ln>
        </p:spPr>
        <p:txBody>
          <a:bodyPr wrap="square" lIns="91427" tIns="45713" rIns="91427" bIns="45713" rtlCol="0">
            <a:spAutoFit/>
          </a:bodyPr>
          <a:lstStyle/>
          <a:p>
            <a:r>
              <a:rPr lang="en-US" sz="1200" smtClean="0">
                <a:solidFill>
                  <a:schemeClr val="bg1"/>
                </a:solidFill>
                <a:latin typeface="Abadi MT Condensed Extra Bold"/>
                <a:cs typeface="Abadi MT Condensed Extra Bold"/>
              </a:rPr>
              <a:t>4</a:t>
            </a:r>
            <a:endParaRPr lang="en-US" sz="1200">
              <a:solidFill>
                <a:schemeClr val="bg1"/>
              </a:solidFill>
              <a:latin typeface="Abadi MT Condensed Extra Bold"/>
              <a:cs typeface="Abadi MT Condensed Extra Bold"/>
            </a:endParaRPr>
          </a:p>
        </p:txBody>
      </p:sp>
      <p:sp>
        <p:nvSpPr>
          <p:cNvPr id="120" name="TextBox 119"/>
          <p:cNvSpPr txBox="1"/>
          <p:nvPr/>
        </p:nvSpPr>
        <p:spPr>
          <a:xfrm>
            <a:off x="6737722" y="6871493"/>
            <a:ext cx="720080" cy="276985"/>
          </a:xfrm>
          <a:prstGeom prst="rect">
            <a:avLst/>
          </a:prstGeom>
          <a:noFill/>
          <a:ln>
            <a:noFill/>
          </a:ln>
        </p:spPr>
        <p:txBody>
          <a:bodyPr wrap="square" lIns="91427" tIns="45713" rIns="91427" bIns="45713" rtlCol="0">
            <a:spAutoFit/>
          </a:bodyPr>
          <a:lstStyle/>
          <a:p>
            <a:r>
              <a:rPr lang="en-US" sz="1200" smtClean="0">
                <a:solidFill>
                  <a:schemeClr val="bg1"/>
                </a:solidFill>
                <a:latin typeface="Abadi MT Condensed Extra Bold"/>
                <a:cs typeface="Abadi MT Condensed Extra Bold"/>
              </a:rPr>
              <a:t>5</a:t>
            </a:r>
            <a:endParaRPr lang="en-US" sz="1200">
              <a:solidFill>
                <a:schemeClr val="bg1"/>
              </a:solidFill>
              <a:latin typeface="Abadi MT Condensed Extra Bold"/>
              <a:cs typeface="Abadi MT Condensed Extra Bold"/>
            </a:endParaRPr>
          </a:p>
        </p:txBody>
      </p:sp>
      <p:sp>
        <p:nvSpPr>
          <p:cNvPr id="121" name="TextBox 120"/>
          <p:cNvSpPr txBox="1"/>
          <p:nvPr/>
        </p:nvSpPr>
        <p:spPr>
          <a:xfrm>
            <a:off x="6737722" y="3703141"/>
            <a:ext cx="720080" cy="276985"/>
          </a:xfrm>
          <a:prstGeom prst="rect">
            <a:avLst/>
          </a:prstGeom>
          <a:noFill/>
          <a:ln>
            <a:noFill/>
          </a:ln>
        </p:spPr>
        <p:txBody>
          <a:bodyPr wrap="square" lIns="91427" tIns="45713" rIns="91427" bIns="45713" rtlCol="0">
            <a:spAutoFit/>
          </a:bodyPr>
          <a:lstStyle/>
          <a:p>
            <a:r>
              <a:rPr lang="en-US" sz="1200" smtClean="0">
                <a:solidFill>
                  <a:schemeClr val="bg1"/>
                </a:solidFill>
                <a:latin typeface="Abadi MT Condensed Extra Bold"/>
                <a:cs typeface="Abadi MT Condensed Extra Bold"/>
              </a:rPr>
              <a:t>-1</a:t>
            </a:r>
            <a:endParaRPr lang="en-US" sz="1200">
              <a:solidFill>
                <a:schemeClr val="bg1"/>
              </a:solidFill>
              <a:latin typeface="Abadi MT Condensed Extra Bold"/>
              <a:cs typeface="Abadi MT Condensed Extra Bold"/>
            </a:endParaRPr>
          </a:p>
        </p:txBody>
      </p:sp>
      <p:sp>
        <p:nvSpPr>
          <p:cNvPr id="122" name="TextBox 121"/>
          <p:cNvSpPr txBox="1"/>
          <p:nvPr/>
        </p:nvSpPr>
        <p:spPr>
          <a:xfrm>
            <a:off x="6737722" y="3343101"/>
            <a:ext cx="720080" cy="276985"/>
          </a:xfrm>
          <a:prstGeom prst="rect">
            <a:avLst/>
          </a:prstGeom>
          <a:noFill/>
          <a:ln>
            <a:noFill/>
          </a:ln>
        </p:spPr>
        <p:txBody>
          <a:bodyPr wrap="square" lIns="91427" tIns="45713" rIns="91427" bIns="45713" rtlCol="0">
            <a:spAutoFit/>
          </a:bodyPr>
          <a:lstStyle/>
          <a:p>
            <a:r>
              <a:rPr lang="en-US" sz="1200" smtClean="0">
                <a:solidFill>
                  <a:schemeClr val="bg1"/>
                </a:solidFill>
                <a:latin typeface="Abadi MT Condensed Extra Bold"/>
                <a:cs typeface="Abadi MT Condensed Extra Bold"/>
              </a:rPr>
              <a:t>-2</a:t>
            </a:r>
            <a:endParaRPr lang="en-US" sz="1200">
              <a:solidFill>
                <a:schemeClr val="bg1"/>
              </a:solidFill>
              <a:latin typeface="Abadi MT Condensed Extra Bold"/>
              <a:cs typeface="Abadi MT Condensed Extra Bold"/>
            </a:endParaRPr>
          </a:p>
        </p:txBody>
      </p:sp>
      <p:sp>
        <p:nvSpPr>
          <p:cNvPr id="123" name="Pentagon 122"/>
          <p:cNvSpPr/>
          <p:nvPr/>
        </p:nvSpPr>
        <p:spPr>
          <a:xfrm rot="16200000">
            <a:off x="7128215" y="8137184"/>
            <a:ext cx="424982" cy="485887"/>
          </a:xfrm>
          <a:prstGeom prst="homePlate">
            <a:avLst>
              <a:gd name="adj" fmla="val 78433"/>
            </a:avLst>
          </a:prstGeom>
          <a:solidFill>
            <a:schemeClr val="tx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TextBox 123"/>
          <p:cNvSpPr txBox="1"/>
          <p:nvPr/>
        </p:nvSpPr>
        <p:spPr>
          <a:xfrm>
            <a:off x="7097762" y="8527677"/>
            <a:ext cx="720080" cy="461651"/>
          </a:xfrm>
          <a:prstGeom prst="rect">
            <a:avLst/>
          </a:prstGeom>
          <a:noFill/>
          <a:ln>
            <a:noFill/>
          </a:ln>
        </p:spPr>
        <p:txBody>
          <a:bodyPr wrap="square" lIns="91427" tIns="45713" rIns="91427" bIns="45713" rtlCol="0">
            <a:spAutoFit/>
          </a:bodyPr>
          <a:lstStyle/>
          <a:p>
            <a:r>
              <a:rPr lang="en-US">
                <a:latin typeface="Abadi MT Condensed Extra Bold"/>
                <a:cs typeface="Abadi MT Condensed Extra Bold"/>
              </a:rPr>
              <a:t>N</a:t>
            </a:r>
          </a:p>
        </p:txBody>
      </p:sp>
      <p:sp>
        <p:nvSpPr>
          <p:cNvPr id="125" name="TextBox 124"/>
          <p:cNvSpPr txBox="1"/>
          <p:nvPr/>
        </p:nvSpPr>
        <p:spPr>
          <a:xfrm>
            <a:off x="9762058" y="4711253"/>
            <a:ext cx="3024336" cy="338540"/>
          </a:xfrm>
          <a:prstGeom prst="rect">
            <a:avLst/>
          </a:prstGeom>
          <a:noFill/>
        </p:spPr>
        <p:txBody>
          <a:bodyPr wrap="square" lIns="91427" tIns="45713" rIns="91427" bIns="45713" rtlCol="0">
            <a:spAutoFit/>
          </a:bodyPr>
          <a:lstStyle/>
          <a:p>
            <a:r>
              <a:rPr lang="en-US" sz="1600" b="1" dirty="0" err="1" smtClean="0">
                <a:latin typeface="Raleway Regular"/>
                <a:cs typeface="Raleway Regular"/>
              </a:rPr>
              <a:t>CONDICIÓN</a:t>
            </a:r>
            <a:r>
              <a:rPr lang="en-US" sz="1600" b="1" dirty="0" smtClean="0">
                <a:latin typeface="Raleway Regular"/>
                <a:cs typeface="Raleway Regular"/>
              </a:rPr>
              <a:t> ACTUAL</a:t>
            </a:r>
            <a:endParaRPr lang="en-US" sz="1600" b="1" dirty="0">
              <a:latin typeface="Raleway Regular"/>
              <a:cs typeface="Raleway Regular"/>
            </a:endParaRPr>
          </a:p>
        </p:txBody>
      </p:sp>
      <p:sp>
        <p:nvSpPr>
          <p:cNvPr id="126" name="TextBox 125"/>
          <p:cNvSpPr txBox="1"/>
          <p:nvPr/>
        </p:nvSpPr>
        <p:spPr>
          <a:xfrm>
            <a:off x="7241778" y="4927277"/>
            <a:ext cx="1368152" cy="584761"/>
          </a:xfrm>
          <a:prstGeom prst="rect">
            <a:avLst/>
          </a:prstGeom>
          <a:noFill/>
        </p:spPr>
        <p:txBody>
          <a:bodyPr wrap="square" lIns="91427" tIns="45713" rIns="91427" bIns="45713" rtlCol="0">
            <a:spAutoFit/>
          </a:bodyPr>
          <a:lstStyle/>
          <a:p>
            <a:endParaRPr lang="en-US" sz="1200" b="1" smtClean="0">
              <a:latin typeface="Raleway Regular"/>
              <a:cs typeface="Raleway Regular"/>
            </a:endParaRPr>
          </a:p>
          <a:p>
            <a:r>
              <a:rPr lang="en-US" sz="2000" b="1" i="1" smtClean="0">
                <a:latin typeface="Raleway Regular"/>
                <a:cs typeface="Raleway Regular"/>
              </a:rPr>
              <a:t>98.33 m2</a:t>
            </a:r>
            <a:endParaRPr lang="en-US" sz="2000" b="1" i="1">
              <a:latin typeface="Raleway Regular"/>
              <a:cs typeface="Raleway Regular"/>
            </a:endParaRPr>
          </a:p>
        </p:txBody>
      </p:sp>
      <p:sp>
        <p:nvSpPr>
          <p:cNvPr id="128" name="TextBox 127"/>
          <p:cNvSpPr txBox="1"/>
          <p:nvPr/>
        </p:nvSpPr>
        <p:spPr>
          <a:xfrm>
            <a:off x="0" y="8599685"/>
            <a:ext cx="5335706" cy="338540"/>
          </a:xfrm>
          <a:prstGeom prst="rect">
            <a:avLst/>
          </a:prstGeom>
          <a:noFill/>
        </p:spPr>
        <p:txBody>
          <a:bodyPr wrap="square" lIns="91427" tIns="45713" rIns="91427" bIns="45713" rtlCol="0">
            <a:spAutoFit/>
          </a:bodyPr>
          <a:lstStyle/>
          <a:p>
            <a:r>
              <a:rPr lang="en-US" sz="1600" b="1" u="sng" err="1" smtClean="0">
                <a:solidFill>
                  <a:srgbClr val="FFFFFF"/>
                </a:solidFill>
                <a:latin typeface="Raleway Regular"/>
                <a:cs typeface="Raleway Regular"/>
              </a:rPr>
              <a:t>ANÁLISIS</a:t>
            </a:r>
            <a:r>
              <a:rPr lang="en-US" sz="1600" b="1" u="sng" smtClean="0">
                <a:solidFill>
                  <a:srgbClr val="FFFFFF"/>
                </a:solidFill>
                <a:latin typeface="Raleway Regular"/>
                <a:cs typeface="Raleway Regular"/>
              </a:rPr>
              <a:t> DE </a:t>
            </a:r>
            <a:r>
              <a:rPr lang="en-US" sz="1600" b="1" u="sng" err="1" smtClean="0">
                <a:solidFill>
                  <a:srgbClr val="FFFFFF"/>
                </a:solidFill>
                <a:latin typeface="Raleway Regular"/>
                <a:cs typeface="Raleway Regular"/>
              </a:rPr>
              <a:t>ASOLEAMIENTO</a:t>
            </a:r>
            <a:r>
              <a:rPr lang="en-US" sz="1600" b="1" u="sng" smtClean="0">
                <a:solidFill>
                  <a:srgbClr val="FFFFFF"/>
                </a:solidFill>
                <a:latin typeface="Raleway Regular"/>
                <a:cs typeface="Raleway Regular"/>
              </a:rPr>
              <a:t> Y </a:t>
            </a:r>
            <a:r>
              <a:rPr lang="en-US" sz="1600" b="1" u="sng" err="1" smtClean="0">
                <a:solidFill>
                  <a:srgbClr val="FFFFFF"/>
                </a:solidFill>
                <a:latin typeface="Raleway Regular"/>
                <a:cs typeface="Raleway Regular"/>
              </a:rPr>
              <a:t>VIENTOS</a:t>
            </a:r>
            <a:endParaRPr lang="en-US" sz="1600" b="1" u="sng">
              <a:solidFill>
                <a:srgbClr val="FFFFFF"/>
              </a:solidFill>
              <a:latin typeface="Raleway Regular"/>
              <a:cs typeface="Raleway Regular"/>
            </a:endParaRPr>
          </a:p>
        </p:txBody>
      </p:sp>
      <p:sp>
        <p:nvSpPr>
          <p:cNvPr id="59" name="Rectangle 58"/>
          <p:cNvSpPr/>
          <p:nvPr/>
        </p:nvSpPr>
        <p:spPr>
          <a:xfrm>
            <a:off x="9834066" y="5215309"/>
            <a:ext cx="2160240" cy="2031325"/>
          </a:xfrm>
          <a:prstGeom prst="rect">
            <a:avLst/>
          </a:prstGeom>
        </p:spPr>
        <p:txBody>
          <a:bodyPr wrap="square">
            <a:spAutoFit/>
          </a:bodyPr>
          <a:lstStyle/>
          <a:p>
            <a:r>
              <a:rPr lang="es-MX" sz="1400" dirty="0" smtClean="0">
                <a:latin typeface="Raleway Regular"/>
                <a:cs typeface="Raleway Regular"/>
              </a:rPr>
              <a:t>La casa de la familia Viesca esta ubicada en la colonia el Realito ,la cual se encuentra en el municipio de </a:t>
            </a:r>
            <a:r>
              <a:rPr lang="es-MX" sz="1400" b="1" dirty="0" smtClean="0">
                <a:latin typeface="Raleway Regular"/>
                <a:cs typeface="Raleway Regular"/>
              </a:rPr>
              <a:t>Guadalupe</a:t>
            </a:r>
            <a:r>
              <a:rPr lang="es-MX" sz="1400" dirty="0" smtClean="0">
                <a:latin typeface="Raleway Regular"/>
                <a:cs typeface="Raleway Regular"/>
              </a:rPr>
              <a:t> ,Nuevo León.</a:t>
            </a:r>
          </a:p>
          <a:p>
            <a:endParaRPr lang="es-MX" sz="1400" dirty="0" smtClean="0">
              <a:latin typeface="Raleway Regular"/>
              <a:cs typeface="Raleway Regular"/>
            </a:endParaRPr>
          </a:p>
          <a:p>
            <a:r>
              <a:rPr lang="es-MX" sz="1400" dirty="0" smtClean="0">
                <a:latin typeface="Raleway Regular"/>
                <a:cs typeface="Raleway Regular"/>
              </a:rPr>
              <a:t>  </a:t>
            </a:r>
            <a:endParaRPr lang="es-MX" sz="1400" dirty="0">
              <a:latin typeface="Raleway Regular"/>
              <a:cs typeface="Raleway Regular"/>
            </a:endParaRPr>
          </a:p>
        </p:txBody>
      </p:sp>
      <p:pic>
        <p:nvPicPr>
          <p:cNvPr id="3" name="Picture 2"/>
          <p:cNvPicPr>
            <a:picLocks noChangeAspect="1"/>
          </p:cNvPicPr>
          <p:nvPr/>
        </p:nvPicPr>
        <p:blipFill>
          <a:blip r:embed="rId10"/>
          <a:stretch>
            <a:fillRect/>
          </a:stretch>
        </p:blipFill>
        <p:spPr>
          <a:xfrm>
            <a:off x="7795581" y="2695029"/>
            <a:ext cx="928069" cy="1478784"/>
          </a:xfrm>
          <a:prstGeom prst="rect">
            <a:avLst/>
          </a:prstGeom>
        </p:spPr>
      </p:pic>
      <p:pic>
        <p:nvPicPr>
          <p:cNvPr id="4" name="Picture 3"/>
          <p:cNvPicPr>
            <a:picLocks noChangeAspect="1"/>
          </p:cNvPicPr>
          <p:nvPr/>
        </p:nvPicPr>
        <p:blipFill>
          <a:blip r:embed="rId11"/>
          <a:stretch>
            <a:fillRect/>
          </a:stretch>
        </p:blipFill>
        <p:spPr>
          <a:xfrm>
            <a:off x="6984707" y="1045505"/>
            <a:ext cx="2736304" cy="1607119"/>
          </a:xfrm>
          <a:prstGeom prst="rect">
            <a:avLst/>
          </a:prstGeom>
        </p:spPr>
      </p:pic>
      <p:sp>
        <p:nvSpPr>
          <p:cNvPr id="9" name="Oval 8"/>
          <p:cNvSpPr/>
          <p:nvPr/>
        </p:nvSpPr>
        <p:spPr>
          <a:xfrm>
            <a:off x="8496875" y="1477553"/>
            <a:ext cx="864096" cy="864096"/>
          </a:xfrm>
          <a:prstGeom prst="ellipse">
            <a:avLst/>
          </a:prstGeom>
          <a:noFill/>
          <a:ln w="38100" cmpd="sng">
            <a:solidFill>
              <a:srgbClr val="8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7817842" y="1686917"/>
            <a:ext cx="720081" cy="1023807"/>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8723651" y="1909601"/>
            <a:ext cx="637320" cy="216838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rot="663010">
            <a:off x="3578841" y="3403257"/>
            <a:ext cx="2160240" cy="307777"/>
          </a:xfrm>
          <a:prstGeom prst="rect">
            <a:avLst/>
          </a:prstGeom>
        </p:spPr>
        <p:txBody>
          <a:bodyPr wrap="square">
            <a:spAutoFit/>
          </a:bodyPr>
          <a:lstStyle/>
          <a:p>
            <a:r>
              <a:rPr lang="en-US" sz="1400" smtClean="0">
                <a:solidFill>
                  <a:schemeClr val="bg1"/>
                </a:solidFill>
                <a:latin typeface="Century Gothic"/>
                <a:cs typeface="Century Gothic"/>
              </a:rPr>
              <a:t>Rio la silla</a:t>
            </a:r>
            <a:endParaRPr lang="en-US" sz="1400">
              <a:solidFill>
                <a:schemeClr val="bg1"/>
              </a:solidFill>
              <a:latin typeface="Century Gothic"/>
              <a:cs typeface="Century Gothic"/>
            </a:endParaRPr>
          </a:p>
        </p:txBody>
      </p:sp>
      <p:sp>
        <p:nvSpPr>
          <p:cNvPr id="71" name="Rectangle 70"/>
          <p:cNvSpPr/>
          <p:nvPr/>
        </p:nvSpPr>
        <p:spPr>
          <a:xfrm>
            <a:off x="9834066" y="6871493"/>
            <a:ext cx="2160240" cy="738664"/>
          </a:xfrm>
          <a:prstGeom prst="rect">
            <a:avLst/>
          </a:prstGeom>
        </p:spPr>
        <p:txBody>
          <a:bodyPr wrap="square">
            <a:spAutoFit/>
          </a:bodyPr>
          <a:lstStyle/>
          <a:p>
            <a:r>
              <a:rPr lang="es-MX" sz="1400" dirty="0" smtClean="0">
                <a:latin typeface="Raleway Regular"/>
                <a:cs typeface="Raleway Regular"/>
              </a:rPr>
              <a:t>El terreno  tiene un superficie plana. De poca pendiente.</a:t>
            </a:r>
            <a:endParaRPr lang="es-MX" sz="1400" dirty="0">
              <a:latin typeface="Raleway Regular"/>
              <a:cs typeface="Raleway Regular"/>
            </a:endParaRPr>
          </a:p>
        </p:txBody>
      </p:sp>
      <p:cxnSp>
        <p:nvCxnSpPr>
          <p:cNvPr id="5" name="4 Conector recto"/>
          <p:cNvCxnSpPr/>
          <p:nvPr/>
        </p:nvCxnSpPr>
        <p:spPr>
          <a:xfrm>
            <a:off x="11101786" y="4157140"/>
            <a:ext cx="28424" cy="554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9834066" y="4711253"/>
            <a:ext cx="18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0763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p:cNvPicPr>
            <a:picLocks noChangeAspect="1"/>
          </p:cNvPicPr>
          <p:nvPr/>
        </p:nvPicPr>
        <p:blipFill rotWithShape="1">
          <a:blip r:embed="rId3">
            <a:alphaModFix amt="59000"/>
          </a:blip>
          <a:srcRect l="1" r="-16"/>
          <a:stretch/>
        </p:blipFill>
        <p:spPr>
          <a:xfrm>
            <a:off x="3785394" y="2623021"/>
            <a:ext cx="3654235" cy="2317649"/>
          </a:xfrm>
          <a:prstGeom prst="rect">
            <a:avLst/>
          </a:prstGeom>
        </p:spPr>
      </p:pic>
      <p:sp>
        <p:nvSpPr>
          <p:cNvPr id="101" name="Rectangle 100"/>
          <p:cNvSpPr/>
          <p:nvPr/>
        </p:nvSpPr>
        <p:spPr>
          <a:xfrm>
            <a:off x="2341" y="-92932"/>
            <a:ext cx="12179300" cy="1008112"/>
          </a:xfrm>
          <a:prstGeom prst="rect">
            <a:avLst/>
          </a:prstGeom>
          <a:solidFill>
            <a:schemeClr val="tx1"/>
          </a:solidFill>
          <a:ln>
            <a:noFill/>
          </a:ln>
          <a:effectLst>
            <a:outerShdw blurRad="923925" dist="685800" dir="5400000" sx="89000" sy="89000"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5" name="Picture 4" descr="Screen Shot 2012-04-24 at 11.49.46 PM.png"/>
          <p:cNvPicPr>
            <a:picLocks noChangeAspect="1"/>
          </p:cNvPicPr>
          <p:nvPr/>
        </p:nvPicPr>
        <p:blipFill>
          <a:blip r:embed="rId4">
            <a:extLst>
              <a:ext uri="{BEBA8EAE-BF5A-486C-A8C5-ECC9F3942E4B}">
                <a14:imgProps xmlns:a14="http://schemas.microsoft.com/office/drawing/2010/main">
                  <a14:imgLayer r:embed="rId5">
                    <a14:imgEffect>
                      <a14:backgroundRemoval t="9929" b="100000" l="9881" r="89921">
                        <a14:backgroundMark x1="61067" y1="73995" x2="61067" y2="73995"/>
                      </a14:backgroundRemoval>
                    </a14:imgEffect>
                  </a14:imgLayer>
                </a14:imgProps>
              </a:ext>
              <a:ext uri="{28A0092B-C50C-407E-A947-70E740481C1C}">
                <a14:useLocalDpi xmlns:a14="http://schemas.microsoft.com/office/drawing/2010/main" val="0"/>
              </a:ext>
            </a:extLst>
          </a:blip>
          <a:stretch>
            <a:fillRect/>
          </a:stretch>
        </p:blipFill>
        <p:spPr>
          <a:xfrm>
            <a:off x="1710034" y="724259"/>
            <a:ext cx="2546096" cy="2128455"/>
          </a:xfrm>
          <a:prstGeom prst="rect">
            <a:avLst/>
          </a:prstGeom>
          <a:ln>
            <a:noFill/>
          </a:ln>
          <a:effectLst>
            <a:outerShdw blurRad="292100" dist="139700" dir="2700000" algn="tl" rotWithShape="0">
              <a:srgbClr val="333333">
                <a:alpha val="65000"/>
              </a:srgbClr>
            </a:outerShdw>
          </a:effectLst>
        </p:spPr>
      </p:pic>
      <p:pic>
        <p:nvPicPr>
          <p:cNvPr id="65" name="Picture 64"/>
          <p:cNvPicPr>
            <a:picLocks noChangeAspect="1"/>
          </p:cNvPicPr>
          <p:nvPr/>
        </p:nvPicPr>
        <p:blipFill rotWithShape="1">
          <a:blip r:embed="rId3">
            <a:alphaModFix amt="59000"/>
          </a:blip>
          <a:srcRect r="15729"/>
          <a:stretch/>
        </p:blipFill>
        <p:spPr>
          <a:xfrm>
            <a:off x="0" y="2623021"/>
            <a:ext cx="2983132" cy="2362903"/>
          </a:xfrm>
          <a:prstGeom prst="rect">
            <a:avLst/>
          </a:prstGeom>
        </p:spPr>
      </p:pic>
      <p:sp>
        <p:nvSpPr>
          <p:cNvPr id="11" name="TextBox 10"/>
          <p:cNvSpPr txBox="1"/>
          <p:nvPr/>
        </p:nvSpPr>
        <p:spPr>
          <a:xfrm>
            <a:off x="0" y="0"/>
            <a:ext cx="4405620" cy="1138773"/>
          </a:xfrm>
          <a:prstGeom prst="rect">
            <a:avLst/>
          </a:prstGeom>
          <a:noFill/>
        </p:spPr>
        <p:txBody>
          <a:bodyPr wrap="square" rtlCol="0">
            <a:spAutoFit/>
          </a:bodyPr>
          <a:lstStyle/>
          <a:p>
            <a:r>
              <a:rPr lang="es-MX" sz="2800" u="sng" smtClean="0">
                <a:solidFill>
                  <a:srgbClr val="FFFFFF"/>
                </a:solidFill>
                <a:latin typeface="Century Gothic"/>
                <a:cs typeface="Century Gothic"/>
              </a:rPr>
              <a:t>HUERTO URBANO</a:t>
            </a:r>
          </a:p>
          <a:p>
            <a:r>
              <a:rPr lang="es-MX" sz="1800" smtClean="0">
                <a:solidFill>
                  <a:srgbClr val="FFFFFF"/>
                </a:solidFill>
                <a:latin typeface="Century Gothic"/>
                <a:cs typeface="Century Gothic"/>
              </a:rPr>
              <a:t>ESTRATEGIAS DE SIEMBRA</a:t>
            </a:r>
          </a:p>
          <a:p>
            <a:endParaRPr lang="en-US" sz="2000">
              <a:solidFill>
                <a:srgbClr val="FFFFFF"/>
              </a:solidFill>
              <a:latin typeface="Century Gothic"/>
              <a:cs typeface="Century Gothic"/>
            </a:endParaRPr>
          </a:p>
        </p:txBody>
      </p:sp>
      <p:grpSp>
        <p:nvGrpSpPr>
          <p:cNvPr id="2" name="Group 19"/>
          <p:cNvGrpSpPr/>
          <p:nvPr/>
        </p:nvGrpSpPr>
        <p:grpSpPr>
          <a:xfrm>
            <a:off x="1937649" y="8560815"/>
            <a:ext cx="288032" cy="552283"/>
            <a:chOff x="3209330" y="2551012"/>
            <a:chExt cx="432048" cy="792087"/>
          </a:xfrm>
        </p:grpSpPr>
        <p:grpSp>
          <p:nvGrpSpPr>
            <p:cNvPr id="3" name="Group 23"/>
            <p:cNvGrpSpPr/>
            <p:nvPr/>
          </p:nvGrpSpPr>
          <p:grpSpPr>
            <a:xfrm>
              <a:off x="3353346" y="2551013"/>
              <a:ext cx="288032" cy="792086"/>
              <a:chOff x="5081538" y="4185597"/>
              <a:chExt cx="288032" cy="1029712"/>
            </a:xfrm>
          </p:grpSpPr>
          <p:cxnSp>
            <p:nvCxnSpPr>
              <p:cNvPr id="25" name="Straight Connector 24"/>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Group 26"/>
            <p:cNvGrpSpPr/>
            <p:nvPr/>
          </p:nvGrpSpPr>
          <p:grpSpPr>
            <a:xfrm>
              <a:off x="3209330" y="2551012"/>
              <a:ext cx="288032" cy="792086"/>
              <a:chOff x="5081538" y="4185597"/>
              <a:chExt cx="288032" cy="1029712"/>
            </a:xfrm>
          </p:grpSpPr>
          <p:cxnSp>
            <p:nvCxnSpPr>
              <p:cNvPr id="23" name="Straight Connector 22"/>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2" name="Group 26"/>
          <p:cNvGrpSpPr/>
          <p:nvPr/>
        </p:nvGrpSpPr>
        <p:grpSpPr>
          <a:xfrm>
            <a:off x="8969970" y="4927277"/>
            <a:ext cx="288032" cy="552283"/>
            <a:chOff x="3209330" y="2551012"/>
            <a:chExt cx="432048" cy="792087"/>
          </a:xfrm>
        </p:grpSpPr>
        <p:grpSp>
          <p:nvGrpSpPr>
            <p:cNvPr id="15" name="Group 23"/>
            <p:cNvGrpSpPr/>
            <p:nvPr/>
          </p:nvGrpSpPr>
          <p:grpSpPr>
            <a:xfrm>
              <a:off x="3353346" y="2551013"/>
              <a:ext cx="288032" cy="792086"/>
              <a:chOff x="5081538" y="4185597"/>
              <a:chExt cx="288032" cy="1029712"/>
            </a:xfrm>
          </p:grpSpPr>
          <p:cxnSp>
            <p:nvCxnSpPr>
              <p:cNvPr id="32" name="Straight Connector 31"/>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 name="Group 26"/>
            <p:cNvGrpSpPr/>
            <p:nvPr/>
          </p:nvGrpSpPr>
          <p:grpSpPr>
            <a:xfrm>
              <a:off x="3209330" y="2551012"/>
              <a:ext cx="288032" cy="792086"/>
              <a:chOff x="5081538" y="4185597"/>
              <a:chExt cx="288032" cy="1029712"/>
            </a:xfrm>
          </p:grpSpPr>
          <p:cxnSp>
            <p:nvCxnSpPr>
              <p:cNvPr id="30" name="Straight Connector 29"/>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pic>
        <p:nvPicPr>
          <p:cNvPr id="29" name="Picture 28" descr="Screen Shot 2012-04-24 at 11.45.36 PM.png"/>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514" y="1431967"/>
            <a:ext cx="1113526" cy="819720"/>
          </a:xfrm>
          <a:prstGeom prst="rect">
            <a:avLst/>
          </a:prstGeom>
          <a:ln>
            <a:noFill/>
          </a:ln>
          <a:effectLst>
            <a:outerShdw blurRad="292100" dist="139700" dir="2700000" algn="tl" rotWithShape="0">
              <a:srgbClr val="333333">
                <a:alpha val="65000"/>
              </a:srgbClr>
            </a:outerShdw>
          </a:effectLst>
        </p:spPr>
      </p:pic>
      <p:sp>
        <p:nvSpPr>
          <p:cNvPr id="58" name="Freeform 57"/>
          <p:cNvSpPr/>
          <p:nvPr/>
        </p:nvSpPr>
        <p:spPr>
          <a:xfrm rot="606267">
            <a:off x="2259355" y="1571914"/>
            <a:ext cx="1492473" cy="730074"/>
          </a:xfrm>
          <a:custGeom>
            <a:avLst/>
            <a:gdLst>
              <a:gd name="connsiteX0" fmla="*/ 0 w 2566311"/>
              <a:gd name="connsiteY0" fmla="*/ 289088 h 1845690"/>
              <a:gd name="connsiteX1" fmla="*/ 396859 w 2566311"/>
              <a:gd name="connsiteY1" fmla="*/ 5585 h 1845690"/>
              <a:gd name="connsiteX2" fmla="*/ 351503 w 2566311"/>
              <a:gd name="connsiteY2" fmla="*/ 515891 h 1845690"/>
              <a:gd name="connsiteX3" fmla="*/ 827733 w 2566311"/>
              <a:gd name="connsiteY3" fmla="*/ 323109 h 1845690"/>
              <a:gd name="connsiteX4" fmla="*/ 657651 w 2566311"/>
              <a:gd name="connsiteY4" fmla="*/ 765374 h 1845690"/>
              <a:gd name="connsiteX5" fmla="*/ 1224592 w 2566311"/>
              <a:gd name="connsiteY5" fmla="*/ 583932 h 1845690"/>
              <a:gd name="connsiteX6" fmla="*/ 1111204 w 2566311"/>
              <a:gd name="connsiteY6" fmla="*/ 1139598 h 1845690"/>
              <a:gd name="connsiteX7" fmla="*/ 1746177 w 2566311"/>
              <a:gd name="connsiteY7" fmla="*/ 980836 h 1845690"/>
              <a:gd name="connsiteX8" fmla="*/ 1530740 w 2566311"/>
              <a:gd name="connsiteY8" fmla="*/ 1479802 h 1845690"/>
              <a:gd name="connsiteX9" fmla="*/ 2177052 w 2566311"/>
              <a:gd name="connsiteY9" fmla="*/ 1309700 h 1845690"/>
              <a:gd name="connsiteX10" fmla="*/ 1961615 w 2566311"/>
              <a:gd name="connsiteY10" fmla="*/ 1842686 h 1845690"/>
              <a:gd name="connsiteX11" fmla="*/ 2539894 w 2566311"/>
              <a:gd name="connsiteY11" fmla="*/ 1525163 h 1845690"/>
              <a:gd name="connsiteX12" fmla="*/ 2494539 w 2566311"/>
              <a:gd name="connsiteY12" fmla="*/ 1502482 h 184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6311" h="1845690">
                <a:moveTo>
                  <a:pt x="0" y="289088"/>
                </a:moveTo>
                <a:cubicBezTo>
                  <a:pt x="169137" y="128436"/>
                  <a:pt x="338275" y="-32216"/>
                  <a:pt x="396859" y="5585"/>
                </a:cubicBezTo>
                <a:cubicBezTo>
                  <a:pt x="455443" y="43385"/>
                  <a:pt x="279691" y="462970"/>
                  <a:pt x="351503" y="515891"/>
                </a:cubicBezTo>
                <a:cubicBezTo>
                  <a:pt x="423315" y="568812"/>
                  <a:pt x="776708" y="281529"/>
                  <a:pt x="827733" y="323109"/>
                </a:cubicBezTo>
                <a:cubicBezTo>
                  <a:pt x="878758" y="364689"/>
                  <a:pt x="591508" y="721904"/>
                  <a:pt x="657651" y="765374"/>
                </a:cubicBezTo>
                <a:cubicBezTo>
                  <a:pt x="723794" y="808844"/>
                  <a:pt x="1149000" y="521561"/>
                  <a:pt x="1224592" y="583932"/>
                </a:cubicBezTo>
                <a:cubicBezTo>
                  <a:pt x="1300184" y="646303"/>
                  <a:pt x="1024273" y="1073447"/>
                  <a:pt x="1111204" y="1139598"/>
                </a:cubicBezTo>
                <a:cubicBezTo>
                  <a:pt x="1198135" y="1205749"/>
                  <a:pt x="1676254" y="924135"/>
                  <a:pt x="1746177" y="980836"/>
                </a:cubicBezTo>
                <a:cubicBezTo>
                  <a:pt x="1816100" y="1037537"/>
                  <a:pt x="1458928" y="1424991"/>
                  <a:pt x="1530740" y="1479802"/>
                </a:cubicBezTo>
                <a:cubicBezTo>
                  <a:pt x="1602553" y="1534613"/>
                  <a:pt x="2105240" y="1249219"/>
                  <a:pt x="2177052" y="1309700"/>
                </a:cubicBezTo>
                <a:cubicBezTo>
                  <a:pt x="2248864" y="1370181"/>
                  <a:pt x="1901141" y="1806776"/>
                  <a:pt x="1961615" y="1842686"/>
                </a:cubicBezTo>
                <a:cubicBezTo>
                  <a:pt x="2022089" y="1878596"/>
                  <a:pt x="2451073" y="1581864"/>
                  <a:pt x="2539894" y="1525163"/>
                </a:cubicBezTo>
                <a:cubicBezTo>
                  <a:pt x="2628715" y="1468462"/>
                  <a:pt x="2462412" y="1489252"/>
                  <a:pt x="2494539" y="150248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2192596" y="1315460"/>
            <a:ext cx="1410914" cy="1137243"/>
          </a:xfrm>
          <a:custGeom>
            <a:avLst/>
            <a:gdLst>
              <a:gd name="connsiteX0" fmla="*/ 0 w 2925413"/>
              <a:gd name="connsiteY0" fmla="*/ 442265 h 2211325"/>
              <a:gd name="connsiteX1" fmla="*/ 2131696 w 2925413"/>
              <a:gd name="connsiteY1" fmla="*/ 2211325 h 2211325"/>
              <a:gd name="connsiteX2" fmla="*/ 2925413 w 2925413"/>
              <a:gd name="connsiteY2" fmla="*/ 1689679 h 2211325"/>
              <a:gd name="connsiteX3" fmla="*/ 600957 w 2925413"/>
              <a:gd name="connsiteY3" fmla="*/ 0 h 2211325"/>
              <a:gd name="connsiteX4" fmla="*/ 215437 w 2925413"/>
              <a:gd name="connsiteY4" fmla="*/ 192782 h 2211325"/>
              <a:gd name="connsiteX5" fmla="*/ 90711 w 2925413"/>
              <a:gd name="connsiteY5" fmla="*/ 328864 h 2211325"/>
              <a:gd name="connsiteX6" fmla="*/ 11339 w 2925413"/>
              <a:gd name="connsiteY6" fmla="*/ 498966 h 221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5413" h="2211325">
                <a:moveTo>
                  <a:pt x="0" y="442265"/>
                </a:moveTo>
                <a:lnTo>
                  <a:pt x="2131696" y="2211325"/>
                </a:lnTo>
                <a:lnTo>
                  <a:pt x="2925413" y="1689679"/>
                </a:lnTo>
                <a:lnTo>
                  <a:pt x="600957" y="0"/>
                </a:lnTo>
                <a:lnTo>
                  <a:pt x="215437" y="192782"/>
                </a:lnTo>
                <a:lnTo>
                  <a:pt x="90711" y="328864"/>
                </a:lnTo>
                <a:lnTo>
                  <a:pt x="11339" y="498966"/>
                </a:lnTo>
              </a:path>
            </a:pathLst>
          </a:custGeom>
          <a:solidFill>
            <a:schemeClr val="accent2">
              <a:lumMod val="60000"/>
              <a:lumOff val="40000"/>
              <a:alpha val="34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4" name="Picture 63" descr="Screen Shot 2012-04-25 at 12.00.40 AM.png"/>
          <p:cNvPicPr>
            <a:picLocks noChangeAspect="1"/>
          </p:cNvPicPr>
          <p:nvPr/>
        </p:nvPicPr>
        <p:blipFill>
          <a:blip r:embed="rId8" cstate="print">
            <a:extLst>
              <a:ext uri="{BEBA8EAE-BF5A-486C-A8C5-ECC9F3942E4B}">
                <a14:imgProps xmlns:a14="http://schemas.microsoft.com/office/drawing/2010/main">
                  <a14:imgLayer r:embed="rId9">
                    <a14:imgEffect>
                      <a14:backgroundRemoval t="0" b="98845" l="2157" r="90000">
                        <a14:foregroundMark x1="30588" y1="63510" x2="30588" y2="63510"/>
                        <a14:foregroundMark x1="30784" y1="89145" x2="30784" y2="89145"/>
                      </a14:backgroundRemoval>
                    </a14:imgEffect>
                  </a14:imgLayer>
                </a14:imgProps>
              </a:ext>
              <a:ext uri="{28A0092B-C50C-407E-A947-70E740481C1C}">
                <a14:useLocalDpi xmlns:a14="http://schemas.microsoft.com/office/drawing/2010/main" val="0"/>
              </a:ext>
            </a:extLst>
          </a:blip>
          <a:stretch>
            <a:fillRect/>
          </a:stretch>
        </p:blipFill>
        <p:spPr>
          <a:xfrm>
            <a:off x="28427" y="2874691"/>
            <a:ext cx="1941543" cy="1648408"/>
          </a:xfrm>
          <a:prstGeom prst="rect">
            <a:avLst/>
          </a:prstGeom>
          <a:ln>
            <a:noFill/>
          </a:ln>
          <a:effectLst>
            <a:outerShdw blurRad="292100" dist="139700" dir="2700000" algn="tl" rotWithShape="0">
              <a:srgbClr val="333333">
                <a:alpha val="65000"/>
              </a:srgbClr>
            </a:outerShdw>
          </a:effectLst>
        </p:spPr>
      </p:pic>
      <p:pic>
        <p:nvPicPr>
          <p:cNvPr id="66" name="Picture 65"/>
          <p:cNvPicPr>
            <a:picLocks noChangeAspect="1"/>
          </p:cNvPicPr>
          <p:nvPr/>
        </p:nvPicPr>
        <p:blipFill rotWithShape="1">
          <a:blip r:embed="rId10">
            <a:alphaModFix/>
            <a:extLst>
              <a:ext uri="{BEBA8EAE-BF5A-486C-A8C5-ECC9F3942E4B}">
                <a14:imgProps xmlns:a14="http://schemas.microsoft.com/office/drawing/2010/main">
                  <a14:imgLayer r:embed="rId11">
                    <a14:imgEffect>
                      <a14:backgroundRemoval t="3231" b="29078" l="10000" r="90000"/>
                    </a14:imgEffect>
                  </a14:imgLayer>
                </a14:imgProps>
              </a:ext>
            </a:extLst>
          </a:blip>
          <a:srcRect b="67691"/>
          <a:stretch/>
        </p:blipFill>
        <p:spPr>
          <a:xfrm>
            <a:off x="150369" y="3299295"/>
            <a:ext cx="1460048" cy="471723"/>
          </a:xfrm>
          <a:prstGeom prst="rect">
            <a:avLst/>
          </a:prstGeom>
        </p:spPr>
      </p:pic>
      <p:pic>
        <p:nvPicPr>
          <p:cNvPr id="67" name="Picture 66"/>
          <p:cNvPicPr>
            <a:picLocks noChangeAspect="1"/>
          </p:cNvPicPr>
          <p:nvPr/>
        </p:nvPicPr>
        <p:blipFill rotWithShape="1">
          <a:blip r:embed="rId10">
            <a:alphaModFix/>
            <a:extLst>
              <a:ext uri="{BEBA8EAE-BF5A-486C-A8C5-ECC9F3942E4B}">
                <a14:imgProps xmlns:a14="http://schemas.microsoft.com/office/drawing/2010/main">
                  <a14:imgLayer r:embed="rId11">
                    <a14:imgEffect>
                      <a14:backgroundRemoval t="3231" b="29078" l="10000" r="90000"/>
                    </a14:imgEffect>
                  </a14:imgLayer>
                </a14:imgProps>
              </a:ext>
            </a:extLst>
          </a:blip>
          <a:srcRect b="67691"/>
          <a:stretch/>
        </p:blipFill>
        <p:spPr>
          <a:xfrm>
            <a:off x="159753" y="2860996"/>
            <a:ext cx="1508142" cy="487262"/>
          </a:xfrm>
          <a:prstGeom prst="rect">
            <a:avLst/>
          </a:prstGeom>
        </p:spPr>
      </p:pic>
      <p:pic>
        <p:nvPicPr>
          <p:cNvPr id="68" name="Picture 67"/>
          <p:cNvPicPr>
            <a:picLocks noChangeAspect="1"/>
          </p:cNvPicPr>
          <p:nvPr/>
        </p:nvPicPr>
        <p:blipFill rotWithShape="1">
          <a:blip r:embed="rId10">
            <a:alphaModFix/>
            <a:extLst>
              <a:ext uri="{BEBA8EAE-BF5A-486C-A8C5-ECC9F3942E4B}">
                <a14:imgProps xmlns:a14="http://schemas.microsoft.com/office/drawing/2010/main">
                  <a14:imgLayer r:embed="rId11">
                    <a14:imgEffect>
                      <a14:backgroundRemoval t="3231" b="29078" l="10000" r="90000"/>
                    </a14:imgEffect>
                  </a14:imgLayer>
                </a14:imgProps>
              </a:ext>
            </a:extLst>
          </a:blip>
          <a:srcRect b="67691"/>
          <a:stretch/>
        </p:blipFill>
        <p:spPr>
          <a:xfrm>
            <a:off x="138731" y="3771018"/>
            <a:ext cx="1625613" cy="525215"/>
          </a:xfrm>
          <a:prstGeom prst="rect">
            <a:avLst/>
          </a:prstGeom>
          <a:ln>
            <a:noFill/>
          </a:ln>
          <a:effectLst>
            <a:outerShdw blurRad="292100" dist="139700" dir="2700000" algn="tl" rotWithShape="0">
              <a:srgbClr val="333333">
                <a:alpha val="65000"/>
              </a:srgbClr>
            </a:outerShdw>
          </a:effectLst>
        </p:spPr>
      </p:pic>
      <p:pic>
        <p:nvPicPr>
          <p:cNvPr id="72" name="Picture 71" descr="IMG-20120321-00935.jpg"/>
          <p:cNvPicPr>
            <a:picLocks noChangeAspect="1"/>
          </p:cNvPicPr>
          <p:nvPr/>
        </p:nvPicPr>
        <p:blipFill rotWithShape="1">
          <a:blip r:embed="rId12" cstate="print">
            <a:extLst>
              <a:ext uri="{28A0092B-C50C-407E-A947-70E740481C1C}">
                <a14:useLocalDpi xmlns:a14="http://schemas.microsoft.com/office/drawing/2010/main" val="0"/>
              </a:ext>
            </a:extLst>
          </a:blip>
          <a:srcRect l="6328" t="13517" r="11773"/>
          <a:stretch/>
        </p:blipFill>
        <p:spPr>
          <a:xfrm rot="5400000">
            <a:off x="-247629" y="6922348"/>
            <a:ext cx="1677701" cy="1328722"/>
          </a:xfrm>
          <a:prstGeom prst="rect">
            <a:avLst/>
          </a:prstGeom>
        </p:spPr>
      </p:pic>
      <p:pic>
        <p:nvPicPr>
          <p:cNvPr id="73" name="Picture 72" descr="IMG-20120326-00975.jpg"/>
          <p:cNvPicPr>
            <a:picLocks noChangeAspect="1"/>
          </p:cNvPicPr>
          <p:nvPr/>
        </p:nvPicPr>
        <p:blipFill rotWithShape="1">
          <a:blip r:embed="rId13" cstate="print">
            <a:extLst>
              <a:ext uri="{28A0092B-C50C-407E-A947-70E740481C1C}">
                <a14:useLocalDpi xmlns:a14="http://schemas.microsoft.com/office/drawing/2010/main" val="0"/>
              </a:ext>
            </a:extLst>
          </a:blip>
          <a:srcRect l="198" t="11304" r="13188" b="-541"/>
          <a:stretch/>
        </p:blipFill>
        <p:spPr>
          <a:xfrm rot="5400000">
            <a:off x="2339652" y="6909739"/>
            <a:ext cx="1680417" cy="1356655"/>
          </a:xfrm>
          <a:prstGeom prst="rect">
            <a:avLst/>
          </a:prstGeom>
          <a:noFill/>
          <a:ln>
            <a:noFill/>
          </a:ln>
        </p:spPr>
      </p:pic>
      <p:pic>
        <p:nvPicPr>
          <p:cNvPr id="81" name="Picture 80" descr="65524a1f17ef08a08f5a94eddcd802e7.jpg"/>
          <p:cNvPicPr>
            <a:picLocks noChangeAspect="1"/>
          </p:cNvPicPr>
          <p:nvPr/>
        </p:nvPicPr>
        <p:blipFill rotWithShape="1">
          <a:blip r:embed="rId14" cstate="print">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rcRect r="40007"/>
          <a:stretch/>
        </p:blipFill>
        <p:spPr>
          <a:xfrm>
            <a:off x="5444026" y="6747858"/>
            <a:ext cx="1260000" cy="1661961"/>
          </a:xfrm>
          <a:prstGeom prst="rect">
            <a:avLst/>
          </a:prstGeom>
        </p:spPr>
      </p:pic>
      <p:pic>
        <p:nvPicPr>
          <p:cNvPr id="82" name="Picture 81" descr="dbc3e1f103bd744870b33a2172456b8e.jpg"/>
          <p:cNvPicPr>
            <a:picLocks noChangeAspect="1"/>
          </p:cNvPicPr>
          <p:nvPr/>
        </p:nvPicPr>
        <p:blipFill rotWithShape="1">
          <a:blip r:embed="rId16" cstate="print">
            <a:extLst>
              <a:ext uri="{28A0092B-C50C-407E-A947-70E740481C1C}">
                <a14:useLocalDpi xmlns:a14="http://schemas.microsoft.com/office/drawing/2010/main" val="0"/>
              </a:ext>
            </a:extLst>
          </a:blip>
          <a:srcRect l="25095" t="25948"/>
          <a:stretch/>
        </p:blipFill>
        <p:spPr>
          <a:xfrm rot="5400000">
            <a:off x="9678411" y="4578876"/>
            <a:ext cx="1204073" cy="892763"/>
          </a:xfrm>
          <a:prstGeom prst="rect">
            <a:avLst/>
          </a:prstGeom>
        </p:spPr>
      </p:pic>
      <p:pic>
        <p:nvPicPr>
          <p:cNvPr id="83" name="Picture 82" descr="IMG-20120326-00977.jp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6462813" y="6950759"/>
            <a:ext cx="1665801" cy="1260000"/>
          </a:xfrm>
          <a:prstGeom prst="rect">
            <a:avLst/>
          </a:prstGeom>
        </p:spPr>
      </p:pic>
      <p:pic>
        <p:nvPicPr>
          <p:cNvPr id="84" name="Picture 83" descr="IMG-20120326-00978.jpg"/>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20000"/>
                    </a14:imgEffect>
                  </a14:imgLayer>
                </a14:imgProps>
              </a:ext>
              <a:ext uri="{28A0092B-C50C-407E-A947-70E740481C1C}">
                <a14:useLocalDpi xmlns:a14="http://schemas.microsoft.com/office/drawing/2010/main" val="0"/>
              </a:ext>
            </a:extLst>
          </a:blip>
          <a:stretch>
            <a:fillRect/>
          </a:stretch>
        </p:blipFill>
        <p:spPr>
          <a:xfrm rot="5400000">
            <a:off x="3976776" y="6924617"/>
            <a:ext cx="1663354" cy="1309836"/>
          </a:xfrm>
          <a:prstGeom prst="rect">
            <a:avLst/>
          </a:prstGeom>
        </p:spPr>
      </p:pic>
      <p:pic>
        <p:nvPicPr>
          <p:cNvPr id="86" name="Picture 85" descr="bb05903256eaa7ed6d065b0d14ff0498.jpg"/>
          <p:cNvPicPr>
            <a:picLocks noChangeAspect="1"/>
          </p:cNvPicPr>
          <p:nvPr/>
        </p:nvPicPr>
        <p:blipFill rotWithShape="1">
          <a:blip r:embed="rId20" cstate="print">
            <a:extLst>
              <a:ext uri="{28A0092B-C50C-407E-A947-70E740481C1C}">
                <a14:useLocalDpi xmlns:a14="http://schemas.microsoft.com/office/drawing/2010/main" val="0"/>
              </a:ext>
            </a:extLst>
          </a:blip>
          <a:srcRect r="23661"/>
          <a:stretch/>
        </p:blipFill>
        <p:spPr>
          <a:xfrm>
            <a:off x="10776736" y="4452325"/>
            <a:ext cx="1202595" cy="1181498"/>
          </a:xfrm>
          <a:prstGeom prst="rect">
            <a:avLst/>
          </a:prstGeom>
        </p:spPr>
      </p:pic>
      <p:pic>
        <p:nvPicPr>
          <p:cNvPr id="88" name="Picture 87"/>
          <p:cNvPicPr>
            <a:picLocks noChangeAspect="1"/>
          </p:cNvPicPr>
          <p:nvPr/>
        </p:nvPicPr>
        <p:blipFill rotWithShape="1">
          <a:blip r:embed="rId21">
            <a:extLst>
              <a:ext uri="{BEBA8EAE-BF5A-486C-A8C5-ECC9F3942E4B}">
                <a14:imgProps xmlns:a14="http://schemas.microsoft.com/office/drawing/2010/main">
                  <a14:imgLayer r:embed="rId22">
                    <a14:imgEffect>
                      <a14:backgroundRemoval t="50866" b="94805" l="55022" r="99563">
                        <a14:foregroundMark x1="79913" y1="83117" x2="79913" y2="83117"/>
                        <a14:foregroundMark x1="64410" y1="65152" x2="64410" y2="65152"/>
                        <a14:backgroundMark x1="71834" y1="65801" x2="71834" y2="65801"/>
                        <a14:backgroundMark x1="78821" y1="65584" x2="78821" y2="65584"/>
                        <a14:backgroundMark x1="81878" y1="83766" x2="81878" y2="83766"/>
                        <a14:backgroundMark x1="81223" y1="82251" x2="81223" y2="82251"/>
                        <a14:backgroundMark x1="81004" y1="80519" x2="80786" y2="80952"/>
                        <a14:backgroundMark x1="82533" y1="80736" x2="82533" y2="80736"/>
                        <a14:backgroundMark x1="68559" y1="74675" x2="68559" y2="74675"/>
                        <a14:backgroundMark x1="68777" y1="75108" x2="68777" y2="75108"/>
                        <a14:backgroundMark x1="69432" y1="64502" x2="69432" y2="64502"/>
                        <a14:backgroundMark x1="70087" y1="66234" x2="70087" y2="66234"/>
                        <a14:backgroundMark x1="69869" y1="70563" x2="69869" y2="70563"/>
                        <a14:backgroundMark x1="80568" y1="65801" x2="80568" y2="65801"/>
                        <a14:backgroundMark x1="80786" y1="66883" x2="80786" y2="66883"/>
                        <a14:backgroundMark x1="82314" y1="67100" x2="82314" y2="67100"/>
                        <a14:backgroundMark x1="65066" y1="64502" x2="65066" y2="64502"/>
                        <a14:backgroundMark x1="81223" y1="76623" x2="81223" y2="76623"/>
                      </a14:backgroundRemoval>
                    </a14:imgEffect>
                  </a14:imgLayer>
                </a14:imgProps>
              </a:ext>
            </a:extLst>
          </a:blip>
          <a:srcRect l="50091" t="65810" b="25167"/>
          <a:stretch/>
        </p:blipFill>
        <p:spPr>
          <a:xfrm>
            <a:off x="4412349" y="3584358"/>
            <a:ext cx="2352276" cy="428958"/>
          </a:xfrm>
          <a:prstGeom prst="rect">
            <a:avLst/>
          </a:prstGeom>
        </p:spPr>
      </p:pic>
      <p:pic>
        <p:nvPicPr>
          <p:cNvPr id="89" name="Picture 88"/>
          <p:cNvPicPr>
            <a:picLocks noChangeAspect="1"/>
          </p:cNvPicPr>
          <p:nvPr/>
        </p:nvPicPr>
        <p:blipFill>
          <a:blip r:embed="rId23">
            <a:biLevel thresh="75000"/>
            <a:extLst>
              <a:ext uri="{BEBA8EAE-BF5A-486C-A8C5-ECC9F3942E4B}">
                <a14:imgProps xmlns:a14="http://schemas.microsoft.com/office/drawing/2010/main">
                  <a14:imgLayer r:embed="rId24">
                    <a14:imgEffect>
                      <a14:backgroundRemoval t="4762" b="89796" l="10000" r="100000"/>
                    </a14:imgEffect>
                    <a14:imgEffect>
                      <a14:brightnessContrast contrast="-40000"/>
                    </a14:imgEffect>
                  </a14:imgLayer>
                </a14:imgProps>
              </a:ext>
            </a:extLst>
          </a:blip>
          <a:stretch>
            <a:fillRect/>
          </a:stretch>
        </p:blipFill>
        <p:spPr>
          <a:xfrm>
            <a:off x="4438246" y="2894613"/>
            <a:ext cx="2367669" cy="2175296"/>
          </a:xfrm>
          <a:prstGeom prst="rect">
            <a:avLst/>
          </a:prstGeom>
        </p:spPr>
      </p:pic>
      <p:sp>
        <p:nvSpPr>
          <p:cNvPr id="91" name="Freeform 90"/>
          <p:cNvSpPr/>
          <p:nvPr/>
        </p:nvSpPr>
        <p:spPr>
          <a:xfrm>
            <a:off x="4844755" y="3380777"/>
            <a:ext cx="622032" cy="311035"/>
          </a:xfrm>
          <a:custGeom>
            <a:avLst/>
            <a:gdLst>
              <a:gd name="connsiteX0" fmla="*/ 0 w 622032"/>
              <a:gd name="connsiteY0" fmla="*/ 8640 h 311035"/>
              <a:gd name="connsiteX1" fmla="*/ 622032 w 622032"/>
              <a:gd name="connsiteY1" fmla="*/ 0 h 311035"/>
              <a:gd name="connsiteX2" fmla="*/ 509720 w 622032"/>
              <a:gd name="connsiteY2" fmla="*/ 276475 h 311035"/>
              <a:gd name="connsiteX3" fmla="*/ 302376 w 622032"/>
              <a:gd name="connsiteY3" fmla="*/ 311035 h 311035"/>
              <a:gd name="connsiteX4" fmla="*/ 103672 w 622032"/>
              <a:gd name="connsiteY4" fmla="*/ 259196 h 311035"/>
              <a:gd name="connsiteX5" fmla="*/ 0 w 622032"/>
              <a:gd name="connsiteY5" fmla="*/ 8640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32" h="311035">
                <a:moveTo>
                  <a:pt x="0" y="8640"/>
                </a:moveTo>
                <a:lnTo>
                  <a:pt x="622032" y="0"/>
                </a:lnTo>
                <a:lnTo>
                  <a:pt x="509720" y="276475"/>
                </a:lnTo>
                <a:lnTo>
                  <a:pt x="302376" y="311035"/>
                </a:lnTo>
                <a:lnTo>
                  <a:pt x="103672" y="259196"/>
                </a:lnTo>
                <a:lnTo>
                  <a:pt x="0" y="8640"/>
                </a:lnTo>
                <a:close/>
              </a:path>
            </a:pathLst>
          </a:custGeom>
          <a:solidFill>
            <a:schemeClr val="bg1"/>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reeform 91"/>
          <p:cNvSpPr/>
          <p:nvPr/>
        </p:nvSpPr>
        <p:spPr>
          <a:xfrm>
            <a:off x="5466787" y="3380777"/>
            <a:ext cx="622032" cy="311035"/>
          </a:xfrm>
          <a:custGeom>
            <a:avLst/>
            <a:gdLst>
              <a:gd name="connsiteX0" fmla="*/ 0 w 622032"/>
              <a:gd name="connsiteY0" fmla="*/ 8640 h 311035"/>
              <a:gd name="connsiteX1" fmla="*/ 622032 w 622032"/>
              <a:gd name="connsiteY1" fmla="*/ 0 h 311035"/>
              <a:gd name="connsiteX2" fmla="*/ 509720 w 622032"/>
              <a:gd name="connsiteY2" fmla="*/ 276475 h 311035"/>
              <a:gd name="connsiteX3" fmla="*/ 302376 w 622032"/>
              <a:gd name="connsiteY3" fmla="*/ 311035 h 311035"/>
              <a:gd name="connsiteX4" fmla="*/ 103672 w 622032"/>
              <a:gd name="connsiteY4" fmla="*/ 259196 h 311035"/>
              <a:gd name="connsiteX5" fmla="*/ 0 w 622032"/>
              <a:gd name="connsiteY5" fmla="*/ 8640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32" h="311035">
                <a:moveTo>
                  <a:pt x="0" y="8640"/>
                </a:moveTo>
                <a:lnTo>
                  <a:pt x="622032" y="0"/>
                </a:lnTo>
                <a:lnTo>
                  <a:pt x="509720" y="276475"/>
                </a:lnTo>
                <a:lnTo>
                  <a:pt x="302376" y="311035"/>
                </a:lnTo>
                <a:lnTo>
                  <a:pt x="103672" y="259196"/>
                </a:lnTo>
                <a:lnTo>
                  <a:pt x="0" y="8640"/>
                </a:lnTo>
                <a:close/>
              </a:path>
            </a:pathLst>
          </a:custGeom>
          <a:solidFill>
            <a:schemeClr val="bg1"/>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Freeform 92"/>
          <p:cNvSpPr/>
          <p:nvPr/>
        </p:nvSpPr>
        <p:spPr>
          <a:xfrm>
            <a:off x="6005595" y="3380777"/>
            <a:ext cx="622032" cy="311035"/>
          </a:xfrm>
          <a:custGeom>
            <a:avLst/>
            <a:gdLst>
              <a:gd name="connsiteX0" fmla="*/ 0 w 622032"/>
              <a:gd name="connsiteY0" fmla="*/ 8640 h 311035"/>
              <a:gd name="connsiteX1" fmla="*/ 622032 w 622032"/>
              <a:gd name="connsiteY1" fmla="*/ 0 h 311035"/>
              <a:gd name="connsiteX2" fmla="*/ 509720 w 622032"/>
              <a:gd name="connsiteY2" fmla="*/ 276475 h 311035"/>
              <a:gd name="connsiteX3" fmla="*/ 302376 w 622032"/>
              <a:gd name="connsiteY3" fmla="*/ 311035 h 311035"/>
              <a:gd name="connsiteX4" fmla="*/ 103672 w 622032"/>
              <a:gd name="connsiteY4" fmla="*/ 259196 h 311035"/>
              <a:gd name="connsiteX5" fmla="*/ 0 w 622032"/>
              <a:gd name="connsiteY5" fmla="*/ 8640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32" h="311035">
                <a:moveTo>
                  <a:pt x="0" y="8640"/>
                </a:moveTo>
                <a:lnTo>
                  <a:pt x="622032" y="0"/>
                </a:lnTo>
                <a:lnTo>
                  <a:pt x="509720" y="276475"/>
                </a:lnTo>
                <a:lnTo>
                  <a:pt x="302376" y="311035"/>
                </a:lnTo>
                <a:lnTo>
                  <a:pt x="103672" y="259196"/>
                </a:lnTo>
                <a:lnTo>
                  <a:pt x="0" y="8640"/>
                </a:lnTo>
                <a:close/>
              </a:path>
            </a:pathLst>
          </a:custGeom>
          <a:solidFill>
            <a:schemeClr val="bg1"/>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Freeform 93"/>
          <p:cNvSpPr/>
          <p:nvPr/>
        </p:nvSpPr>
        <p:spPr>
          <a:xfrm>
            <a:off x="4844755" y="3974152"/>
            <a:ext cx="622032" cy="311035"/>
          </a:xfrm>
          <a:custGeom>
            <a:avLst/>
            <a:gdLst>
              <a:gd name="connsiteX0" fmla="*/ 0 w 622032"/>
              <a:gd name="connsiteY0" fmla="*/ 8640 h 311035"/>
              <a:gd name="connsiteX1" fmla="*/ 622032 w 622032"/>
              <a:gd name="connsiteY1" fmla="*/ 0 h 311035"/>
              <a:gd name="connsiteX2" fmla="*/ 509720 w 622032"/>
              <a:gd name="connsiteY2" fmla="*/ 276475 h 311035"/>
              <a:gd name="connsiteX3" fmla="*/ 302376 w 622032"/>
              <a:gd name="connsiteY3" fmla="*/ 311035 h 311035"/>
              <a:gd name="connsiteX4" fmla="*/ 103672 w 622032"/>
              <a:gd name="connsiteY4" fmla="*/ 259196 h 311035"/>
              <a:gd name="connsiteX5" fmla="*/ 0 w 622032"/>
              <a:gd name="connsiteY5" fmla="*/ 8640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32" h="311035">
                <a:moveTo>
                  <a:pt x="0" y="8640"/>
                </a:moveTo>
                <a:lnTo>
                  <a:pt x="622032" y="0"/>
                </a:lnTo>
                <a:lnTo>
                  <a:pt x="509720" y="276475"/>
                </a:lnTo>
                <a:lnTo>
                  <a:pt x="302376" y="311035"/>
                </a:lnTo>
                <a:lnTo>
                  <a:pt x="103672" y="259196"/>
                </a:lnTo>
                <a:lnTo>
                  <a:pt x="0" y="8640"/>
                </a:lnTo>
                <a:close/>
              </a:path>
            </a:pathLst>
          </a:custGeom>
          <a:solidFill>
            <a:schemeClr val="bg1"/>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Freeform 94"/>
          <p:cNvSpPr/>
          <p:nvPr/>
        </p:nvSpPr>
        <p:spPr>
          <a:xfrm>
            <a:off x="5466787" y="3974152"/>
            <a:ext cx="622032" cy="311035"/>
          </a:xfrm>
          <a:custGeom>
            <a:avLst/>
            <a:gdLst>
              <a:gd name="connsiteX0" fmla="*/ 0 w 622032"/>
              <a:gd name="connsiteY0" fmla="*/ 8640 h 311035"/>
              <a:gd name="connsiteX1" fmla="*/ 622032 w 622032"/>
              <a:gd name="connsiteY1" fmla="*/ 0 h 311035"/>
              <a:gd name="connsiteX2" fmla="*/ 509720 w 622032"/>
              <a:gd name="connsiteY2" fmla="*/ 276475 h 311035"/>
              <a:gd name="connsiteX3" fmla="*/ 302376 w 622032"/>
              <a:gd name="connsiteY3" fmla="*/ 311035 h 311035"/>
              <a:gd name="connsiteX4" fmla="*/ 103672 w 622032"/>
              <a:gd name="connsiteY4" fmla="*/ 259196 h 311035"/>
              <a:gd name="connsiteX5" fmla="*/ 0 w 622032"/>
              <a:gd name="connsiteY5" fmla="*/ 8640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32" h="311035">
                <a:moveTo>
                  <a:pt x="0" y="8640"/>
                </a:moveTo>
                <a:lnTo>
                  <a:pt x="622032" y="0"/>
                </a:lnTo>
                <a:lnTo>
                  <a:pt x="509720" y="276475"/>
                </a:lnTo>
                <a:lnTo>
                  <a:pt x="302376" y="311035"/>
                </a:lnTo>
                <a:lnTo>
                  <a:pt x="103672" y="259196"/>
                </a:lnTo>
                <a:lnTo>
                  <a:pt x="0" y="8640"/>
                </a:lnTo>
                <a:close/>
              </a:path>
            </a:pathLst>
          </a:custGeom>
          <a:solidFill>
            <a:schemeClr val="bg1"/>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Freeform 95"/>
          <p:cNvSpPr/>
          <p:nvPr/>
        </p:nvSpPr>
        <p:spPr>
          <a:xfrm>
            <a:off x="6005595" y="3971034"/>
            <a:ext cx="622032" cy="311035"/>
          </a:xfrm>
          <a:custGeom>
            <a:avLst/>
            <a:gdLst>
              <a:gd name="connsiteX0" fmla="*/ 0 w 622032"/>
              <a:gd name="connsiteY0" fmla="*/ 8640 h 311035"/>
              <a:gd name="connsiteX1" fmla="*/ 622032 w 622032"/>
              <a:gd name="connsiteY1" fmla="*/ 0 h 311035"/>
              <a:gd name="connsiteX2" fmla="*/ 509720 w 622032"/>
              <a:gd name="connsiteY2" fmla="*/ 276475 h 311035"/>
              <a:gd name="connsiteX3" fmla="*/ 302376 w 622032"/>
              <a:gd name="connsiteY3" fmla="*/ 311035 h 311035"/>
              <a:gd name="connsiteX4" fmla="*/ 103672 w 622032"/>
              <a:gd name="connsiteY4" fmla="*/ 259196 h 311035"/>
              <a:gd name="connsiteX5" fmla="*/ 0 w 622032"/>
              <a:gd name="connsiteY5" fmla="*/ 8640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32" h="311035">
                <a:moveTo>
                  <a:pt x="0" y="8640"/>
                </a:moveTo>
                <a:lnTo>
                  <a:pt x="622032" y="0"/>
                </a:lnTo>
                <a:lnTo>
                  <a:pt x="509720" y="276475"/>
                </a:lnTo>
                <a:lnTo>
                  <a:pt x="302376" y="311035"/>
                </a:lnTo>
                <a:lnTo>
                  <a:pt x="103672" y="259196"/>
                </a:lnTo>
                <a:lnTo>
                  <a:pt x="0" y="8640"/>
                </a:lnTo>
                <a:close/>
              </a:path>
            </a:pathLst>
          </a:custGeom>
          <a:solidFill>
            <a:schemeClr val="bg1"/>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Freeform 96"/>
          <p:cNvSpPr/>
          <p:nvPr/>
        </p:nvSpPr>
        <p:spPr>
          <a:xfrm>
            <a:off x="4844755" y="4526435"/>
            <a:ext cx="622032" cy="311035"/>
          </a:xfrm>
          <a:custGeom>
            <a:avLst/>
            <a:gdLst>
              <a:gd name="connsiteX0" fmla="*/ 0 w 622032"/>
              <a:gd name="connsiteY0" fmla="*/ 8640 h 311035"/>
              <a:gd name="connsiteX1" fmla="*/ 622032 w 622032"/>
              <a:gd name="connsiteY1" fmla="*/ 0 h 311035"/>
              <a:gd name="connsiteX2" fmla="*/ 509720 w 622032"/>
              <a:gd name="connsiteY2" fmla="*/ 276475 h 311035"/>
              <a:gd name="connsiteX3" fmla="*/ 302376 w 622032"/>
              <a:gd name="connsiteY3" fmla="*/ 311035 h 311035"/>
              <a:gd name="connsiteX4" fmla="*/ 103672 w 622032"/>
              <a:gd name="connsiteY4" fmla="*/ 259196 h 311035"/>
              <a:gd name="connsiteX5" fmla="*/ 0 w 622032"/>
              <a:gd name="connsiteY5" fmla="*/ 8640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32" h="311035">
                <a:moveTo>
                  <a:pt x="0" y="8640"/>
                </a:moveTo>
                <a:lnTo>
                  <a:pt x="622032" y="0"/>
                </a:lnTo>
                <a:lnTo>
                  <a:pt x="509720" y="276475"/>
                </a:lnTo>
                <a:lnTo>
                  <a:pt x="302376" y="311035"/>
                </a:lnTo>
                <a:lnTo>
                  <a:pt x="103672" y="259196"/>
                </a:lnTo>
                <a:lnTo>
                  <a:pt x="0" y="8640"/>
                </a:lnTo>
                <a:close/>
              </a:path>
            </a:pathLst>
          </a:custGeom>
          <a:solidFill>
            <a:schemeClr val="bg1"/>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Freeform 97"/>
          <p:cNvSpPr/>
          <p:nvPr/>
        </p:nvSpPr>
        <p:spPr>
          <a:xfrm>
            <a:off x="5466787" y="4526435"/>
            <a:ext cx="622032" cy="311035"/>
          </a:xfrm>
          <a:custGeom>
            <a:avLst/>
            <a:gdLst>
              <a:gd name="connsiteX0" fmla="*/ 0 w 622032"/>
              <a:gd name="connsiteY0" fmla="*/ 8640 h 311035"/>
              <a:gd name="connsiteX1" fmla="*/ 622032 w 622032"/>
              <a:gd name="connsiteY1" fmla="*/ 0 h 311035"/>
              <a:gd name="connsiteX2" fmla="*/ 509720 w 622032"/>
              <a:gd name="connsiteY2" fmla="*/ 276475 h 311035"/>
              <a:gd name="connsiteX3" fmla="*/ 302376 w 622032"/>
              <a:gd name="connsiteY3" fmla="*/ 311035 h 311035"/>
              <a:gd name="connsiteX4" fmla="*/ 103672 w 622032"/>
              <a:gd name="connsiteY4" fmla="*/ 259196 h 311035"/>
              <a:gd name="connsiteX5" fmla="*/ 0 w 622032"/>
              <a:gd name="connsiteY5" fmla="*/ 8640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32" h="311035">
                <a:moveTo>
                  <a:pt x="0" y="8640"/>
                </a:moveTo>
                <a:lnTo>
                  <a:pt x="622032" y="0"/>
                </a:lnTo>
                <a:lnTo>
                  <a:pt x="509720" y="276475"/>
                </a:lnTo>
                <a:lnTo>
                  <a:pt x="302376" y="311035"/>
                </a:lnTo>
                <a:lnTo>
                  <a:pt x="103672" y="259196"/>
                </a:lnTo>
                <a:lnTo>
                  <a:pt x="0" y="8640"/>
                </a:lnTo>
                <a:close/>
              </a:path>
            </a:pathLst>
          </a:custGeom>
          <a:solidFill>
            <a:schemeClr val="bg1"/>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Freeform 98"/>
          <p:cNvSpPr/>
          <p:nvPr/>
        </p:nvSpPr>
        <p:spPr>
          <a:xfrm>
            <a:off x="6005595" y="4523317"/>
            <a:ext cx="622032" cy="311035"/>
          </a:xfrm>
          <a:custGeom>
            <a:avLst/>
            <a:gdLst>
              <a:gd name="connsiteX0" fmla="*/ 0 w 622032"/>
              <a:gd name="connsiteY0" fmla="*/ 8640 h 311035"/>
              <a:gd name="connsiteX1" fmla="*/ 622032 w 622032"/>
              <a:gd name="connsiteY1" fmla="*/ 0 h 311035"/>
              <a:gd name="connsiteX2" fmla="*/ 509720 w 622032"/>
              <a:gd name="connsiteY2" fmla="*/ 276475 h 311035"/>
              <a:gd name="connsiteX3" fmla="*/ 302376 w 622032"/>
              <a:gd name="connsiteY3" fmla="*/ 311035 h 311035"/>
              <a:gd name="connsiteX4" fmla="*/ 103672 w 622032"/>
              <a:gd name="connsiteY4" fmla="*/ 259196 h 311035"/>
              <a:gd name="connsiteX5" fmla="*/ 0 w 622032"/>
              <a:gd name="connsiteY5" fmla="*/ 8640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32" h="311035">
                <a:moveTo>
                  <a:pt x="0" y="8640"/>
                </a:moveTo>
                <a:lnTo>
                  <a:pt x="622032" y="0"/>
                </a:lnTo>
                <a:lnTo>
                  <a:pt x="509720" y="276475"/>
                </a:lnTo>
                <a:lnTo>
                  <a:pt x="302376" y="311035"/>
                </a:lnTo>
                <a:lnTo>
                  <a:pt x="103672" y="259196"/>
                </a:lnTo>
                <a:lnTo>
                  <a:pt x="0" y="8640"/>
                </a:lnTo>
                <a:close/>
              </a:path>
            </a:pathLst>
          </a:custGeom>
          <a:solidFill>
            <a:schemeClr val="bg1"/>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rotWithShape="1">
          <a:blip r:embed="rId21">
            <a:extLst>
              <a:ext uri="{BEBA8EAE-BF5A-486C-A8C5-ECC9F3942E4B}">
                <a14:imgProps xmlns:a14="http://schemas.microsoft.com/office/drawing/2010/main">
                  <a14:imgLayer r:embed="rId25">
                    <a14:imgEffect>
                      <a14:backgroundRemoval t="50866" b="94805" l="55022" r="99563">
                        <a14:foregroundMark x1="79913" y1="83117" x2="79913" y2="83117"/>
                        <a14:foregroundMark x1="64410" y1="65152" x2="64410" y2="65152"/>
                        <a14:backgroundMark x1="71834" y1="65801" x2="71834" y2="65801"/>
                        <a14:backgroundMark x1="78821" y1="65584" x2="78821" y2="65584"/>
                        <a14:backgroundMark x1="81878" y1="83766" x2="81878" y2="83766"/>
                        <a14:backgroundMark x1="81223" y1="82251" x2="81223" y2="82251"/>
                        <a14:backgroundMark x1="81004" y1="80519" x2="80786" y2="80952"/>
                        <a14:backgroundMark x1="82533" y1="80736" x2="82533" y2="80736"/>
                        <a14:backgroundMark x1="68559" y1="74675" x2="68559" y2="74675"/>
                        <a14:backgroundMark x1="68777" y1="75108" x2="68777" y2="75108"/>
                        <a14:backgroundMark x1="69432" y1="64502" x2="69432" y2="64502"/>
                        <a14:backgroundMark x1="70087" y1="66234" x2="70087" y2="66234"/>
                        <a14:backgroundMark x1="69869" y1="70563" x2="69869" y2="70563"/>
                        <a14:backgroundMark x1="80568" y1="65801" x2="80568" y2="65801"/>
                        <a14:backgroundMark x1="80786" y1="66883" x2="80786" y2="66883"/>
                        <a14:backgroundMark x1="82314" y1="67100" x2="82314" y2="67100"/>
                        <a14:backgroundMark x1="65066" y1="64502" x2="65066" y2="64502"/>
                        <a14:backgroundMark x1="81223" y1="76623" x2="81223" y2="76623"/>
                      </a14:backgroundRemoval>
                    </a14:imgEffect>
                  </a14:imgLayer>
                </a14:imgProps>
              </a:ext>
            </a:extLst>
          </a:blip>
          <a:srcRect l="50091" t="75785" r="19047" b="11867"/>
          <a:stretch/>
        </p:blipFill>
        <p:spPr>
          <a:xfrm>
            <a:off x="4656509" y="4282068"/>
            <a:ext cx="810278" cy="327017"/>
          </a:xfrm>
          <a:prstGeom prst="rect">
            <a:avLst/>
          </a:prstGeom>
        </p:spPr>
      </p:pic>
      <p:pic>
        <p:nvPicPr>
          <p:cNvPr id="103" name="Picture 102"/>
          <p:cNvPicPr>
            <a:picLocks noChangeAspect="1"/>
          </p:cNvPicPr>
          <p:nvPr/>
        </p:nvPicPr>
        <p:blipFill rotWithShape="1">
          <a:blip r:embed="rId21">
            <a:extLst>
              <a:ext uri="{BEBA8EAE-BF5A-486C-A8C5-ECC9F3942E4B}">
                <a14:imgProps xmlns:a14="http://schemas.microsoft.com/office/drawing/2010/main">
                  <a14:imgLayer r:embed="rId25">
                    <a14:imgEffect>
                      <a14:backgroundRemoval t="50866" b="94805" l="55022" r="99563">
                        <a14:foregroundMark x1="79913" y1="83117" x2="79913" y2="83117"/>
                        <a14:foregroundMark x1="64410" y1="65152" x2="64410" y2="65152"/>
                        <a14:backgroundMark x1="71834" y1="65801" x2="71834" y2="65801"/>
                        <a14:backgroundMark x1="78821" y1="65584" x2="78821" y2="65584"/>
                        <a14:backgroundMark x1="81878" y1="83766" x2="81878" y2="83766"/>
                        <a14:backgroundMark x1="81223" y1="82251" x2="81223" y2="82251"/>
                        <a14:backgroundMark x1="81004" y1="80519" x2="80786" y2="80952"/>
                        <a14:backgroundMark x1="82533" y1="80736" x2="82533" y2="80736"/>
                        <a14:backgroundMark x1="68559" y1="74675" x2="68559" y2="74675"/>
                        <a14:backgroundMark x1="68777" y1="75108" x2="68777" y2="75108"/>
                        <a14:backgroundMark x1="69432" y1="64502" x2="69432" y2="64502"/>
                        <a14:backgroundMark x1="70087" y1="66234" x2="70087" y2="66234"/>
                        <a14:backgroundMark x1="69869" y1="70563" x2="69869" y2="70563"/>
                        <a14:backgroundMark x1="80568" y1="65801" x2="80568" y2="65801"/>
                        <a14:backgroundMark x1="80786" y1="66883" x2="80786" y2="66883"/>
                        <a14:backgroundMark x1="82314" y1="67100" x2="82314" y2="67100"/>
                        <a14:backgroundMark x1="65066" y1="64502" x2="65066" y2="64502"/>
                        <a14:backgroundMark x1="81223" y1="76623" x2="81223" y2="76623"/>
                      </a14:backgroundRemoval>
                    </a14:imgEffect>
                  </a14:imgLayer>
                </a14:imgProps>
              </a:ext>
            </a:extLst>
          </a:blip>
          <a:srcRect l="50091" t="75785" r="19047" b="11867"/>
          <a:stretch/>
        </p:blipFill>
        <p:spPr>
          <a:xfrm>
            <a:off x="5218446" y="4299069"/>
            <a:ext cx="810278" cy="327017"/>
          </a:xfrm>
          <a:prstGeom prst="rect">
            <a:avLst/>
          </a:prstGeom>
        </p:spPr>
      </p:pic>
      <p:pic>
        <p:nvPicPr>
          <p:cNvPr id="104" name="Picture 103"/>
          <p:cNvPicPr>
            <a:picLocks noChangeAspect="1"/>
          </p:cNvPicPr>
          <p:nvPr/>
        </p:nvPicPr>
        <p:blipFill rotWithShape="1">
          <a:blip r:embed="rId21">
            <a:extLst>
              <a:ext uri="{BEBA8EAE-BF5A-486C-A8C5-ECC9F3942E4B}">
                <a14:imgProps xmlns:a14="http://schemas.microsoft.com/office/drawing/2010/main">
                  <a14:imgLayer r:embed="rId25">
                    <a14:imgEffect>
                      <a14:backgroundRemoval t="50866" b="94805" l="55022" r="99563">
                        <a14:foregroundMark x1="79913" y1="83117" x2="79913" y2="83117"/>
                        <a14:foregroundMark x1="64410" y1="65152" x2="64410" y2="65152"/>
                        <a14:backgroundMark x1="71834" y1="65801" x2="71834" y2="65801"/>
                        <a14:backgroundMark x1="78821" y1="65584" x2="78821" y2="65584"/>
                        <a14:backgroundMark x1="81878" y1="83766" x2="81878" y2="83766"/>
                        <a14:backgroundMark x1="81223" y1="82251" x2="81223" y2="82251"/>
                        <a14:backgroundMark x1="81004" y1="80519" x2="80786" y2="80952"/>
                        <a14:backgroundMark x1="82533" y1="80736" x2="82533" y2="80736"/>
                        <a14:backgroundMark x1="68559" y1="74675" x2="68559" y2="74675"/>
                        <a14:backgroundMark x1="68777" y1="75108" x2="68777" y2="75108"/>
                        <a14:backgroundMark x1="69432" y1="64502" x2="69432" y2="64502"/>
                        <a14:backgroundMark x1="70087" y1="66234" x2="70087" y2="66234"/>
                        <a14:backgroundMark x1="69869" y1="70563" x2="69869" y2="70563"/>
                        <a14:backgroundMark x1="80568" y1="65801" x2="80568" y2="65801"/>
                        <a14:backgroundMark x1="80786" y1="66883" x2="80786" y2="66883"/>
                        <a14:backgroundMark x1="82314" y1="67100" x2="82314" y2="67100"/>
                        <a14:backgroundMark x1="65066" y1="64502" x2="65066" y2="64502"/>
                        <a14:backgroundMark x1="81223" y1="76623" x2="81223" y2="76623"/>
                      </a14:backgroundRemoval>
                    </a14:imgEffect>
                  </a14:imgLayer>
                </a14:imgProps>
              </a:ext>
            </a:extLst>
          </a:blip>
          <a:srcRect l="50091" t="75785" r="19047" b="11867"/>
          <a:stretch/>
        </p:blipFill>
        <p:spPr>
          <a:xfrm>
            <a:off x="5817349" y="4278690"/>
            <a:ext cx="810278" cy="327017"/>
          </a:xfrm>
          <a:prstGeom prst="rect">
            <a:avLst/>
          </a:prstGeom>
        </p:spPr>
      </p:pic>
      <p:pic>
        <p:nvPicPr>
          <p:cNvPr id="105" name="Picture 104"/>
          <p:cNvPicPr>
            <a:picLocks noChangeAspect="1"/>
          </p:cNvPicPr>
          <p:nvPr/>
        </p:nvPicPr>
        <p:blipFill rotWithShape="1">
          <a:blip r:embed="rId21">
            <a:extLst>
              <a:ext uri="{BEBA8EAE-BF5A-486C-A8C5-ECC9F3942E4B}">
                <a14:imgProps xmlns:a14="http://schemas.microsoft.com/office/drawing/2010/main">
                  <a14:imgLayer r:embed="rId22">
                    <a14:imgEffect>
                      <a14:backgroundRemoval t="50866" b="94805" l="55022" r="99563">
                        <a14:foregroundMark x1="79913" y1="83117" x2="79913" y2="83117"/>
                        <a14:foregroundMark x1="64410" y1="65152" x2="64410" y2="65152"/>
                        <a14:backgroundMark x1="71834" y1="65801" x2="71834" y2="65801"/>
                        <a14:backgroundMark x1="78821" y1="65584" x2="78821" y2="65584"/>
                        <a14:backgroundMark x1="81878" y1="83766" x2="81878" y2="83766"/>
                        <a14:backgroundMark x1="81223" y1="82251" x2="81223" y2="82251"/>
                        <a14:backgroundMark x1="81004" y1="80519" x2="80786" y2="80952"/>
                        <a14:backgroundMark x1="82533" y1="80736" x2="82533" y2="80736"/>
                        <a14:backgroundMark x1="68559" y1="74675" x2="68559" y2="74675"/>
                        <a14:backgroundMark x1="68777" y1="75108" x2="68777" y2="75108"/>
                        <a14:backgroundMark x1="69432" y1="64502" x2="69432" y2="64502"/>
                        <a14:backgroundMark x1="70087" y1="66234" x2="70087" y2="66234"/>
                        <a14:backgroundMark x1="69869" y1="70563" x2="69869" y2="70563"/>
                        <a14:backgroundMark x1="80568" y1="65801" x2="80568" y2="65801"/>
                        <a14:backgroundMark x1="80786" y1="66883" x2="80786" y2="66883"/>
                        <a14:backgroundMark x1="82314" y1="67100" x2="82314" y2="67100"/>
                        <a14:backgroundMark x1="65066" y1="64502" x2="65066" y2="64502"/>
                        <a14:backgroundMark x1="81223" y1="76623" x2="81223" y2="76623"/>
                      </a14:backgroundRemoval>
                    </a14:imgEffect>
                  </a14:imgLayer>
                </a14:imgProps>
              </a:ext>
            </a:extLst>
          </a:blip>
          <a:srcRect l="50091" t="50190" b="35108"/>
          <a:stretch/>
        </p:blipFill>
        <p:spPr>
          <a:xfrm>
            <a:off x="4793506" y="2839045"/>
            <a:ext cx="1971118" cy="585711"/>
          </a:xfrm>
          <a:prstGeom prst="rect">
            <a:avLst/>
          </a:prstGeom>
        </p:spPr>
      </p:pic>
      <p:pic>
        <p:nvPicPr>
          <p:cNvPr id="115" name="Picture 114"/>
          <p:cNvPicPr>
            <a:picLocks noChangeAspect="1"/>
          </p:cNvPicPr>
          <p:nvPr/>
        </p:nvPicPr>
        <p:blipFill>
          <a:blip r:embed="rId26">
            <a:extLst>
              <a:ext uri="{BEBA8EAE-BF5A-486C-A8C5-ECC9F3942E4B}">
                <a14:imgProps xmlns:a14="http://schemas.microsoft.com/office/drawing/2010/main">
                  <a14:imgLayer r:embed="rId27">
                    <a14:imgEffect>
                      <a14:backgroundRemoval t="10000" b="97100" l="67" r="96467">
                        <a14:foregroundMark x1="9933" y1="73900" x2="9933" y2="73900"/>
                        <a14:foregroundMark x1="27000" y1="80000" x2="27000" y2="80000"/>
                        <a14:foregroundMark x1="5867" y1="87400" x2="5867" y2="87400"/>
                        <a14:foregroundMark x1="17267" y1="77600" x2="17267" y2="77600"/>
                        <a14:foregroundMark x1="19667" y1="86100" x2="19667" y2="86100"/>
                      </a14:backgroundRemoval>
                    </a14:imgEffect>
                  </a14:imgLayer>
                </a14:imgProps>
              </a:ext>
            </a:extLst>
          </a:blip>
          <a:stretch>
            <a:fillRect/>
          </a:stretch>
        </p:blipFill>
        <p:spPr>
          <a:xfrm>
            <a:off x="8478290" y="2118965"/>
            <a:ext cx="3672408" cy="2448272"/>
          </a:xfrm>
          <a:prstGeom prst="rect">
            <a:avLst/>
          </a:prstGeom>
        </p:spPr>
      </p:pic>
      <p:sp>
        <p:nvSpPr>
          <p:cNvPr id="117" name="TextBox 116"/>
          <p:cNvSpPr txBox="1"/>
          <p:nvPr/>
        </p:nvSpPr>
        <p:spPr>
          <a:xfrm>
            <a:off x="4793506" y="6007397"/>
            <a:ext cx="2304256" cy="584775"/>
          </a:xfrm>
          <a:prstGeom prst="rect">
            <a:avLst/>
          </a:prstGeom>
          <a:noFill/>
        </p:spPr>
        <p:txBody>
          <a:bodyPr wrap="square" rtlCol="0">
            <a:spAutoFit/>
          </a:bodyPr>
          <a:lstStyle/>
          <a:p>
            <a:r>
              <a:rPr lang="es-MX" sz="1600" dirty="0" smtClean="0">
                <a:latin typeface="Agency FB" pitchFamily="34" charset="0"/>
              </a:rPr>
              <a:t>Proceso de construcción</a:t>
            </a:r>
          </a:p>
          <a:p>
            <a:endParaRPr lang="en-US" sz="1600" dirty="0">
              <a:latin typeface="Agency FB" pitchFamily="34" charset="0"/>
            </a:endParaRPr>
          </a:p>
        </p:txBody>
      </p:sp>
      <p:sp>
        <p:nvSpPr>
          <p:cNvPr id="118" name="TextBox 117"/>
          <p:cNvSpPr txBox="1"/>
          <p:nvPr/>
        </p:nvSpPr>
        <p:spPr>
          <a:xfrm>
            <a:off x="-73140" y="4721626"/>
            <a:ext cx="4405620" cy="400110"/>
          </a:xfrm>
          <a:prstGeom prst="rect">
            <a:avLst/>
          </a:prstGeom>
          <a:noFill/>
        </p:spPr>
        <p:txBody>
          <a:bodyPr wrap="square" rtlCol="0">
            <a:spAutoFit/>
          </a:bodyPr>
          <a:lstStyle/>
          <a:p>
            <a:r>
              <a:rPr lang="es-MX" sz="1000" smtClean="0">
                <a:latin typeface="Agency FB" pitchFamily="34" charset="0"/>
              </a:rPr>
              <a:t>Proceso de construcción</a:t>
            </a:r>
          </a:p>
          <a:p>
            <a:endParaRPr lang="en-US" sz="1000">
              <a:latin typeface="Agency FB" pitchFamily="34" charset="0"/>
            </a:endParaRPr>
          </a:p>
        </p:txBody>
      </p:sp>
      <p:grpSp>
        <p:nvGrpSpPr>
          <p:cNvPr id="119" name="Group 26"/>
          <p:cNvGrpSpPr/>
          <p:nvPr/>
        </p:nvGrpSpPr>
        <p:grpSpPr>
          <a:xfrm rot="5400000">
            <a:off x="1043166" y="5077217"/>
            <a:ext cx="519758" cy="939959"/>
            <a:chOff x="3209330" y="2551012"/>
            <a:chExt cx="432048" cy="792087"/>
          </a:xfrm>
        </p:grpSpPr>
        <p:grpSp>
          <p:nvGrpSpPr>
            <p:cNvPr id="120" name="Group 23"/>
            <p:cNvGrpSpPr/>
            <p:nvPr/>
          </p:nvGrpSpPr>
          <p:grpSpPr>
            <a:xfrm>
              <a:off x="3353346" y="2551013"/>
              <a:ext cx="288032" cy="792086"/>
              <a:chOff x="5081538" y="4185597"/>
              <a:chExt cx="288032" cy="1029712"/>
            </a:xfrm>
          </p:grpSpPr>
          <p:cxnSp>
            <p:nvCxnSpPr>
              <p:cNvPr id="124" name="Straight Connector 123"/>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1" name="Group 26"/>
            <p:cNvGrpSpPr/>
            <p:nvPr/>
          </p:nvGrpSpPr>
          <p:grpSpPr>
            <a:xfrm>
              <a:off x="3209330" y="2551012"/>
              <a:ext cx="288032" cy="792086"/>
              <a:chOff x="5081538" y="4185597"/>
              <a:chExt cx="288032" cy="1029712"/>
            </a:xfrm>
          </p:grpSpPr>
          <p:cxnSp>
            <p:nvCxnSpPr>
              <p:cNvPr id="122" name="Straight Connector 121"/>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26" name="Group 26"/>
          <p:cNvGrpSpPr/>
          <p:nvPr/>
        </p:nvGrpSpPr>
        <p:grpSpPr>
          <a:xfrm rot="5400000">
            <a:off x="5147622" y="4861193"/>
            <a:ext cx="519758" cy="939959"/>
            <a:chOff x="3209330" y="2551012"/>
            <a:chExt cx="432048" cy="792087"/>
          </a:xfrm>
        </p:grpSpPr>
        <p:grpSp>
          <p:nvGrpSpPr>
            <p:cNvPr id="127" name="Group 23"/>
            <p:cNvGrpSpPr/>
            <p:nvPr/>
          </p:nvGrpSpPr>
          <p:grpSpPr>
            <a:xfrm>
              <a:off x="3353346" y="2551013"/>
              <a:ext cx="288032" cy="792086"/>
              <a:chOff x="5081538" y="4185597"/>
              <a:chExt cx="288032" cy="1029712"/>
            </a:xfrm>
          </p:grpSpPr>
          <p:cxnSp>
            <p:nvCxnSpPr>
              <p:cNvPr id="131" name="Straight Connector 130"/>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8" name="Group 26"/>
            <p:cNvGrpSpPr/>
            <p:nvPr/>
          </p:nvGrpSpPr>
          <p:grpSpPr>
            <a:xfrm>
              <a:off x="3209330" y="2551012"/>
              <a:ext cx="288032" cy="792086"/>
              <a:chOff x="5081538" y="4185597"/>
              <a:chExt cx="288032" cy="1029712"/>
            </a:xfrm>
          </p:grpSpPr>
          <p:cxnSp>
            <p:nvCxnSpPr>
              <p:cNvPr id="129" name="Straight Connector 128"/>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133" name="TextBox 132"/>
          <p:cNvSpPr txBox="1"/>
          <p:nvPr/>
        </p:nvSpPr>
        <p:spPr>
          <a:xfrm>
            <a:off x="329010" y="6007397"/>
            <a:ext cx="2304256" cy="584775"/>
          </a:xfrm>
          <a:prstGeom prst="rect">
            <a:avLst/>
          </a:prstGeom>
          <a:noFill/>
        </p:spPr>
        <p:txBody>
          <a:bodyPr wrap="square" rtlCol="0">
            <a:spAutoFit/>
          </a:bodyPr>
          <a:lstStyle/>
          <a:p>
            <a:r>
              <a:rPr lang="es-MX" sz="1600" dirty="0" smtClean="0">
                <a:latin typeface="Agency FB" pitchFamily="34" charset="0"/>
              </a:rPr>
              <a:t>Proceso de construcción</a:t>
            </a:r>
          </a:p>
          <a:p>
            <a:endParaRPr lang="en-US" sz="1600" dirty="0">
              <a:latin typeface="Agency FB" pitchFamily="34" charset="0"/>
            </a:endParaRPr>
          </a:p>
        </p:txBody>
      </p:sp>
      <p:sp>
        <p:nvSpPr>
          <p:cNvPr id="134" name="TextBox 133"/>
          <p:cNvSpPr txBox="1"/>
          <p:nvPr/>
        </p:nvSpPr>
        <p:spPr>
          <a:xfrm>
            <a:off x="411787" y="1157958"/>
            <a:ext cx="4405620" cy="246221"/>
          </a:xfrm>
          <a:prstGeom prst="rect">
            <a:avLst/>
          </a:prstGeom>
          <a:noFill/>
        </p:spPr>
        <p:txBody>
          <a:bodyPr wrap="square" rtlCol="0">
            <a:spAutoFit/>
          </a:bodyPr>
          <a:lstStyle/>
          <a:p>
            <a:r>
              <a:rPr lang="es-MX" sz="1000" smtClean="0">
                <a:latin typeface="Agency FB" pitchFamily="34" charset="0"/>
              </a:rPr>
              <a:t>3 tramos de tuvo de pvc</a:t>
            </a:r>
            <a:endParaRPr lang="en-US" sz="1000">
              <a:latin typeface="Agency FB" pitchFamily="34" charset="0"/>
            </a:endParaRPr>
          </a:p>
        </p:txBody>
      </p:sp>
      <p:sp>
        <p:nvSpPr>
          <p:cNvPr id="135" name="TextBox 134"/>
          <p:cNvSpPr txBox="1"/>
          <p:nvPr/>
        </p:nvSpPr>
        <p:spPr>
          <a:xfrm>
            <a:off x="2899339" y="1281068"/>
            <a:ext cx="889552" cy="246221"/>
          </a:xfrm>
          <a:prstGeom prst="rect">
            <a:avLst/>
          </a:prstGeom>
          <a:noFill/>
        </p:spPr>
        <p:txBody>
          <a:bodyPr wrap="square" rtlCol="0">
            <a:spAutoFit/>
          </a:bodyPr>
          <a:lstStyle/>
          <a:p>
            <a:r>
              <a:rPr lang="en-US" sz="1000" smtClean="0">
                <a:latin typeface="Agency FB" pitchFamily="34" charset="0"/>
              </a:rPr>
              <a:t>perforar</a:t>
            </a:r>
            <a:endParaRPr lang="en-US" sz="1000">
              <a:latin typeface="Agency FB" pitchFamily="34" charset="0"/>
            </a:endParaRPr>
          </a:p>
        </p:txBody>
      </p:sp>
      <p:sp>
        <p:nvSpPr>
          <p:cNvPr id="139" name="TextBox 138"/>
          <p:cNvSpPr txBox="1"/>
          <p:nvPr/>
        </p:nvSpPr>
        <p:spPr>
          <a:xfrm>
            <a:off x="61272" y="886198"/>
            <a:ext cx="4405620" cy="830997"/>
          </a:xfrm>
          <a:prstGeom prst="rect">
            <a:avLst/>
          </a:prstGeom>
          <a:noFill/>
          <a:ln>
            <a:noFill/>
          </a:ln>
        </p:spPr>
        <p:txBody>
          <a:bodyPr wrap="square" rtlCol="0">
            <a:spAutoFit/>
          </a:bodyPr>
          <a:lstStyle/>
          <a:p>
            <a:r>
              <a:rPr lang="es-MX" sz="2800" smtClean="0">
                <a:latin typeface="Agency FB" pitchFamily="34" charset="0"/>
              </a:rPr>
              <a:t>a)</a:t>
            </a:r>
          </a:p>
          <a:p>
            <a:endParaRPr lang="en-US" sz="2000">
              <a:latin typeface="Agency FB" pitchFamily="34" charset="0"/>
            </a:endParaRPr>
          </a:p>
        </p:txBody>
      </p:sp>
      <p:sp>
        <p:nvSpPr>
          <p:cNvPr id="140" name="TextBox 139"/>
          <p:cNvSpPr txBox="1"/>
          <p:nvPr/>
        </p:nvSpPr>
        <p:spPr>
          <a:xfrm>
            <a:off x="4073426" y="1758925"/>
            <a:ext cx="1255728" cy="830997"/>
          </a:xfrm>
          <a:prstGeom prst="rect">
            <a:avLst/>
          </a:prstGeom>
          <a:noFill/>
        </p:spPr>
        <p:txBody>
          <a:bodyPr wrap="square" rtlCol="0">
            <a:spAutoFit/>
          </a:bodyPr>
          <a:lstStyle/>
          <a:p>
            <a:r>
              <a:rPr lang="es-MX" sz="2800">
                <a:latin typeface="Agency FB" pitchFamily="34" charset="0"/>
              </a:rPr>
              <a:t>b</a:t>
            </a:r>
            <a:r>
              <a:rPr lang="es-MX" sz="2800" smtClean="0">
                <a:latin typeface="Agency FB" pitchFamily="34" charset="0"/>
              </a:rPr>
              <a:t>)</a:t>
            </a:r>
          </a:p>
          <a:p>
            <a:endParaRPr lang="en-US" sz="2000">
              <a:latin typeface="Agency FB" pitchFamily="34" charset="0"/>
            </a:endParaRPr>
          </a:p>
        </p:txBody>
      </p:sp>
      <p:sp>
        <p:nvSpPr>
          <p:cNvPr id="141" name="TextBox 140"/>
          <p:cNvSpPr txBox="1"/>
          <p:nvPr/>
        </p:nvSpPr>
        <p:spPr>
          <a:xfrm>
            <a:off x="8753946" y="6079405"/>
            <a:ext cx="4405620" cy="830997"/>
          </a:xfrm>
          <a:prstGeom prst="rect">
            <a:avLst/>
          </a:prstGeom>
          <a:noFill/>
        </p:spPr>
        <p:txBody>
          <a:bodyPr wrap="square" rtlCol="0">
            <a:spAutoFit/>
          </a:bodyPr>
          <a:lstStyle/>
          <a:p>
            <a:r>
              <a:rPr lang="es-MX" sz="2800" smtClean="0">
                <a:latin typeface="Agency FB" pitchFamily="34" charset="0"/>
              </a:rPr>
              <a:t>c)</a:t>
            </a:r>
          </a:p>
          <a:p>
            <a:endParaRPr lang="en-US" sz="2000">
              <a:latin typeface="Agency FB" pitchFamily="34" charset="0"/>
            </a:endParaRPr>
          </a:p>
        </p:txBody>
      </p:sp>
      <p:sp>
        <p:nvSpPr>
          <p:cNvPr id="142" name="TextBox 141"/>
          <p:cNvSpPr txBox="1"/>
          <p:nvPr/>
        </p:nvSpPr>
        <p:spPr>
          <a:xfrm>
            <a:off x="8321898" y="2046957"/>
            <a:ext cx="1296144" cy="830997"/>
          </a:xfrm>
          <a:prstGeom prst="rect">
            <a:avLst/>
          </a:prstGeom>
          <a:noFill/>
        </p:spPr>
        <p:txBody>
          <a:bodyPr wrap="square" rtlCol="0">
            <a:spAutoFit/>
          </a:bodyPr>
          <a:lstStyle/>
          <a:p>
            <a:r>
              <a:rPr lang="es-MX" sz="2800" smtClean="0">
                <a:latin typeface="Agency FB" pitchFamily="34" charset="0"/>
              </a:rPr>
              <a:t>d)</a:t>
            </a:r>
          </a:p>
          <a:p>
            <a:endParaRPr lang="en-US" sz="2000">
              <a:latin typeface="Agency FB" pitchFamily="34" charset="0"/>
            </a:endParaRPr>
          </a:p>
        </p:txBody>
      </p:sp>
      <p:pic>
        <p:nvPicPr>
          <p:cNvPr id="145" name="Picture 144"/>
          <p:cNvPicPr>
            <a:picLocks noChangeAspect="1"/>
          </p:cNvPicPr>
          <p:nvPr/>
        </p:nvPicPr>
        <p:blipFill>
          <a:blip r:embed="rId28"/>
          <a:stretch>
            <a:fillRect/>
          </a:stretch>
        </p:blipFill>
        <p:spPr>
          <a:xfrm>
            <a:off x="8969970" y="6727477"/>
            <a:ext cx="2099228" cy="1731597"/>
          </a:xfrm>
          <a:prstGeom prst="rect">
            <a:avLst/>
          </a:prstGeom>
        </p:spPr>
      </p:pic>
      <p:pic>
        <p:nvPicPr>
          <p:cNvPr id="146" name="Picture 145" descr="Screen Shot 2012-04-24 at 11.45.36 PM.png"/>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9070" y="1404179"/>
            <a:ext cx="1113526" cy="819720"/>
          </a:xfrm>
          <a:prstGeom prst="rect">
            <a:avLst/>
          </a:prstGeom>
          <a:ln>
            <a:noFill/>
          </a:ln>
          <a:effectLst>
            <a:outerShdw blurRad="292100" dist="139700" dir="2700000" algn="tl" rotWithShape="0">
              <a:srgbClr val="333333">
                <a:alpha val="65000"/>
              </a:srgbClr>
            </a:outerShdw>
          </a:effectLst>
        </p:spPr>
      </p:pic>
      <p:pic>
        <p:nvPicPr>
          <p:cNvPr id="147" name="Picture 146" descr="Screen Shot 2012-04-24 at 11.45.36 PM.png"/>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9785" y="1431967"/>
            <a:ext cx="1113526" cy="819720"/>
          </a:xfrm>
          <a:prstGeom prst="rect">
            <a:avLst/>
          </a:prstGeom>
          <a:ln>
            <a:noFill/>
          </a:ln>
          <a:effectLst>
            <a:outerShdw blurRad="292100" dist="139700" dir="2700000" algn="tl" rotWithShape="0">
              <a:srgbClr val="333333">
                <a:alpha val="65000"/>
              </a:srgbClr>
            </a:outerShdw>
          </a:effectLst>
        </p:spPr>
      </p:pic>
      <p:grpSp>
        <p:nvGrpSpPr>
          <p:cNvPr id="148" name="Group 19"/>
          <p:cNvGrpSpPr/>
          <p:nvPr/>
        </p:nvGrpSpPr>
        <p:grpSpPr>
          <a:xfrm>
            <a:off x="2213502" y="1967422"/>
            <a:ext cx="288032" cy="552283"/>
            <a:chOff x="3209330" y="2551012"/>
            <a:chExt cx="432048" cy="792087"/>
          </a:xfrm>
        </p:grpSpPr>
        <p:grpSp>
          <p:nvGrpSpPr>
            <p:cNvPr id="149" name="Group 23"/>
            <p:cNvGrpSpPr/>
            <p:nvPr/>
          </p:nvGrpSpPr>
          <p:grpSpPr>
            <a:xfrm>
              <a:off x="3353346" y="2551013"/>
              <a:ext cx="288032" cy="792086"/>
              <a:chOff x="5081538" y="4185597"/>
              <a:chExt cx="288032" cy="1029712"/>
            </a:xfrm>
          </p:grpSpPr>
          <p:cxnSp>
            <p:nvCxnSpPr>
              <p:cNvPr id="153" name="Straight Connector 152"/>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0" name="Group 26"/>
            <p:cNvGrpSpPr/>
            <p:nvPr/>
          </p:nvGrpSpPr>
          <p:grpSpPr>
            <a:xfrm>
              <a:off x="3209330" y="2551012"/>
              <a:ext cx="288032" cy="792086"/>
              <a:chOff x="5081538" y="4185597"/>
              <a:chExt cx="288032" cy="1029712"/>
            </a:xfrm>
          </p:grpSpPr>
          <p:cxnSp>
            <p:nvCxnSpPr>
              <p:cNvPr id="151" name="Straight Connector 150"/>
              <p:cNvCxnSpPr/>
              <p:nvPr/>
            </p:nvCxnSpPr>
            <p:spPr>
              <a:xfrm>
                <a:off x="5081538" y="4185597"/>
                <a:ext cx="288032" cy="4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5081538" y="4639245"/>
                <a:ext cx="288032" cy="57606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155" name="TextBox 154"/>
          <p:cNvSpPr txBox="1"/>
          <p:nvPr/>
        </p:nvSpPr>
        <p:spPr>
          <a:xfrm>
            <a:off x="8609930" y="1326877"/>
            <a:ext cx="4333612" cy="400110"/>
          </a:xfrm>
          <a:prstGeom prst="rect">
            <a:avLst/>
          </a:prstGeom>
          <a:noFill/>
        </p:spPr>
        <p:txBody>
          <a:bodyPr wrap="square" rtlCol="0">
            <a:spAutoFit/>
          </a:bodyPr>
          <a:lstStyle/>
          <a:p>
            <a:r>
              <a:rPr lang="es-MX" sz="2000" u="sng" smtClean="0">
                <a:latin typeface="Century Gothic"/>
                <a:cs typeface="Century Gothic"/>
              </a:rPr>
              <a:t>Ubicación de cultivo</a:t>
            </a:r>
            <a:endParaRPr lang="en-US" sz="1600">
              <a:latin typeface="Century Gothic"/>
              <a:cs typeface="Century Gothic"/>
            </a:endParaRPr>
          </a:p>
        </p:txBody>
      </p:sp>
      <p:sp>
        <p:nvSpPr>
          <p:cNvPr id="170" name="TextBox 169"/>
          <p:cNvSpPr txBox="1"/>
          <p:nvPr/>
        </p:nvSpPr>
        <p:spPr>
          <a:xfrm>
            <a:off x="4721498" y="8823425"/>
            <a:ext cx="4405620" cy="400110"/>
          </a:xfrm>
          <a:prstGeom prst="rect">
            <a:avLst/>
          </a:prstGeom>
          <a:noFill/>
        </p:spPr>
        <p:txBody>
          <a:bodyPr wrap="square" rtlCol="0">
            <a:spAutoFit/>
          </a:bodyPr>
          <a:lstStyle/>
          <a:p>
            <a:r>
              <a:rPr lang="es-MX" sz="1000" smtClean="0">
                <a:latin typeface="Agency FB" pitchFamily="34" charset="0"/>
              </a:rPr>
              <a:t>Proceso de construcción</a:t>
            </a:r>
          </a:p>
          <a:p>
            <a:endParaRPr lang="en-US" sz="1000">
              <a:latin typeface="Agency FB" pitchFamily="34" charset="0"/>
            </a:endParaRPr>
          </a:p>
        </p:txBody>
      </p:sp>
      <p:sp>
        <p:nvSpPr>
          <p:cNvPr id="102" name="TextBox 101"/>
          <p:cNvSpPr txBox="1"/>
          <p:nvPr/>
        </p:nvSpPr>
        <p:spPr>
          <a:xfrm>
            <a:off x="8321898" y="8714043"/>
            <a:ext cx="4405620" cy="338554"/>
          </a:xfrm>
          <a:prstGeom prst="rect">
            <a:avLst/>
          </a:prstGeom>
          <a:noFill/>
        </p:spPr>
        <p:txBody>
          <a:bodyPr wrap="square" rtlCol="0">
            <a:spAutoFit/>
          </a:bodyPr>
          <a:lstStyle/>
          <a:p>
            <a:r>
              <a:rPr lang="es-MX" sz="1600" b="1" dirty="0" err="1" smtClean="0">
                <a:latin typeface="Agency FB" pitchFamily="34" charset="0"/>
              </a:rPr>
              <a:t>SANDIA,MELON</a:t>
            </a:r>
            <a:r>
              <a:rPr lang="es-MX" sz="1600" b="1" dirty="0" smtClean="0">
                <a:latin typeface="Agency FB" pitchFamily="34" charset="0"/>
              </a:rPr>
              <a:t> CALABACITA</a:t>
            </a:r>
            <a:endParaRPr lang="en-US" sz="1600" b="1" dirty="0">
              <a:latin typeface="Agency FB" pitchFamily="34" charset="0"/>
            </a:endParaRPr>
          </a:p>
        </p:txBody>
      </p:sp>
      <p:sp>
        <p:nvSpPr>
          <p:cNvPr id="108" name="TextBox 107"/>
          <p:cNvSpPr txBox="1"/>
          <p:nvPr/>
        </p:nvSpPr>
        <p:spPr>
          <a:xfrm>
            <a:off x="8524019" y="5719365"/>
            <a:ext cx="4405620" cy="338554"/>
          </a:xfrm>
          <a:prstGeom prst="rect">
            <a:avLst/>
          </a:prstGeom>
          <a:noFill/>
        </p:spPr>
        <p:txBody>
          <a:bodyPr wrap="square" rtlCol="0">
            <a:spAutoFit/>
          </a:bodyPr>
          <a:lstStyle/>
          <a:p>
            <a:r>
              <a:rPr lang="es-MX" sz="1600" b="1" dirty="0" smtClean="0">
                <a:latin typeface="Agency FB" pitchFamily="34" charset="0"/>
              </a:rPr>
              <a:t>CHILE ,EJOTE TOMATILLO TOMATE</a:t>
            </a:r>
            <a:endParaRPr lang="en-US" sz="1600" b="1" dirty="0">
              <a:latin typeface="Agency FB" pitchFamily="34" charset="0"/>
            </a:endParaRPr>
          </a:p>
        </p:txBody>
      </p:sp>
      <p:sp>
        <p:nvSpPr>
          <p:cNvPr id="109" name="TextBox 108"/>
          <p:cNvSpPr txBox="1"/>
          <p:nvPr/>
        </p:nvSpPr>
        <p:spPr>
          <a:xfrm>
            <a:off x="-29937" y="4999285"/>
            <a:ext cx="4405620" cy="338554"/>
          </a:xfrm>
          <a:prstGeom prst="rect">
            <a:avLst/>
          </a:prstGeom>
          <a:noFill/>
        </p:spPr>
        <p:txBody>
          <a:bodyPr wrap="square" rtlCol="0">
            <a:spAutoFit/>
          </a:bodyPr>
          <a:lstStyle/>
          <a:p>
            <a:r>
              <a:rPr lang="es-MX" sz="1600" b="1" dirty="0" smtClean="0">
                <a:latin typeface="Agency FB" pitchFamily="34" charset="0"/>
              </a:rPr>
              <a:t>HIERBAS AROMÁTICAS</a:t>
            </a:r>
            <a:endParaRPr lang="en-US" sz="1600" b="1" dirty="0">
              <a:latin typeface="Agency FB" pitchFamily="34" charset="0"/>
            </a:endParaRPr>
          </a:p>
        </p:txBody>
      </p:sp>
      <p:sp>
        <p:nvSpPr>
          <p:cNvPr id="110" name="TextBox 109"/>
          <p:cNvSpPr txBox="1"/>
          <p:nvPr/>
        </p:nvSpPr>
        <p:spPr>
          <a:xfrm>
            <a:off x="3569370" y="5575349"/>
            <a:ext cx="4405620" cy="338554"/>
          </a:xfrm>
          <a:prstGeom prst="rect">
            <a:avLst/>
          </a:prstGeom>
          <a:noFill/>
        </p:spPr>
        <p:txBody>
          <a:bodyPr wrap="square" rtlCol="0">
            <a:spAutoFit/>
          </a:bodyPr>
          <a:lstStyle/>
          <a:p>
            <a:r>
              <a:rPr lang="es-MX" sz="1600" b="1" dirty="0" smtClean="0">
                <a:latin typeface="Agency FB" pitchFamily="34" charset="0"/>
              </a:rPr>
              <a:t>ACELGA, REPOLLO Y LECHUGA</a:t>
            </a:r>
            <a:endParaRPr lang="en-US" sz="1600" b="1" dirty="0">
              <a:latin typeface="Agency FB" pitchFamily="34" charset="0"/>
            </a:endParaRPr>
          </a:p>
        </p:txBody>
      </p:sp>
      <p:pic>
        <p:nvPicPr>
          <p:cNvPr id="107" name="Picture 73" descr="IMG-20120321-00939.jp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5400000">
            <a:off x="1045583" y="6957858"/>
            <a:ext cx="1680000" cy="1260000"/>
          </a:xfrm>
          <a:prstGeom prst="rect">
            <a:avLst/>
          </a:prstGeom>
        </p:spPr>
      </p:pic>
    </p:spTree>
    <p:extLst>
      <p:ext uri="{BB962C8B-B14F-4D97-AF65-F5344CB8AC3E}">
        <p14:creationId xmlns:p14="http://schemas.microsoft.com/office/powerpoint/2010/main" val="38785944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2-05-07 at 5.15.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370" y="1326877"/>
            <a:ext cx="8877300" cy="7569200"/>
          </a:xfrm>
          <a:prstGeom prst="rect">
            <a:avLst/>
          </a:prstGeom>
          <a:solidFill>
            <a:schemeClr val="accent3">
              <a:lumMod val="60000"/>
              <a:lumOff val="40000"/>
            </a:schemeClr>
          </a:solidFill>
        </p:spPr>
      </p:pic>
      <p:sp>
        <p:nvSpPr>
          <p:cNvPr id="248" name="Freeform 247"/>
          <p:cNvSpPr/>
          <p:nvPr/>
        </p:nvSpPr>
        <p:spPr>
          <a:xfrm>
            <a:off x="4706435" y="1643412"/>
            <a:ext cx="6667448" cy="7059201"/>
          </a:xfrm>
          <a:custGeom>
            <a:avLst/>
            <a:gdLst>
              <a:gd name="connsiteX0" fmla="*/ 130734 w 6667448"/>
              <a:gd name="connsiteY0" fmla="*/ 0 h 7059201"/>
              <a:gd name="connsiteX1" fmla="*/ 3455120 w 6667448"/>
              <a:gd name="connsiteY1" fmla="*/ 224101 h 7059201"/>
              <a:gd name="connsiteX2" fmla="*/ 3492473 w 6667448"/>
              <a:gd name="connsiteY2" fmla="*/ 672305 h 7059201"/>
              <a:gd name="connsiteX3" fmla="*/ 6667448 w 6667448"/>
              <a:gd name="connsiteY3" fmla="*/ 821706 h 7059201"/>
              <a:gd name="connsiteX4" fmla="*/ 6275246 w 6667448"/>
              <a:gd name="connsiteY4" fmla="*/ 7040525 h 7059201"/>
              <a:gd name="connsiteX5" fmla="*/ 56028 w 6667448"/>
              <a:gd name="connsiteY5" fmla="*/ 7059201 h 7059201"/>
              <a:gd name="connsiteX6" fmla="*/ 0 w 6667448"/>
              <a:gd name="connsiteY6" fmla="*/ 37350 h 7059201"/>
              <a:gd name="connsiteX7" fmla="*/ 130734 w 6667448"/>
              <a:gd name="connsiteY7" fmla="*/ 0 h 705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448" h="7059201">
                <a:moveTo>
                  <a:pt x="130734" y="0"/>
                </a:moveTo>
                <a:lnTo>
                  <a:pt x="3455120" y="224101"/>
                </a:lnTo>
                <a:lnTo>
                  <a:pt x="3492473" y="672305"/>
                </a:lnTo>
                <a:lnTo>
                  <a:pt x="6667448" y="821706"/>
                </a:lnTo>
                <a:lnTo>
                  <a:pt x="6275246" y="7040525"/>
                </a:lnTo>
                <a:lnTo>
                  <a:pt x="56028" y="7059201"/>
                </a:lnTo>
                <a:lnTo>
                  <a:pt x="0" y="37350"/>
                </a:lnTo>
                <a:lnTo>
                  <a:pt x="130734" y="0"/>
                </a:lnTo>
                <a:close/>
              </a:path>
            </a:pathLst>
          </a:custGeom>
          <a:solidFill>
            <a:schemeClr val="bg2">
              <a:lumMod val="50000"/>
              <a:alpha val="4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a:off x="4721498" y="3487117"/>
            <a:ext cx="504056" cy="5040560"/>
          </a:xfrm>
          <a:prstGeom prst="rect">
            <a:avLst/>
          </a:prstGeom>
          <a:solidFill>
            <a:schemeClr val="accent3">
              <a:lumMod val="60000"/>
              <a:lumOff val="40000"/>
              <a:alpha val="4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4891" y="1182861"/>
            <a:ext cx="4333612" cy="400110"/>
          </a:xfrm>
          <a:prstGeom prst="rect">
            <a:avLst/>
          </a:prstGeom>
          <a:noFill/>
        </p:spPr>
        <p:txBody>
          <a:bodyPr wrap="square" rtlCol="0">
            <a:spAutoFit/>
          </a:bodyPr>
          <a:lstStyle/>
          <a:p>
            <a:r>
              <a:rPr lang="es-MX" sz="2000" u="sng" smtClean="0">
                <a:latin typeface="Century Gothic"/>
                <a:cs typeface="Century Gothic"/>
              </a:rPr>
              <a:t>Ubicación de cultivo</a:t>
            </a:r>
            <a:endParaRPr lang="en-US" sz="1600">
              <a:latin typeface="Century Gothic"/>
              <a:cs typeface="Century Gothic"/>
            </a:endParaRPr>
          </a:p>
        </p:txBody>
      </p:sp>
      <p:sp>
        <p:nvSpPr>
          <p:cNvPr id="5" name="Rectangle 4"/>
          <p:cNvSpPr/>
          <p:nvPr/>
        </p:nvSpPr>
        <p:spPr>
          <a:xfrm>
            <a:off x="2341" y="-92932"/>
            <a:ext cx="12179300" cy="1008112"/>
          </a:xfrm>
          <a:prstGeom prst="rect">
            <a:avLst/>
          </a:prstGeom>
          <a:solidFill>
            <a:schemeClr val="tx1"/>
          </a:solidFill>
          <a:ln>
            <a:noFill/>
          </a:ln>
          <a:effectLst>
            <a:outerShdw blurRad="923925" dist="685800" dir="5400000" sx="89000" sy="89000"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Box 5"/>
          <p:cNvSpPr txBox="1"/>
          <p:nvPr/>
        </p:nvSpPr>
        <p:spPr>
          <a:xfrm>
            <a:off x="0" y="0"/>
            <a:ext cx="4405620" cy="1138773"/>
          </a:xfrm>
          <a:prstGeom prst="rect">
            <a:avLst/>
          </a:prstGeom>
          <a:noFill/>
        </p:spPr>
        <p:txBody>
          <a:bodyPr wrap="square" rtlCol="0">
            <a:spAutoFit/>
          </a:bodyPr>
          <a:lstStyle/>
          <a:p>
            <a:r>
              <a:rPr lang="es-MX" sz="2800" u="sng" smtClean="0">
                <a:solidFill>
                  <a:srgbClr val="FFFFFF"/>
                </a:solidFill>
                <a:latin typeface="Century Gothic"/>
                <a:cs typeface="Century Gothic"/>
              </a:rPr>
              <a:t>HUERTO URBANO</a:t>
            </a:r>
          </a:p>
          <a:p>
            <a:r>
              <a:rPr lang="es-MX" sz="1800" smtClean="0">
                <a:solidFill>
                  <a:srgbClr val="FFFFFF"/>
                </a:solidFill>
                <a:latin typeface="Century Gothic"/>
                <a:cs typeface="Century Gothic"/>
              </a:rPr>
              <a:t>ESTRATEGIAS DE SIEMBRA</a:t>
            </a:r>
          </a:p>
          <a:p>
            <a:endParaRPr lang="en-US" sz="2000">
              <a:solidFill>
                <a:srgbClr val="FFFFFF"/>
              </a:solidFill>
              <a:latin typeface="Century Gothic"/>
              <a:cs typeface="Century Gothic"/>
            </a:endParaRPr>
          </a:p>
        </p:txBody>
      </p:sp>
      <p:sp>
        <p:nvSpPr>
          <p:cNvPr id="11" name="Rectangle 10"/>
          <p:cNvSpPr/>
          <p:nvPr/>
        </p:nvSpPr>
        <p:spPr>
          <a:xfrm>
            <a:off x="184994" y="3199085"/>
            <a:ext cx="757438" cy="864096"/>
          </a:xfrm>
          <a:prstGeom prst="rect">
            <a:avLst/>
          </a:prstGeom>
          <a:noFill/>
          <a:ln>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Screen Shot 2012-05-07 at 12.53.22 AM.png"/>
          <p:cNvPicPr>
            <a:picLocks noChangeAspect="1"/>
          </p:cNvPicPr>
          <p:nvPr/>
        </p:nvPicPr>
        <p:blipFill rotWithShape="1">
          <a:blip r:embed="rId3" cstate="print">
            <a:extLst>
              <a:ext uri="{28A0092B-C50C-407E-A947-70E740481C1C}">
                <a14:useLocalDpi xmlns:a14="http://schemas.microsoft.com/office/drawing/2010/main" val="0"/>
              </a:ext>
            </a:extLst>
          </a:blip>
          <a:srcRect l="8472" r="5157" b="35719"/>
          <a:stretch/>
        </p:blipFill>
        <p:spPr>
          <a:xfrm rot="16200000">
            <a:off x="-654168" y="3776962"/>
            <a:ext cx="2376263" cy="1076493"/>
          </a:xfrm>
          <a:prstGeom prst="rect">
            <a:avLst/>
          </a:prstGeom>
        </p:spPr>
      </p:pic>
      <p:sp>
        <p:nvSpPr>
          <p:cNvPr id="13" name="TextBox 12"/>
          <p:cNvSpPr txBox="1"/>
          <p:nvPr/>
        </p:nvSpPr>
        <p:spPr>
          <a:xfrm rot="16200000">
            <a:off x="10682647" y="6947432"/>
            <a:ext cx="2993306" cy="537171"/>
          </a:xfrm>
          <a:prstGeom prst="rect">
            <a:avLst/>
          </a:prstGeom>
          <a:noFill/>
        </p:spPr>
        <p:txBody>
          <a:bodyPr wrap="square" rtlCol="0">
            <a:spAutoFit/>
          </a:bodyPr>
          <a:lstStyle/>
          <a:p>
            <a:r>
              <a:rPr lang="es-ES" sz="2800" smtClean="0">
                <a:latin typeface="Century Gothic"/>
                <a:cs typeface="Century Gothic"/>
              </a:rPr>
              <a:t>HUERTO 45.5M2</a:t>
            </a:r>
          </a:p>
        </p:txBody>
      </p:sp>
      <p:pic>
        <p:nvPicPr>
          <p:cNvPr id="15" name="Picture 14" descr="Screen Shot 2012-05-07 at 5.15.47 AM.png"/>
          <p:cNvPicPr>
            <a:picLocks noChangeAspect="1"/>
          </p:cNvPicPr>
          <p:nvPr/>
        </p:nvPicPr>
        <p:blipFill rotWithShape="1">
          <a:blip r:embed="rId2">
            <a:extLst>
              <a:ext uri="{28A0092B-C50C-407E-A947-70E740481C1C}">
                <a14:useLocalDpi xmlns:a14="http://schemas.microsoft.com/office/drawing/2010/main" val="0"/>
              </a:ext>
            </a:extLst>
          </a:blip>
          <a:srcRect l="22978" t="22013" r="60713" b="70940"/>
          <a:stretch/>
        </p:blipFill>
        <p:spPr>
          <a:xfrm rot="5400000">
            <a:off x="4048274" y="2216125"/>
            <a:ext cx="1447800" cy="533400"/>
          </a:xfrm>
          <a:prstGeom prst="rect">
            <a:avLst/>
          </a:prstGeom>
        </p:spPr>
      </p:pic>
      <p:pic>
        <p:nvPicPr>
          <p:cNvPr id="16" name="Picture 15" descr="Screen Shot 2012-05-07 at 5.15.47 AM.png"/>
          <p:cNvPicPr>
            <a:picLocks noChangeAspect="1"/>
          </p:cNvPicPr>
          <p:nvPr/>
        </p:nvPicPr>
        <p:blipFill rotWithShape="1">
          <a:blip r:embed="rId2">
            <a:extLst>
              <a:ext uri="{28A0092B-C50C-407E-A947-70E740481C1C}">
                <a14:useLocalDpi xmlns:a14="http://schemas.microsoft.com/office/drawing/2010/main" val="0"/>
              </a:ext>
            </a:extLst>
          </a:blip>
          <a:srcRect l="25671" t="34514" r="58020" b="59564"/>
          <a:stretch/>
        </p:blipFill>
        <p:spPr>
          <a:xfrm rot="5400000">
            <a:off x="4077706" y="3914885"/>
            <a:ext cx="1447800" cy="448249"/>
          </a:xfrm>
          <a:prstGeom prst="rect">
            <a:avLst/>
          </a:prstGeom>
        </p:spPr>
      </p:pic>
      <p:pic>
        <p:nvPicPr>
          <p:cNvPr id="17" name="Picture 16" descr="Screen Shot 2012-05-07 at 5.15.47 AM.png"/>
          <p:cNvPicPr>
            <a:picLocks noChangeAspect="1"/>
          </p:cNvPicPr>
          <p:nvPr/>
        </p:nvPicPr>
        <p:blipFill rotWithShape="1">
          <a:blip r:embed="rId2">
            <a:extLst>
              <a:ext uri="{28A0092B-C50C-407E-A947-70E740481C1C}">
                <a14:useLocalDpi xmlns:a14="http://schemas.microsoft.com/office/drawing/2010/main" val="0"/>
              </a:ext>
            </a:extLst>
          </a:blip>
          <a:srcRect l="25671" t="34514" r="58020" b="59564"/>
          <a:stretch/>
        </p:blipFill>
        <p:spPr>
          <a:xfrm rot="5400000">
            <a:off x="4149714" y="5571069"/>
            <a:ext cx="1447800" cy="448249"/>
          </a:xfrm>
          <a:prstGeom prst="rect">
            <a:avLst/>
          </a:prstGeom>
        </p:spPr>
      </p:pic>
      <p:pic>
        <p:nvPicPr>
          <p:cNvPr id="18" name="Picture 17" descr="Screen Shot 2012-05-07 at 5.15.47 AM.png"/>
          <p:cNvPicPr>
            <a:picLocks noChangeAspect="1"/>
          </p:cNvPicPr>
          <p:nvPr/>
        </p:nvPicPr>
        <p:blipFill rotWithShape="1">
          <a:blip r:embed="rId2">
            <a:extLst>
              <a:ext uri="{28A0092B-C50C-407E-A947-70E740481C1C}">
                <a14:useLocalDpi xmlns:a14="http://schemas.microsoft.com/office/drawing/2010/main" val="0"/>
              </a:ext>
            </a:extLst>
          </a:blip>
          <a:srcRect l="25671" t="34514" r="58020" b="59564"/>
          <a:stretch/>
        </p:blipFill>
        <p:spPr>
          <a:xfrm rot="5400000">
            <a:off x="4221722" y="7299261"/>
            <a:ext cx="1447800" cy="448249"/>
          </a:xfrm>
          <a:prstGeom prst="rect">
            <a:avLst/>
          </a:prstGeom>
        </p:spPr>
      </p:pic>
      <p:sp>
        <p:nvSpPr>
          <p:cNvPr id="19" name="Freeform 18"/>
          <p:cNvSpPr/>
          <p:nvPr/>
        </p:nvSpPr>
        <p:spPr>
          <a:xfrm rot="1292350">
            <a:off x="9041978" y="2839045"/>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Connector 20"/>
          <p:cNvCxnSpPr/>
          <p:nvPr/>
        </p:nvCxnSpPr>
        <p:spPr>
          <a:xfrm flipH="1" flipV="1">
            <a:off x="7730892" y="4495229"/>
            <a:ext cx="3168352"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7730892" y="4855269"/>
            <a:ext cx="3168352"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7730892" y="5287317"/>
            <a:ext cx="3168352"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7658884" y="5719365"/>
            <a:ext cx="3168352" cy="216024"/>
          </a:xfrm>
          <a:prstGeom prst="line">
            <a:avLst/>
          </a:prstGeom>
        </p:spPr>
        <p:style>
          <a:lnRef idx="2">
            <a:schemeClr val="accent1"/>
          </a:lnRef>
          <a:fillRef idx="0">
            <a:schemeClr val="accent1"/>
          </a:fillRef>
          <a:effectRef idx="1">
            <a:schemeClr val="accent1"/>
          </a:effectRef>
          <a:fontRef idx="minor">
            <a:schemeClr val="tx1"/>
          </a:fontRef>
        </p:style>
      </p:cxnSp>
      <p:pic>
        <p:nvPicPr>
          <p:cNvPr id="26" name="Picture 25" descr="Screen Shot 2012-05-07 at 5.15.47 AM.png"/>
          <p:cNvPicPr>
            <a:picLocks noChangeAspect="1"/>
          </p:cNvPicPr>
          <p:nvPr/>
        </p:nvPicPr>
        <p:blipFill rotWithShape="1">
          <a:blip r:embed="rId2">
            <a:extLst>
              <a:ext uri="{28A0092B-C50C-407E-A947-70E740481C1C}">
                <a14:useLocalDpi xmlns:a14="http://schemas.microsoft.com/office/drawing/2010/main" val="0"/>
              </a:ext>
            </a:extLst>
          </a:blip>
          <a:srcRect l="22978" t="22013" r="60713" b="70940"/>
          <a:stretch/>
        </p:blipFill>
        <p:spPr>
          <a:xfrm>
            <a:off x="8969970" y="7879605"/>
            <a:ext cx="1447800" cy="677416"/>
          </a:xfrm>
          <a:prstGeom prst="rect">
            <a:avLst/>
          </a:prstGeom>
        </p:spPr>
      </p:pic>
      <p:pic>
        <p:nvPicPr>
          <p:cNvPr id="27" name="Picture 26" descr="Screen Shot 2012-05-07 at 5.15.47 AM.png"/>
          <p:cNvPicPr>
            <a:picLocks noChangeAspect="1"/>
          </p:cNvPicPr>
          <p:nvPr/>
        </p:nvPicPr>
        <p:blipFill rotWithShape="1">
          <a:blip r:embed="rId2">
            <a:extLst>
              <a:ext uri="{28A0092B-C50C-407E-A947-70E740481C1C}">
                <a14:useLocalDpi xmlns:a14="http://schemas.microsoft.com/office/drawing/2010/main" val="0"/>
              </a:ext>
            </a:extLst>
          </a:blip>
          <a:srcRect l="29750" t="22013" r="60713" b="70940"/>
          <a:stretch/>
        </p:blipFill>
        <p:spPr>
          <a:xfrm>
            <a:off x="8105874" y="7879605"/>
            <a:ext cx="846661" cy="677416"/>
          </a:xfrm>
          <a:prstGeom prst="rect">
            <a:avLst/>
          </a:prstGeom>
        </p:spPr>
      </p:pic>
      <p:pic>
        <p:nvPicPr>
          <p:cNvPr id="28" name="Picture 27" descr="Screen Shot 2012-05-07 at 5.15.47 AM.png"/>
          <p:cNvPicPr>
            <a:picLocks noChangeAspect="1"/>
          </p:cNvPicPr>
          <p:nvPr/>
        </p:nvPicPr>
        <p:blipFill rotWithShape="1">
          <a:blip r:embed="rId2">
            <a:extLst>
              <a:ext uri="{28A0092B-C50C-407E-A947-70E740481C1C}">
                <a14:useLocalDpi xmlns:a14="http://schemas.microsoft.com/office/drawing/2010/main" val="0"/>
              </a:ext>
            </a:extLst>
          </a:blip>
          <a:srcRect l="25671" t="34514" r="58020" b="59564"/>
          <a:stretch/>
        </p:blipFill>
        <p:spPr>
          <a:xfrm rot="5400000">
            <a:off x="9550314" y="6867213"/>
            <a:ext cx="1447800" cy="448249"/>
          </a:xfrm>
          <a:prstGeom prst="rect">
            <a:avLst/>
          </a:prstGeom>
        </p:spPr>
      </p:pic>
      <p:pic>
        <p:nvPicPr>
          <p:cNvPr id="29" name="Picture 28" descr="Screen Shot 2012-05-07 at 5.15.47 AM.png"/>
          <p:cNvPicPr>
            <a:picLocks noChangeAspect="1"/>
          </p:cNvPicPr>
          <p:nvPr/>
        </p:nvPicPr>
        <p:blipFill rotWithShape="1">
          <a:blip r:embed="rId2">
            <a:extLst>
              <a:ext uri="{28A0092B-C50C-407E-A947-70E740481C1C}">
                <a14:useLocalDpi xmlns:a14="http://schemas.microsoft.com/office/drawing/2010/main" val="0"/>
              </a:ext>
            </a:extLst>
          </a:blip>
          <a:srcRect l="25671" t="34514" r="58020" b="59564"/>
          <a:stretch/>
        </p:blipFill>
        <p:spPr>
          <a:xfrm rot="5400000">
            <a:off x="8470194" y="6795205"/>
            <a:ext cx="1447800" cy="448249"/>
          </a:xfrm>
          <a:prstGeom prst="rect">
            <a:avLst/>
          </a:prstGeom>
        </p:spPr>
      </p:pic>
      <p:pic>
        <p:nvPicPr>
          <p:cNvPr id="30" name="Picture 29" descr="Screen Shot 2012-05-07 at 5.15.47 AM.png"/>
          <p:cNvPicPr>
            <a:picLocks noChangeAspect="1"/>
          </p:cNvPicPr>
          <p:nvPr/>
        </p:nvPicPr>
        <p:blipFill rotWithShape="1">
          <a:blip r:embed="rId2">
            <a:extLst>
              <a:ext uri="{28A0092B-C50C-407E-A947-70E740481C1C}">
                <a14:useLocalDpi xmlns:a14="http://schemas.microsoft.com/office/drawing/2010/main" val="0"/>
              </a:ext>
            </a:extLst>
          </a:blip>
          <a:srcRect l="25671" t="34514" r="58020" b="59564"/>
          <a:stretch/>
        </p:blipFill>
        <p:spPr>
          <a:xfrm rot="5400000">
            <a:off x="7678106" y="6867213"/>
            <a:ext cx="1447800" cy="448249"/>
          </a:xfrm>
          <a:prstGeom prst="rect">
            <a:avLst/>
          </a:prstGeom>
        </p:spPr>
      </p:pic>
      <p:cxnSp>
        <p:nvCxnSpPr>
          <p:cNvPr id="31" name="Straight Connector 30"/>
          <p:cNvCxnSpPr/>
          <p:nvPr/>
        </p:nvCxnSpPr>
        <p:spPr>
          <a:xfrm flipH="1" flipV="1">
            <a:off x="7817842" y="2839045"/>
            <a:ext cx="3168352"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flipV="1">
            <a:off x="7817842" y="3199085"/>
            <a:ext cx="3168352"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flipV="1">
            <a:off x="7817842" y="3631133"/>
            <a:ext cx="3168352"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flipV="1">
            <a:off x="7745834" y="4063181"/>
            <a:ext cx="3312368" cy="288032"/>
          </a:xfrm>
          <a:prstGeom prst="line">
            <a:avLst/>
          </a:prstGeom>
        </p:spPr>
        <p:style>
          <a:lnRef idx="2">
            <a:schemeClr val="accent1"/>
          </a:lnRef>
          <a:fillRef idx="0">
            <a:schemeClr val="accent1"/>
          </a:fillRef>
          <a:effectRef idx="1">
            <a:schemeClr val="accent1"/>
          </a:effectRef>
          <a:fontRef idx="minor">
            <a:schemeClr val="tx1"/>
          </a:fontRef>
        </p:style>
      </p:cxnSp>
      <p:sp>
        <p:nvSpPr>
          <p:cNvPr id="37" name="Freeform 36"/>
          <p:cNvSpPr/>
          <p:nvPr/>
        </p:nvSpPr>
        <p:spPr>
          <a:xfrm>
            <a:off x="5441578" y="4423221"/>
            <a:ext cx="365470" cy="263970"/>
          </a:xfrm>
          <a:custGeom>
            <a:avLst/>
            <a:gdLst>
              <a:gd name="connsiteX0" fmla="*/ 191872 w 365470"/>
              <a:gd name="connsiteY0" fmla="*/ 129436 h 263970"/>
              <a:gd name="connsiteX1" fmla="*/ 210145 w 365470"/>
              <a:gd name="connsiteY1" fmla="*/ 83752 h 263970"/>
              <a:gd name="connsiteX2" fmla="*/ 264966 w 365470"/>
              <a:gd name="connsiteY2" fmla="*/ 74615 h 263970"/>
              <a:gd name="connsiteX3" fmla="*/ 292376 w 365470"/>
              <a:gd name="connsiteY3" fmla="*/ 65479 h 263970"/>
              <a:gd name="connsiteX4" fmla="*/ 237556 w 365470"/>
              <a:gd name="connsiteY4" fmla="*/ 74615 h 263970"/>
              <a:gd name="connsiteX5" fmla="*/ 210145 w 365470"/>
              <a:gd name="connsiteY5" fmla="*/ 83752 h 263970"/>
              <a:gd name="connsiteX6" fmla="*/ 182735 w 365470"/>
              <a:gd name="connsiteY6" fmla="*/ 111162 h 263970"/>
              <a:gd name="connsiteX7" fmla="*/ 173598 w 365470"/>
              <a:gd name="connsiteY7" fmla="*/ 83752 h 263970"/>
              <a:gd name="connsiteX8" fmla="*/ 137051 w 365470"/>
              <a:gd name="connsiteY8" fmla="*/ 19795 h 263970"/>
              <a:gd name="connsiteX9" fmla="*/ 146188 w 365470"/>
              <a:gd name="connsiteY9" fmla="*/ 47205 h 263970"/>
              <a:gd name="connsiteX10" fmla="*/ 182735 w 365470"/>
              <a:gd name="connsiteY10" fmla="*/ 92889 h 263970"/>
              <a:gd name="connsiteX11" fmla="*/ 155325 w 365470"/>
              <a:gd name="connsiteY11" fmla="*/ 111162 h 263970"/>
              <a:gd name="connsiteX12" fmla="*/ 73094 w 365470"/>
              <a:gd name="connsiteY12" fmla="*/ 120299 h 263970"/>
              <a:gd name="connsiteX13" fmla="*/ 0 w 365470"/>
              <a:gd name="connsiteY13" fmla="*/ 129436 h 263970"/>
              <a:gd name="connsiteX14" fmla="*/ 27410 w 365470"/>
              <a:gd name="connsiteY14" fmla="*/ 138573 h 263970"/>
              <a:gd name="connsiteX15" fmla="*/ 137051 w 365470"/>
              <a:gd name="connsiteY15" fmla="*/ 120299 h 263970"/>
              <a:gd name="connsiteX16" fmla="*/ 182735 w 365470"/>
              <a:gd name="connsiteY16" fmla="*/ 129436 h 263970"/>
              <a:gd name="connsiteX17" fmla="*/ 127914 w 365470"/>
              <a:gd name="connsiteY17" fmla="*/ 165983 h 263970"/>
              <a:gd name="connsiteX18" fmla="*/ 137051 w 365470"/>
              <a:gd name="connsiteY18" fmla="*/ 202530 h 263970"/>
              <a:gd name="connsiteX19" fmla="*/ 155325 w 365470"/>
              <a:gd name="connsiteY19" fmla="*/ 175120 h 263970"/>
              <a:gd name="connsiteX20" fmla="*/ 182735 w 365470"/>
              <a:gd name="connsiteY20" fmla="*/ 156846 h 263970"/>
              <a:gd name="connsiteX21" fmla="*/ 210145 w 365470"/>
              <a:gd name="connsiteY21" fmla="*/ 129436 h 263970"/>
              <a:gd name="connsiteX22" fmla="*/ 228419 w 365470"/>
              <a:gd name="connsiteY22" fmla="*/ 165983 h 263970"/>
              <a:gd name="connsiteX23" fmla="*/ 237556 w 365470"/>
              <a:gd name="connsiteY23" fmla="*/ 193393 h 263970"/>
              <a:gd name="connsiteX24" fmla="*/ 264966 w 365470"/>
              <a:gd name="connsiteY24" fmla="*/ 220804 h 263970"/>
              <a:gd name="connsiteX25" fmla="*/ 292376 w 365470"/>
              <a:gd name="connsiteY25" fmla="*/ 229940 h 263970"/>
              <a:gd name="connsiteX26" fmla="*/ 283239 w 365470"/>
              <a:gd name="connsiteY26" fmla="*/ 202530 h 263970"/>
              <a:gd name="connsiteX27" fmla="*/ 255829 w 365470"/>
              <a:gd name="connsiteY27" fmla="*/ 184257 h 263970"/>
              <a:gd name="connsiteX28" fmla="*/ 237556 w 365470"/>
              <a:gd name="connsiteY28" fmla="*/ 156846 h 263970"/>
              <a:gd name="connsiteX29" fmla="*/ 274103 w 365470"/>
              <a:gd name="connsiteY29" fmla="*/ 147709 h 263970"/>
              <a:gd name="connsiteX30" fmla="*/ 328923 w 365470"/>
              <a:gd name="connsiteY30" fmla="*/ 138573 h 263970"/>
              <a:gd name="connsiteX31" fmla="*/ 292376 w 365470"/>
              <a:gd name="connsiteY31" fmla="*/ 129436 h 263970"/>
              <a:gd name="connsiteX32" fmla="*/ 246692 w 365470"/>
              <a:gd name="connsiteY32" fmla="*/ 120299 h 263970"/>
              <a:gd name="connsiteX33" fmla="*/ 274103 w 365470"/>
              <a:gd name="connsiteY33" fmla="*/ 92889 h 263970"/>
              <a:gd name="connsiteX34" fmla="*/ 319786 w 365470"/>
              <a:gd name="connsiteY34" fmla="*/ 38068 h 263970"/>
              <a:gd name="connsiteX35" fmla="*/ 328923 w 365470"/>
              <a:gd name="connsiteY35" fmla="*/ 10658 h 263970"/>
              <a:gd name="connsiteX36" fmla="*/ 283239 w 365470"/>
              <a:gd name="connsiteY36" fmla="*/ 38068 h 263970"/>
              <a:gd name="connsiteX37" fmla="*/ 228419 w 365470"/>
              <a:gd name="connsiteY37" fmla="*/ 56342 h 263970"/>
              <a:gd name="connsiteX38" fmla="*/ 219282 w 365470"/>
              <a:gd name="connsiteY38" fmla="*/ 28932 h 263970"/>
              <a:gd name="connsiteX39" fmla="*/ 228419 w 365470"/>
              <a:gd name="connsiteY39" fmla="*/ 1521 h 263970"/>
              <a:gd name="connsiteX40" fmla="*/ 237556 w 365470"/>
              <a:gd name="connsiteY40" fmla="*/ 56342 h 263970"/>
              <a:gd name="connsiteX41" fmla="*/ 264966 w 365470"/>
              <a:gd name="connsiteY41" fmla="*/ 111162 h 263970"/>
              <a:gd name="connsiteX42" fmla="*/ 292376 w 365470"/>
              <a:gd name="connsiteY42" fmla="*/ 129436 h 263970"/>
              <a:gd name="connsiteX43" fmla="*/ 365470 w 365470"/>
              <a:gd name="connsiteY43" fmla="*/ 138573 h 263970"/>
              <a:gd name="connsiteX44" fmla="*/ 310650 w 365470"/>
              <a:gd name="connsiteY44" fmla="*/ 156846 h 26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65470" h="263970">
                <a:moveTo>
                  <a:pt x="191872" y="129436"/>
                </a:moveTo>
                <a:cubicBezTo>
                  <a:pt x="197963" y="114208"/>
                  <a:pt x="197024" y="93593"/>
                  <a:pt x="210145" y="83752"/>
                </a:cubicBezTo>
                <a:cubicBezTo>
                  <a:pt x="224966" y="72636"/>
                  <a:pt x="246881" y="78634"/>
                  <a:pt x="264966" y="74615"/>
                </a:cubicBezTo>
                <a:cubicBezTo>
                  <a:pt x="274367" y="72526"/>
                  <a:pt x="302007" y="65479"/>
                  <a:pt x="292376" y="65479"/>
                </a:cubicBezTo>
                <a:cubicBezTo>
                  <a:pt x="273851" y="65479"/>
                  <a:pt x="255829" y="71570"/>
                  <a:pt x="237556" y="74615"/>
                </a:cubicBezTo>
                <a:cubicBezTo>
                  <a:pt x="228419" y="77661"/>
                  <a:pt x="218159" y="78410"/>
                  <a:pt x="210145" y="83752"/>
                </a:cubicBezTo>
                <a:cubicBezTo>
                  <a:pt x="199394" y="90919"/>
                  <a:pt x="195656" y="111162"/>
                  <a:pt x="182735" y="111162"/>
                </a:cubicBezTo>
                <a:cubicBezTo>
                  <a:pt x="173104" y="111162"/>
                  <a:pt x="175934" y="93095"/>
                  <a:pt x="173598" y="83752"/>
                </a:cubicBezTo>
                <a:cubicBezTo>
                  <a:pt x="158921" y="25042"/>
                  <a:pt x="179779" y="48279"/>
                  <a:pt x="137051" y="19795"/>
                </a:cubicBezTo>
                <a:cubicBezTo>
                  <a:pt x="140097" y="28932"/>
                  <a:pt x="140172" y="39684"/>
                  <a:pt x="146188" y="47205"/>
                </a:cubicBezTo>
                <a:cubicBezTo>
                  <a:pt x="193420" y="106245"/>
                  <a:pt x="159769" y="23993"/>
                  <a:pt x="182735" y="92889"/>
                </a:cubicBezTo>
                <a:cubicBezTo>
                  <a:pt x="173598" y="98980"/>
                  <a:pt x="165978" y="108499"/>
                  <a:pt x="155325" y="111162"/>
                </a:cubicBezTo>
                <a:cubicBezTo>
                  <a:pt x="128569" y="117851"/>
                  <a:pt x="100484" y="117077"/>
                  <a:pt x="73094" y="120299"/>
                </a:cubicBezTo>
                <a:lnTo>
                  <a:pt x="0" y="129436"/>
                </a:lnTo>
                <a:cubicBezTo>
                  <a:pt x="9137" y="132482"/>
                  <a:pt x="17779" y="138573"/>
                  <a:pt x="27410" y="138573"/>
                </a:cubicBezTo>
                <a:cubicBezTo>
                  <a:pt x="88612" y="138573"/>
                  <a:pt x="94163" y="134595"/>
                  <a:pt x="137051" y="120299"/>
                </a:cubicBezTo>
                <a:cubicBezTo>
                  <a:pt x="152279" y="123345"/>
                  <a:pt x="185781" y="114208"/>
                  <a:pt x="182735" y="129436"/>
                </a:cubicBezTo>
                <a:cubicBezTo>
                  <a:pt x="178428" y="150972"/>
                  <a:pt x="127914" y="165983"/>
                  <a:pt x="127914" y="165983"/>
                </a:cubicBezTo>
                <a:cubicBezTo>
                  <a:pt x="106169" y="231222"/>
                  <a:pt x="93614" y="231489"/>
                  <a:pt x="137051" y="202530"/>
                </a:cubicBezTo>
                <a:cubicBezTo>
                  <a:pt x="143142" y="193393"/>
                  <a:pt x="147560" y="182885"/>
                  <a:pt x="155325" y="175120"/>
                </a:cubicBezTo>
                <a:cubicBezTo>
                  <a:pt x="163090" y="167355"/>
                  <a:pt x="174299" y="163876"/>
                  <a:pt x="182735" y="156846"/>
                </a:cubicBezTo>
                <a:cubicBezTo>
                  <a:pt x="192661" y="148574"/>
                  <a:pt x="201008" y="138573"/>
                  <a:pt x="210145" y="129436"/>
                </a:cubicBezTo>
                <a:cubicBezTo>
                  <a:pt x="216236" y="141618"/>
                  <a:pt x="223054" y="153464"/>
                  <a:pt x="228419" y="165983"/>
                </a:cubicBezTo>
                <a:cubicBezTo>
                  <a:pt x="232213" y="174835"/>
                  <a:pt x="232214" y="185380"/>
                  <a:pt x="237556" y="193393"/>
                </a:cubicBezTo>
                <a:cubicBezTo>
                  <a:pt x="244723" y="204144"/>
                  <a:pt x="254767" y="212871"/>
                  <a:pt x="264966" y="220804"/>
                </a:cubicBezTo>
                <a:cubicBezTo>
                  <a:pt x="363323" y="297305"/>
                  <a:pt x="316025" y="253590"/>
                  <a:pt x="292376" y="229940"/>
                </a:cubicBezTo>
                <a:cubicBezTo>
                  <a:pt x="289330" y="220803"/>
                  <a:pt x="289255" y="210050"/>
                  <a:pt x="283239" y="202530"/>
                </a:cubicBezTo>
                <a:cubicBezTo>
                  <a:pt x="276379" y="193955"/>
                  <a:pt x="263594" y="192022"/>
                  <a:pt x="255829" y="184257"/>
                </a:cubicBezTo>
                <a:cubicBezTo>
                  <a:pt x="248064" y="176492"/>
                  <a:pt x="243647" y="165983"/>
                  <a:pt x="237556" y="156846"/>
                </a:cubicBezTo>
                <a:cubicBezTo>
                  <a:pt x="249738" y="153800"/>
                  <a:pt x="261790" y="150172"/>
                  <a:pt x="274103" y="147709"/>
                </a:cubicBezTo>
                <a:cubicBezTo>
                  <a:pt x="292269" y="144076"/>
                  <a:pt x="315824" y="151672"/>
                  <a:pt x="328923" y="138573"/>
                </a:cubicBezTo>
                <a:cubicBezTo>
                  <a:pt x="337802" y="129694"/>
                  <a:pt x="304634" y="132160"/>
                  <a:pt x="292376" y="129436"/>
                </a:cubicBezTo>
                <a:cubicBezTo>
                  <a:pt x="277216" y="126067"/>
                  <a:pt x="261920" y="123345"/>
                  <a:pt x="246692" y="120299"/>
                </a:cubicBezTo>
                <a:cubicBezTo>
                  <a:pt x="255829" y="111162"/>
                  <a:pt x="265831" y="102815"/>
                  <a:pt x="274103" y="92889"/>
                </a:cubicBezTo>
                <a:cubicBezTo>
                  <a:pt x="337720" y="16550"/>
                  <a:pt x="239688" y="118169"/>
                  <a:pt x="319786" y="38068"/>
                </a:cubicBezTo>
                <a:cubicBezTo>
                  <a:pt x="322832" y="28931"/>
                  <a:pt x="338554" y="10658"/>
                  <a:pt x="328923" y="10658"/>
                </a:cubicBezTo>
                <a:cubicBezTo>
                  <a:pt x="311164" y="10658"/>
                  <a:pt x="299406" y="30719"/>
                  <a:pt x="283239" y="38068"/>
                </a:cubicBezTo>
                <a:cubicBezTo>
                  <a:pt x="265704" y="46039"/>
                  <a:pt x="228419" y="56342"/>
                  <a:pt x="228419" y="56342"/>
                </a:cubicBezTo>
                <a:cubicBezTo>
                  <a:pt x="225373" y="47205"/>
                  <a:pt x="219282" y="38563"/>
                  <a:pt x="219282" y="28932"/>
                </a:cubicBezTo>
                <a:cubicBezTo>
                  <a:pt x="219282" y="19301"/>
                  <a:pt x="223076" y="-6493"/>
                  <a:pt x="228419" y="1521"/>
                </a:cubicBezTo>
                <a:cubicBezTo>
                  <a:pt x="238695" y="16935"/>
                  <a:pt x="233537" y="38257"/>
                  <a:pt x="237556" y="56342"/>
                </a:cubicBezTo>
                <a:cubicBezTo>
                  <a:pt x="241803" y="75453"/>
                  <a:pt x="250883" y="97079"/>
                  <a:pt x="264966" y="111162"/>
                </a:cubicBezTo>
                <a:cubicBezTo>
                  <a:pt x="272731" y="118927"/>
                  <a:pt x="281782" y="126547"/>
                  <a:pt x="292376" y="129436"/>
                </a:cubicBezTo>
                <a:cubicBezTo>
                  <a:pt x="316065" y="135897"/>
                  <a:pt x="341105" y="135527"/>
                  <a:pt x="365470" y="138573"/>
                </a:cubicBezTo>
                <a:cubicBezTo>
                  <a:pt x="330458" y="161914"/>
                  <a:pt x="349041" y="156846"/>
                  <a:pt x="310650" y="156846"/>
                </a:cubicBezTo>
              </a:path>
            </a:pathLst>
          </a:custGeom>
          <a:solidFill>
            <a:srgbClr val="498A1B"/>
          </a:solidFill>
          <a:ln w="3175" cmpd="sng">
            <a:solidFill>
              <a:srgbClr val="498A1B"/>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8726349" y="3194223"/>
            <a:ext cx="187348" cy="292894"/>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8105874" y="3127077"/>
            <a:ext cx="231759"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rot="1292350">
            <a:off x="8033866" y="2767037"/>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rot="1292350">
            <a:off x="9546034" y="2839045"/>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292350">
            <a:off x="10050090" y="2911053"/>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rot="1292350">
            <a:off x="10482138" y="2911053"/>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9258002" y="3271093"/>
            <a:ext cx="231759"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292350">
            <a:off x="8681938" y="2839045"/>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9762058" y="3271093"/>
            <a:ext cx="231759"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10266114" y="3343101"/>
            <a:ext cx="231759"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10698162" y="3343101"/>
            <a:ext cx="231759"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a:off x="7931084" y="3555860"/>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360106" y="1830163"/>
            <a:ext cx="224116" cy="354828"/>
          </a:xfrm>
          <a:custGeom>
            <a:avLst/>
            <a:gdLst>
              <a:gd name="connsiteX0" fmla="*/ 224116 w 224116"/>
              <a:gd name="connsiteY0" fmla="*/ 74701 h 354828"/>
              <a:gd name="connsiteX1" fmla="*/ 205440 w 224116"/>
              <a:gd name="connsiteY1" fmla="*/ 130726 h 354828"/>
              <a:gd name="connsiteX2" fmla="*/ 149411 w 224116"/>
              <a:gd name="connsiteY2" fmla="*/ 56026 h 354828"/>
              <a:gd name="connsiteX3" fmla="*/ 56029 w 224116"/>
              <a:gd name="connsiteY3" fmla="*/ 0 h 354828"/>
              <a:gd name="connsiteX4" fmla="*/ 74705 w 224116"/>
              <a:gd name="connsiteY4" fmla="*/ 74701 h 354828"/>
              <a:gd name="connsiteX5" fmla="*/ 224116 w 224116"/>
              <a:gd name="connsiteY5" fmla="*/ 149401 h 354828"/>
              <a:gd name="connsiteX6" fmla="*/ 112058 w 224116"/>
              <a:gd name="connsiteY6" fmla="*/ 205427 h 354828"/>
              <a:gd name="connsiteX7" fmla="*/ 0 w 224116"/>
              <a:gd name="connsiteY7" fmla="*/ 298802 h 354828"/>
              <a:gd name="connsiteX8" fmla="*/ 56029 w 224116"/>
              <a:gd name="connsiteY8" fmla="*/ 317477 h 354828"/>
              <a:gd name="connsiteX9" fmla="*/ 93382 w 224116"/>
              <a:gd name="connsiteY9" fmla="*/ 354828 h 35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116" h="354828">
                <a:moveTo>
                  <a:pt x="224116" y="74701"/>
                </a:moveTo>
                <a:cubicBezTo>
                  <a:pt x="217891" y="93376"/>
                  <a:pt x="224538" y="135500"/>
                  <a:pt x="205440" y="130726"/>
                </a:cubicBezTo>
                <a:cubicBezTo>
                  <a:pt x="175243" y="123177"/>
                  <a:pt x="169338" y="79937"/>
                  <a:pt x="149411" y="56026"/>
                </a:cubicBezTo>
                <a:cubicBezTo>
                  <a:pt x="109969" y="8699"/>
                  <a:pt x="115534" y="19834"/>
                  <a:pt x="56029" y="0"/>
                </a:cubicBezTo>
                <a:cubicBezTo>
                  <a:pt x="62254" y="24900"/>
                  <a:pt x="52939" y="61098"/>
                  <a:pt x="74705" y="74701"/>
                </a:cubicBezTo>
                <a:cubicBezTo>
                  <a:pt x="255424" y="187643"/>
                  <a:pt x="177881" y="10705"/>
                  <a:pt x="224116" y="149401"/>
                </a:cubicBezTo>
                <a:cubicBezTo>
                  <a:pt x="63547" y="256440"/>
                  <a:pt x="266704" y="128108"/>
                  <a:pt x="112058" y="205427"/>
                </a:cubicBezTo>
                <a:cubicBezTo>
                  <a:pt x="60054" y="231428"/>
                  <a:pt x="41306" y="257498"/>
                  <a:pt x="0" y="298802"/>
                </a:cubicBezTo>
                <a:cubicBezTo>
                  <a:pt x="18676" y="305027"/>
                  <a:pt x="39148" y="307349"/>
                  <a:pt x="56029" y="317477"/>
                </a:cubicBezTo>
                <a:cubicBezTo>
                  <a:pt x="71128" y="326536"/>
                  <a:pt x="93382" y="354828"/>
                  <a:pt x="93382" y="354828"/>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p:cNvPicPr>
            <a:picLocks noChangeAspect="1"/>
          </p:cNvPicPr>
          <p:nvPr/>
        </p:nvPicPr>
        <p:blipFill>
          <a:blip r:embed="rId4">
            <a:extLst>
              <a:ext uri="{BEBA8EAE-BF5A-486C-A8C5-ECC9F3942E4B}">
                <a14:imgProps xmlns:a14="http://schemas.microsoft.com/office/drawing/2010/main">
                  <a14:imgLayer r:embed="rId5">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225554" y="1542901"/>
            <a:ext cx="720080" cy="540060"/>
          </a:xfrm>
          <a:prstGeom prst="rect">
            <a:avLst/>
          </a:prstGeom>
        </p:spPr>
      </p:pic>
      <p:pic>
        <p:nvPicPr>
          <p:cNvPr id="58" name="Picture 57"/>
          <p:cNvPicPr>
            <a:picLocks noChangeAspect="1"/>
          </p:cNvPicPr>
          <p:nvPr/>
        </p:nvPicPr>
        <p:blipFill>
          <a:blip r:embed="rId4">
            <a:extLst>
              <a:ext uri="{BEBA8EAE-BF5A-486C-A8C5-ECC9F3942E4B}">
                <a14:imgProps xmlns:a14="http://schemas.microsoft.com/office/drawing/2010/main">
                  <a14:imgLayer r:embed="rId6">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225554" y="1830933"/>
            <a:ext cx="720080" cy="540060"/>
          </a:xfrm>
          <a:prstGeom prst="rect">
            <a:avLst/>
          </a:prstGeom>
        </p:spPr>
      </p:pic>
      <p:pic>
        <p:nvPicPr>
          <p:cNvPr id="59" name="Picture 58"/>
          <p:cNvPicPr>
            <a:picLocks noChangeAspect="1"/>
          </p:cNvPicPr>
          <p:nvPr/>
        </p:nvPicPr>
        <p:blipFill>
          <a:blip r:embed="rId4">
            <a:extLst>
              <a:ext uri="{BEBA8EAE-BF5A-486C-A8C5-ECC9F3942E4B}">
                <a14:imgProps xmlns:a14="http://schemas.microsoft.com/office/drawing/2010/main">
                  <a14:imgLayer r:embed="rId7">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873626" y="1542901"/>
            <a:ext cx="720080" cy="540060"/>
          </a:xfrm>
          <a:prstGeom prst="rect">
            <a:avLst/>
          </a:prstGeom>
        </p:spPr>
      </p:pic>
      <p:pic>
        <p:nvPicPr>
          <p:cNvPr id="60" name="Picture 59"/>
          <p:cNvPicPr>
            <a:picLocks noChangeAspect="1"/>
          </p:cNvPicPr>
          <p:nvPr/>
        </p:nvPicPr>
        <p:blipFill>
          <a:blip r:embed="rId4">
            <a:extLst>
              <a:ext uri="{BEBA8EAE-BF5A-486C-A8C5-ECC9F3942E4B}">
                <a14:imgProps xmlns:a14="http://schemas.microsoft.com/office/drawing/2010/main">
                  <a14:imgLayer r:embed="rId8">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873626" y="1830933"/>
            <a:ext cx="720080" cy="540060"/>
          </a:xfrm>
          <a:prstGeom prst="rect">
            <a:avLst/>
          </a:prstGeom>
        </p:spPr>
      </p:pic>
      <p:pic>
        <p:nvPicPr>
          <p:cNvPr id="61" name="Picture 60"/>
          <p:cNvPicPr>
            <a:picLocks noChangeAspect="1"/>
          </p:cNvPicPr>
          <p:nvPr/>
        </p:nvPicPr>
        <p:blipFill>
          <a:blip r:embed="rId4">
            <a:extLst>
              <a:ext uri="{BEBA8EAE-BF5A-486C-A8C5-ECC9F3942E4B}">
                <a14:imgProps xmlns:a14="http://schemas.microsoft.com/office/drawing/2010/main">
                  <a14:imgLayer r:embed="rId9">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6449690" y="1596907"/>
            <a:ext cx="648072" cy="486054"/>
          </a:xfrm>
          <a:prstGeom prst="rect">
            <a:avLst/>
          </a:prstGeom>
        </p:spPr>
      </p:pic>
      <p:pic>
        <p:nvPicPr>
          <p:cNvPr id="62" name="Picture 61"/>
          <p:cNvPicPr>
            <a:picLocks noChangeAspect="1"/>
          </p:cNvPicPr>
          <p:nvPr/>
        </p:nvPicPr>
        <p:blipFill>
          <a:blip r:embed="rId4">
            <a:extLst>
              <a:ext uri="{BEBA8EAE-BF5A-486C-A8C5-ECC9F3942E4B}">
                <a14:imgProps xmlns:a14="http://schemas.microsoft.com/office/drawing/2010/main">
                  <a14:imgLayer r:embed="rId10">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6449690" y="1884939"/>
            <a:ext cx="648072" cy="486054"/>
          </a:xfrm>
          <a:prstGeom prst="rect">
            <a:avLst/>
          </a:prstGeom>
        </p:spPr>
      </p:pic>
      <p:pic>
        <p:nvPicPr>
          <p:cNvPr id="63" name="Picture 62"/>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11">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657602" y="1542901"/>
            <a:ext cx="528059" cy="540060"/>
          </a:xfrm>
          <a:prstGeom prst="rect">
            <a:avLst/>
          </a:prstGeom>
        </p:spPr>
      </p:pic>
      <p:pic>
        <p:nvPicPr>
          <p:cNvPr id="64" name="Picture 63"/>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657602" y="1758925"/>
            <a:ext cx="528059" cy="540060"/>
          </a:xfrm>
          <a:prstGeom prst="rect">
            <a:avLst/>
          </a:prstGeom>
        </p:spPr>
      </p:pic>
      <p:pic>
        <p:nvPicPr>
          <p:cNvPr id="65" name="Picture 64"/>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13">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6305674" y="1686917"/>
            <a:ext cx="528059" cy="540060"/>
          </a:xfrm>
          <a:prstGeom prst="rect">
            <a:avLst/>
          </a:prstGeom>
        </p:spPr>
      </p:pic>
      <p:pic>
        <p:nvPicPr>
          <p:cNvPr id="66" name="Picture 65"/>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6233666" y="2695029"/>
            <a:ext cx="528059" cy="540060"/>
          </a:xfrm>
          <a:prstGeom prst="rect">
            <a:avLst/>
          </a:prstGeom>
        </p:spPr>
      </p:pic>
      <p:pic>
        <p:nvPicPr>
          <p:cNvPr id="67" name="Picture 66"/>
          <p:cNvPicPr>
            <a:picLocks noChangeAspect="1"/>
          </p:cNvPicPr>
          <p:nvPr/>
        </p:nvPicPr>
        <p:blipFill>
          <a:blip r:embed="rId4">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297562" y="2695029"/>
            <a:ext cx="720080" cy="540060"/>
          </a:xfrm>
          <a:prstGeom prst="rect">
            <a:avLst/>
          </a:prstGeom>
        </p:spPr>
      </p:pic>
      <p:pic>
        <p:nvPicPr>
          <p:cNvPr id="68" name="Picture 67"/>
          <p:cNvPicPr>
            <a:picLocks noChangeAspect="1"/>
          </p:cNvPicPr>
          <p:nvPr/>
        </p:nvPicPr>
        <p:blipFill>
          <a:blip r:embed="rId4">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297562" y="2983061"/>
            <a:ext cx="720080" cy="540060"/>
          </a:xfrm>
          <a:prstGeom prst="rect">
            <a:avLst/>
          </a:prstGeom>
        </p:spPr>
      </p:pic>
      <p:pic>
        <p:nvPicPr>
          <p:cNvPr id="69" name="Picture 68"/>
          <p:cNvPicPr>
            <a:picLocks noChangeAspect="1"/>
          </p:cNvPicPr>
          <p:nvPr/>
        </p:nvPicPr>
        <p:blipFill>
          <a:blip r:embed="rId4">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6521698" y="2749035"/>
            <a:ext cx="648072" cy="486054"/>
          </a:xfrm>
          <a:prstGeom prst="rect">
            <a:avLst/>
          </a:prstGeom>
        </p:spPr>
      </p:pic>
      <p:pic>
        <p:nvPicPr>
          <p:cNvPr id="70" name="Picture 69"/>
          <p:cNvPicPr>
            <a:picLocks noChangeAspect="1"/>
          </p:cNvPicPr>
          <p:nvPr/>
        </p:nvPicPr>
        <p:blipFill>
          <a:blip r:embed="rId4">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6521698" y="3037067"/>
            <a:ext cx="648072" cy="486054"/>
          </a:xfrm>
          <a:prstGeom prst="rect">
            <a:avLst/>
          </a:prstGeom>
        </p:spPr>
      </p:pic>
      <p:pic>
        <p:nvPicPr>
          <p:cNvPr id="71" name="Picture 70"/>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729610" y="2695029"/>
            <a:ext cx="528059" cy="540060"/>
          </a:xfrm>
          <a:prstGeom prst="rect">
            <a:avLst/>
          </a:prstGeom>
        </p:spPr>
      </p:pic>
      <p:pic>
        <p:nvPicPr>
          <p:cNvPr id="72" name="Picture 71"/>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729610" y="2911053"/>
            <a:ext cx="528059" cy="540060"/>
          </a:xfrm>
          <a:prstGeom prst="rect">
            <a:avLst/>
          </a:prstGeom>
        </p:spPr>
      </p:pic>
      <p:pic>
        <p:nvPicPr>
          <p:cNvPr id="73" name="Picture 72"/>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6377682" y="2983061"/>
            <a:ext cx="528059" cy="540060"/>
          </a:xfrm>
          <a:prstGeom prst="rect">
            <a:avLst/>
          </a:prstGeom>
        </p:spPr>
      </p:pic>
      <p:pic>
        <p:nvPicPr>
          <p:cNvPr id="74" name="Picture 73"/>
          <p:cNvPicPr>
            <a:picLocks noChangeAspect="1"/>
          </p:cNvPicPr>
          <p:nvPr/>
        </p:nvPicPr>
        <p:blipFill>
          <a:blip r:embed="rId4">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873626" y="2839045"/>
            <a:ext cx="720080" cy="540060"/>
          </a:xfrm>
          <a:prstGeom prst="rect">
            <a:avLst/>
          </a:prstGeom>
        </p:spPr>
      </p:pic>
      <p:pic>
        <p:nvPicPr>
          <p:cNvPr id="75" name="Picture 74"/>
          <p:cNvPicPr>
            <a:picLocks noChangeAspect="1"/>
          </p:cNvPicPr>
          <p:nvPr/>
        </p:nvPicPr>
        <p:blipFill>
          <a:blip r:embed="rId4">
            <a:extLst>
              <a:ext uri="{BEBA8EAE-BF5A-486C-A8C5-ECC9F3942E4B}">
                <a14:imgProps xmlns:a14="http://schemas.microsoft.com/office/drawing/2010/main">
                  <a14:imgLayer r:embed="rId12">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5873626" y="2623021"/>
            <a:ext cx="720080" cy="792088"/>
          </a:xfrm>
          <a:prstGeom prst="rect">
            <a:avLst/>
          </a:prstGeom>
        </p:spPr>
      </p:pic>
      <p:pic>
        <p:nvPicPr>
          <p:cNvPr id="76" name="Picture 75"/>
          <p:cNvPicPr>
            <a:picLocks noChangeAspect="1"/>
          </p:cNvPicPr>
          <p:nvPr/>
        </p:nvPicPr>
        <p:blipFill>
          <a:blip r:embed="rId4">
            <a:extLst>
              <a:ext uri="{BEBA8EAE-BF5A-486C-A8C5-ECC9F3942E4B}">
                <a14:imgProps xmlns:a14="http://schemas.microsoft.com/office/drawing/2010/main">
                  <a14:imgLayer r:embed="rId14">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rot="3804195">
            <a:off x="4404065" y="2147754"/>
            <a:ext cx="720080" cy="540060"/>
          </a:xfrm>
          <a:prstGeom prst="rect">
            <a:avLst/>
          </a:prstGeom>
        </p:spPr>
      </p:pic>
      <p:pic>
        <p:nvPicPr>
          <p:cNvPr id="77" name="Picture 76"/>
          <p:cNvPicPr>
            <a:picLocks noChangeAspect="1"/>
          </p:cNvPicPr>
          <p:nvPr/>
        </p:nvPicPr>
        <p:blipFill>
          <a:blip r:embed="rId4">
            <a:extLst>
              <a:ext uri="{BEBA8EAE-BF5A-486C-A8C5-ECC9F3942E4B}">
                <a14:imgProps xmlns:a14="http://schemas.microsoft.com/office/drawing/2010/main">
                  <a14:imgLayer r:embed="rId15">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4721498" y="2244979"/>
            <a:ext cx="648072" cy="486054"/>
          </a:xfrm>
          <a:prstGeom prst="rect">
            <a:avLst/>
          </a:prstGeom>
        </p:spPr>
      </p:pic>
      <p:pic>
        <p:nvPicPr>
          <p:cNvPr id="78" name="Picture 77"/>
          <p:cNvPicPr>
            <a:picLocks noChangeAspect="1"/>
          </p:cNvPicPr>
          <p:nvPr/>
        </p:nvPicPr>
        <p:blipFill>
          <a:blip r:embed="rId4">
            <a:extLst>
              <a:ext uri="{BEBA8EAE-BF5A-486C-A8C5-ECC9F3942E4B}">
                <a14:imgProps xmlns:a14="http://schemas.microsoft.com/office/drawing/2010/main">
                  <a14:imgLayer r:embed="rId7">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rot="5400000">
            <a:off x="4496473" y="2848046"/>
            <a:ext cx="648072" cy="486054"/>
          </a:xfrm>
          <a:prstGeom prst="rect">
            <a:avLst/>
          </a:prstGeom>
        </p:spPr>
      </p:pic>
      <p:pic>
        <p:nvPicPr>
          <p:cNvPr id="79" name="Picture 78"/>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4433466" y="2479005"/>
            <a:ext cx="528059" cy="540060"/>
          </a:xfrm>
          <a:prstGeom prst="rect">
            <a:avLst/>
          </a:prstGeom>
        </p:spPr>
      </p:pic>
      <p:pic>
        <p:nvPicPr>
          <p:cNvPr id="80" name="Picture 79"/>
          <p:cNvPicPr>
            <a:picLocks noChangeAspect="1"/>
          </p:cNvPicPr>
          <p:nvPr/>
        </p:nvPicPr>
        <p:blipFill>
          <a:blip r:embed="rId4">
            <a:extLst>
              <a:ext uri="{BEBA8EAE-BF5A-486C-A8C5-ECC9F3942E4B}">
                <a14:imgProps xmlns:a14="http://schemas.microsoft.com/office/drawing/2010/main">
                  <a14:imgLayer r:embed="rId16">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rot="5930935">
            <a:off x="4568418" y="1629893"/>
            <a:ext cx="522923" cy="575215"/>
          </a:xfrm>
          <a:prstGeom prst="rect">
            <a:avLst/>
          </a:prstGeom>
        </p:spPr>
      </p:pic>
      <p:pic>
        <p:nvPicPr>
          <p:cNvPr id="86" name="Picture 85"/>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17">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4649490" y="2479005"/>
            <a:ext cx="528059" cy="540060"/>
          </a:xfrm>
          <a:prstGeom prst="rect">
            <a:avLst/>
          </a:prstGeom>
        </p:spPr>
      </p:pic>
      <p:pic>
        <p:nvPicPr>
          <p:cNvPr id="87" name="Picture 86"/>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4361458" y="1830933"/>
            <a:ext cx="528059" cy="540060"/>
          </a:xfrm>
          <a:prstGeom prst="rect">
            <a:avLst/>
          </a:prstGeom>
        </p:spPr>
      </p:pic>
      <p:pic>
        <p:nvPicPr>
          <p:cNvPr id="88" name="Picture 87"/>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4649490" y="1830933"/>
            <a:ext cx="528059" cy="540060"/>
          </a:xfrm>
          <a:prstGeom prst="rect">
            <a:avLst/>
          </a:prstGeom>
        </p:spPr>
      </p:pic>
      <p:sp>
        <p:nvSpPr>
          <p:cNvPr id="89" name="Freeform 88"/>
          <p:cNvSpPr/>
          <p:nvPr/>
        </p:nvSpPr>
        <p:spPr>
          <a:xfrm>
            <a:off x="8393906" y="3559125"/>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1" name="Picture 90"/>
          <p:cNvPicPr>
            <a:picLocks noChangeAspect="1"/>
          </p:cNvPicPr>
          <p:nvPr/>
        </p:nvPicPr>
        <p:blipFill>
          <a:blip r:embed="rId18">
            <a:extLst>
              <a:ext uri="{BEBA8EAE-BF5A-486C-A8C5-ECC9F3942E4B}">
                <a14:imgProps xmlns:a14="http://schemas.microsoft.com/office/drawing/2010/main">
                  <a14:imgLayer r:embed="rId19">
                    <a14:imgEffect>
                      <a14:backgroundRemoval t="893" b="89286" l="733" r="89744"/>
                    </a14:imgEffect>
                  </a14:imgLayer>
                </a14:imgProps>
              </a:ext>
            </a:extLst>
          </a:blip>
          <a:stretch>
            <a:fillRect/>
          </a:stretch>
        </p:blipFill>
        <p:spPr>
          <a:xfrm>
            <a:off x="5945634" y="4063181"/>
            <a:ext cx="351039" cy="288032"/>
          </a:xfrm>
          <a:prstGeom prst="rect">
            <a:avLst/>
          </a:prstGeom>
        </p:spPr>
      </p:pic>
      <p:pic>
        <p:nvPicPr>
          <p:cNvPr id="92" name="Picture 91"/>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a:off x="6161658" y="4063181"/>
            <a:ext cx="458490" cy="304132"/>
          </a:xfrm>
          <a:prstGeom prst="rect">
            <a:avLst/>
          </a:prstGeom>
        </p:spPr>
      </p:pic>
      <p:pic>
        <p:nvPicPr>
          <p:cNvPr id="93" name="Picture 92"/>
          <p:cNvPicPr>
            <a:picLocks noChangeAspect="1"/>
          </p:cNvPicPr>
          <p:nvPr/>
        </p:nvPicPr>
        <p:blipFill>
          <a:blip r:embed="rId20">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5873626" y="3847157"/>
            <a:ext cx="458490" cy="304132"/>
          </a:xfrm>
          <a:prstGeom prst="rect">
            <a:avLst/>
          </a:prstGeom>
        </p:spPr>
      </p:pic>
      <p:pic>
        <p:nvPicPr>
          <p:cNvPr id="94" name="Picture 93"/>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a:off x="6377682" y="3847157"/>
            <a:ext cx="458490" cy="304132"/>
          </a:xfrm>
          <a:prstGeom prst="rect">
            <a:avLst/>
          </a:prstGeom>
        </p:spPr>
      </p:pic>
      <p:pic>
        <p:nvPicPr>
          <p:cNvPr id="95" name="Picture 94"/>
          <p:cNvPicPr>
            <a:picLocks noChangeAspect="1"/>
          </p:cNvPicPr>
          <p:nvPr/>
        </p:nvPicPr>
        <p:blipFill>
          <a:blip r:embed="rId18">
            <a:extLst>
              <a:ext uri="{BEBA8EAE-BF5A-486C-A8C5-ECC9F3942E4B}">
                <a14:imgProps xmlns:a14="http://schemas.microsoft.com/office/drawing/2010/main">
                  <a14:imgLayer r:embed="rId23">
                    <a14:imgEffect>
                      <a14:backgroundRemoval t="893" b="89286" l="733" r="89744"/>
                    </a14:imgEffect>
                  </a14:imgLayer>
                </a14:imgProps>
              </a:ext>
            </a:extLst>
          </a:blip>
          <a:stretch>
            <a:fillRect/>
          </a:stretch>
        </p:blipFill>
        <p:spPr>
          <a:xfrm>
            <a:off x="5657602" y="3847157"/>
            <a:ext cx="351039" cy="288032"/>
          </a:xfrm>
          <a:prstGeom prst="rect">
            <a:avLst/>
          </a:prstGeom>
        </p:spPr>
      </p:pic>
      <p:pic>
        <p:nvPicPr>
          <p:cNvPr id="96" name="Picture 95"/>
          <p:cNvPicPr>
            <a:picLocks noChangeAspect="1"/>
          </p:cNvPicPr>
          <p:nvPr/>
        </p:nvPicPr>
        <p:blipFill>
          <a:blip r:embed="rId18">
            <a:extLst>
              <a:ext uri="{BEBA8EAE-BF5A-486C-A8C5-ECC9F3942E4B}">
                <a14:imgProps xmlns:a14="http://schemas.microsoft.com/office/drawing/2010/main">
                  <a14:imgLayer r:embed="rId24">
                    <a14:imgEffect>
                      <a14:backgroundRemoval t="893" b="89286" l="733" r="89744"/>
                    </a14:imgEffect>
                  </a14:imgLayer>
                </a14:imgProps>
              </a:ext>
            </a:extLst>
          </a:blip>
          <a:stretch>
            <a:fillRect/>
          </a:stretch>
        </p:blipFill>
        <p:spPr>
          <a:xfrm>
            <a:off x="6161658" y="3847157"/>
            <a:ext cx="351039" cy="288032"/>
          </a:xfrm>
          <a:prstGeom prst="rect">
            <a:avLst/>
          </a:prstGeom>
        </p:spPr>
      </p:pic>
      <p:pic>
        <p:nvPicPr>
          <p:cNvPr id="97" name="Picture 96"/>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6521698" y="4135189"/>
            <a:ext cx="351039" cy="288032"/>
          </a:xfrm>
          <a:prstGeom prst="rect">
            <a:avLst/>
          </a:prstGeom>
        </p:spPr>
      </p:pic>
      <p:pic>
        <p:nvPicPr>
          <p:cNvPr id="98" name="Picture 97"/>
          <p:cNvPicPr>
            <a:picLocks noChangeAspect="1"/>
          </p:cNvPicPr>
          <p:nvPr/>
        </p:nvPicPr>
        <p:blipFill>
          <a:blip r:embed="rId18">
            <a:extLst>
              <a:ext uri="{BEBA8EAE-BF5A-486C-A8C5-ECC9F3942E4B}">
                <a14:imgProps xmlns:a14="http://schemas.microsoft.com/office/drawing/2010/main">
                  <a14:imgLayer r:embed="rId26">
                    <a14:imgEffect>
                      <a14:backgroundRemoval t="893" b="89286" l="733" r="89744"/>
                    </a14:imgEffect>
                  </a14:imgLayer>
                </a14:imgProps>
              </a:ext>
            </a:extLst>
          </a:blip>
          <a:stretch>
            <a:fillRect/>
          </a:stretch>
        </p:blipFill>
        <p:spPr>
          <a:xfrm>
            <a:off x="5671960" y="4063181"/>
            <a:ext cx="351039" cy="288032"/>
          </a:xfrm>
          <a:prstGeom prst="rect">
            <a:avLst/>
          </a:prstGeom>
        </p:spPr>
      </p:pic>
      <p:pic>
        <p:nvPicPr>
          <p:cNvPr id="99" name="Picture 98"/>
          <p:cNvPicPr>
            <a:picLocks noChangeAspect="1"/>
          </p:cNvPicPr>
          <p:nvPr/>
        </p:nvPicPr>
        <p:blipFill>
          <a:blip r:embed="rId18">
            <a:extLst>
              <a:ext uri="{BEBA8EAE-BF5A-486C-A8C5-ECC9F3942E4B}">
                <a14:imgProps xmlns:a14="http://schemas.microsoft.com/office/drawing/2010/main">
                  <a14:imgLayer r:embed="rId24">
                    <a14:imgEffect>
                      <a14:backgroundRemoval t="893" b="89286" l="733" r="89744"/>
                    </a14:imgEffect>
                  </a14:imgLayer>
                </a14:imgProps>
              </a:ext>
            </a:extLst>
          </a:blip>
          <a:stretch>
            <a:fillRect/>
          </a:stretch>
        </p:blipFill>
        <p:spPr>
          <a:xfrm>
            <a:off x="6593706" y="3919165"/>
            <a:ext cx="351039" cy="288032"/>
          </a:xfrm>
          <a:prstGeom prst="rect">
            <a:avLst/>
          </a:prstGeom>
        </p:spPr>
      </p:pic>
      <p:pic>
        <p:nvPicPr>
          <p:cNvPr id="100" name="Picture 99"/>
          <p:cNvPicPr>
            <a:picLocks noChangeAspect="1"/>
          </p:cNvPicPr>
          <p:nvPr/>
        </p:nvPicPr>
        <p:blipFill>
          <a:blip r:embed="rId18">
            <a:extLst>
              <a:ext uri="{BEBA8EAE-BF5A-486C-A8C5-ECC9F3942E4B}">
                <a14:imgProps xmlns:a14="http://schemas.microsoft.com/office/drawing/2010/main">
                  <a14:imgLayer r:embed="rId27">
                    <a14:imgEffect>
                      <a14:backgroundRemoval t="893" b="89286" l="733" r="89744"/>
                    </a14:imgEffect>
                  </a14:imgLayer>
                </a14:imgProps>
              </a:ext>
            </a:extLst>
          </a:blip>
          <a:stretch>
            <a:fillRect/>
          </a:stretch>
        </p:blipFill>
        <p:spPr>
          <a:xfrm>
            <a:off x="5945634" y="4927277"/>
            <a:ext cx="351039" cy="288032"/>
          </a:xfrm>
          <a:prstGeom prst="rect">
            <a:avLst/>
          </a:prstGeom>
        </p:spPr>
      </p:pic>
      <p:pic>
        <p:nvPicPr>
          <p:cNvPr id="101" name="Picture 100"/>
          <p:cNvPicPr>
            <a:picLocks noChangeAspect="1"/>
          </p:cNvPicPr>
          <p:nvPr/>
        </p:nvPicPr>
        <p:blipFill>
          <a:blip r:embed="rId20">
            <a:extLst>
              <a:ext uri="{BEBA8EAE-BF5A-486C-A8C5-ECC9F3942E4B}">
                <a14:imgProps xmlns:a14="http://schemas.microsoft.com/office/drawing/2010/main">
                  <a14:imgLayer r:embed="rId28">
                    <a14:imgEffect>
                      <a14:backgroundRemoval t="10000" b="90000" l="10000" r="90000"/>
                    </a14:imgEffect>
                  </a14:imgLayer>
                </a14:imgProps>
              </a:ext>
            </a:extLst>
          </a:blip>
          <a:stretch>
            <a:fillRect/>
          </a:stretch>
        </p:blipFill>
        <p:spPr>
          <a:xfrm>
            <a:off x="6161658" y="4927277"/>
            <a:ext cx="458490" cy="304132"/>
          </a:xfrm>
          <a:prstGeom prst="rect">
            <a:avLst/>
          </a:prstGeom>
        </p:spPr>
      </p:pic>
      <p:pic>
        <p:nvPicPr>
          <p:cNvPr id="102" name="Picture 101"/>
          <p:cNvPicPr>
            <a:picLocks noChangeAspect="1"/>
          </p:cNvPicPr>
          <p:nvPr/>
        </p:nvPicPr>
        <p:blipFill>
          <a:blip r:embed="rId20">
            <a:extLst>
              <a:ext uri="{BEBA8EAE-BF5A-486C-A8C5-ECC9F3942E4B}">
                <a14:imgProps xmlns:a14="http://schemas.microsoft.com/office/drawing/2010/main">
                  <a14:imgLayer r:embed="rId29">
                    <a14:imgEffect>
                      <a14:backgroundRemoval t="10000" b="90000" l="10000" r="90000"/>
                    </a14:imgEffect>
                  </a14:imgLayer>
                </a14:imgProps>
              </a:ext>
            </a:extLst>
          </a:blip>
          <a:stretch>
            <a:fillRect/>
          </a:stretch>
        </p:blipFill>
        <p:spPr>
          <a:xfrm>
            <a:off x="5873626" y="4711253"/>
            <a:ext cx="458490" cy="304132"/>
          </a:xfrm>
          <a:prstGeom prst="rect">
            <a:avLst/>
          </a:prstGeom>
        </p:spPr>
      </p:pic>
      <p:pic>
        <p:nvPicPr>
          <p:cNvPr id="103" name="Picture 102"/>
          <p:cNvPicPr>
            <a:picLocks noChangeAspect="1"/>
          </p:cNvPicPr>
          <p:nvPr/>
        </p:nvPicPr>
        <p:blipFill>
          <a:blip r:embed="rId20">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6377682" y="4711253"/>
            <a:ext cx="458490" cy="304132"/>
          </a:xfrm>
          <a:prstGeom prst="rect">
            <a:avLst/>
          </a:prstGeom>
        </p:spPr>
      </p:pic>
      <p:pic>
        <p:nvPicPr>
          <p:cNvPr id="104" name="Picture 103"/>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5657602" y="4711253"/>
            <a:ext cx="351039" cy="288032"/>
          </a:xfrm>
          <a:prstGeom prst="rect">
            <a:avLst/>
          </a:prstGeom>
        </p:spPr>
      </p:pic>
      <p:pic>
        <p:nvPicPr>
          <p:cNvPr id="105" name="Picture 104"/>
          <p:cNvPicPr>
            <a:picLocks noChangeAspect="1"/>
          </p:cNvPicPr>
          <p:nvPr/>
        </p:nvPicPr>
        <p:blipFill>
          <a:blip r:embed="rId18">
            <a:extLst>
              <a:ext uri="{BEBA8EAE-BF5A-486C-A8C5-ECC9F3942E4B}">
                <a14:imgProps xmlns:a14="http://schemas.microsoft.com/office/drawing/2010/main">
                  <a14:imgLayer r:embed="rId31">
                    <a14:imgEffect>
                      <a14:backgroundRemoval t="893" b="89286" l="733" r="89744"/>
                    </a14:imgEffect>
                  </a14:imgLayer>
                </a14:imgProps>
              </a:ext>
            </a:extLst>
          </a:blip>
          <a:stretch>
            <a:fillRect/>
          </a:stretch>
        </p:blipFill>
        <p:spPr>
          <a:xfrm>
            <a:off x="6161658" y="4711253"/>
            <a:ext cx="351039" cy="288032"/>
          </a:xfrm>
          <a:prstGeom prst="rect">
            <a:avLst/>
          </a:prstGeom>
        </p:spPr>
      </p:pic>
      <p:pic>
        <p:nvPicPr>
          <p:cNvPr id="106" name="Picture 105"/>
          <p:cNvPicPr>
            <a:picLocks noChangeAspect="1"/>
          </p:cNvPicPr>
          <p:nvPr/>
        </p:nvPicPr>
        <p:blipFill>
          <a:blip r:embed="rId18">
            <a:extLst>
              <a:ext uri="{BEBA8EAE-BF5A-486C-A8C5-ECC9F3942E4B}">
                <a14:imgProps xmlns:a14="http://schemas.microsoft.com/office/drawing/2010/main">
                  <a14:imgLayer r:embed="rId24">
                    <a14:imgEffect>
                      <a14:backgroundRemoval t="893" b="89286" l="733" r="89744"/>
                    </a14:imgEffect>
                  </a14:imgLayer>
                </a14:imgProps>
              </a:ext>
            </a:extLst>
          </a:blip>
          <a:stretch>
            <a:fillRect/>
          </a:stretch>
        </p:blipFill>
        <p:spPr>
          <a:xfrm>
            <a:off x="6521698" y="4999285"/>
            <a:ext cx="351039" cy="288032"/>
          </a:xfrm>
          <a:prstGeom prst="rect">
            <a:avLst/>
          </a:prstGeom>
        </p:spPr>
      </p:pic>
      <p:pic>
        <p:nvPicPr>
          <p:cNvPr id="107" name="Picture 106"/>
          <p:cNvPicPr>
            <a:picLocks noChangeAspect="1"/>
          </p:cNvPicPr>
          <p:nvPr/>
        </p:nvPicPr>
        <p:blipFill>
          <a:blip r:embed="rId18">
            <a:extLst>
              <a:ext uri="{BEBA8EAE-BF5A-486C-A8C5-ECC9F3942E4B}">
                <a14:imgProps xmlns:a14="http://schemas.microsoft.com/office/drawing/2010/main">
                  <a14:imgLayer r:embed="rId32">
                    <a14:imgEffect>
                      <a14:backgroundRemoval t="893" b="89286" l="733" r="89744"/>
                    </a14:imgEffect>
                  </a14:imgLayer>
                </a14:imgProps>
              </a:ext>
            </a:extLst>
          </a:blip>
          <a:stretch>
            <a:fillRect/>
          </a:stretch>
        </p:blipFill>
        <p:spPr>
          <a:xfrm>
            <a:off x="5671960" y="4927277"/>
            <a:ext cx="351039" cy="288032"/>
          </a:xfrm>
          <a:prstGeom prst="rect">
            <a:avLst/>
          </a:prstGeom>
        </p:spPr>
      </p:pic>
      <p:pic>
        <p:nvPicPr>
          <p:cNvPr id="108" name="Picture 107"/>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6593706" y="4783261"/>
            <a:ext cx="351039" cy="288032"/>
          </a:xfrm>
          <a:prstGeom prst="rect">
            <a:avLst/>
          </a:prstGeom>
        </p:spPr>
      </p:pic>
      <p:pic>
        <p:nvPicPr>
          <p:cNvPr id="109" name="Picture 108"/>
          <p:cNvPicPr>
            <a:picLocks noChangeAspect="1"/>
          </p:cNvPicPr>
          <p:nvPr/>
        </p:nvPicPr>
        <p:blipFill>
          <a:blip r:embed="rId18">
            <a:extLst>
              <a:ext uri="{BEBA8EAE-BF5A-486C-A8C5-ECC9F3942E4B}">
                <a14:imgProps xmlns:a14="http://schemas.microsoft.com/office/drawing/2010/main">
                  <a14:imgLayer r:embed="rId33">
                    <a14:imgEffect>
                      <a14:backgroundRemoval t="893" b="89286" l="733" r="89744"/>
                    </a14:imgEffect>
                  </a14:imgLayer>
                </a14:imgProps>
              </a:ext>
            </a:extLst>
          </a:blip>
          <a:stretch>
            <a:fillRect/>
          </a:stretch>
        </p:blipFill>
        <p:spPr>
          <a:xfrm>
            <a:off x="6017642" y="5791373"/>
            <a:ext cx="351039" cy="288032"/>
          </a:xfrm>
          <a:prstGeom prst="rect">
            <a:avLst/>
          </a:prstGeom>
        </p:spPr>
      </p:pic>
      <p:pic>
        <p:nvPicPr>
          <p:cNvPr id="110" name="Picture 109"/>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6233666" y="5791373"/>
            <a:ext cx="458490" cy="304132"/>
          </a:xfrm>
          <a:prstGeom prst="rect">
            <a:avLst/>
          </a:prstGeom>
        </p:spPr>
      </p:pic>
      <p:pic>
        <p:nvPicPr>
          <p:cNvPr id="111" name="Picture 110"/>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5945634" y="5575349"/>
            <a:ext cx="458490" cy="304132"/>
          </a:xfrm>
          <a:prstGeom prst="rect">
            <a:avLst/>
          </a:prstGeom>
        </p:spPr>
      </p:pic>
      <p:pic>
        <p:nvPicPr>
          <p:cNvPr id="112" name="Picture 111"/>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6449690" y="5575349"/>
            <a:ext cx="458490" cy="304132"/>
          </a:xfrm>
          <a:prstGeom prst="rect">
            <a:avLst/>
          </a:prstGeom>
        </p:spPr>
      </p:pic>
      <p:pic>
        <p:nvPicPr>
          <p:cNvPr id="113" name="Picture 112"/>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5729610" y="5575349"/>
            <a:ext cx="351039" cy="288032"/>
          </a:xfrm>
          <a:prstGeom prst="rect">
            <a:avLst/>
          </a:prstGeom>
        </p:spPr>
      </p:pic>
      <p:pic>
        <p:nvPicPr>
          <p:cNvPr id="114" name="Picture 113"/>
          <p:cNvPicPr>
            <a:picLocks noChangeAspect="1"/>
          </p:cNvPicPr>
          <p:nvPr/>
        </p:nvPicPr>
        <p:blipFill>
          <a:blip r:embed="rId18">
            <a:extLst>
              <a:ext uri="{BEBA8EAE-BF5A-486C-A8C5-ECC9F3942E4B}">
                <a14:imgProps xmlns:a14="http://schemas.microsoft.com/office/drawing/2010/main">
                  <a14:imgLayer r:embed="rId35">
                    <a14:imgEffect>
                      <a14:backgroundRemoval t="893" b="89286" l="733" r="89744"/>
                    </a14:imgEffect>
                  </a14:imgLayer>
                </a14:imgProps>
              </a:ext>
            </a:extLst>
          </a:blip>
          <a:stretch>
            <a:fillRect/>
          </a:stretch>
        </p:blipFill>
        <p:spPr>
          <a:xfrm>
            <a:off x="6233666" y="5575349"/>
            <a:ext cx="351039" cy="288032"/>
          </a:xfrm>
          <a:prstGeom prst="rect">
            <a:avLst/>
          </a:prstGeom>
        </p:spPr>
      </p:pic>
      <p:pic>
        <p:nvPicPr>
          <p:cNvPr id="115" name="Picture 114"/>
          <p:cNvPicPr>
            <a:picLocks noChangeAspect="1"/>
          </p:cNvPicPr>
          <p:nvPr/>
        </p:nvPicPr>
        <p:blipFill>
          <a:blip r:embed="rId18">
            <a:extLst>
              <a:ext uri="{BEBA8EAE-BF5A-486C-A8C5-ECC9F3942E4B}">
                <a14:imgProps xmlns:a14="http://schemas.microsoft.com/office/drawing/2010/main">
                  <a14:imgLayer r:embed="rId24">
                    <a14:imgEffect>
                      <a14:backgroundRemoval t="893" b="89286" l="733" r="89744"/>
                    </a14:imgEffect>
                  </a14:imgLayer>
                </a14:imgProps>
              </a:ext>
            </a:extLst>
          </a:blip>
          <a:stretch>
            <a:fillRect/>
          </a:stretch>
        </p:blipFill>
        <p:spPr>
          <a:xfrm>
            <a:off x="6593706" y="5863381"/>
            <a:ext cx="351039" cy="288032"/>
          </a:xfrm>
          <a:prstGeom prst="rect">
            <a:avLst/>
          </a:prstGeom>
        </p:spPr>
      </p:pic>
      <p:pic>
        <p:nvPicPr>
          <p:cNvPr id="116" name="Picture 115"/>
          <p:cNvPicPr>
            <a:picLocks noChangeAspect="1"/>
          </p:cNvPicPr>
          <p:nvPr/>
        </p:nvPicPr>
        <p:blipFill>
          <a:blip r:embed="rId18">
            <a:extLst>
              <a:ext uri="{BEBA8EAE-BF5A-486C-A8C5-ECC9F3942E4B}">
                <a14:imgProps xmlns:a14="http://schemas.microsoft.com/office/drawing/2010/main">
                  <a14:imgLayer r:embed="rId36">
                    <a14:imgEffect>
                      <a14:backgroundRemoval t="893" b="89286" l="733" r="89744"/>
                    </a14:imgEffect>
                  </a14:imgLayer>
                </a14:imgProps>
              </a:ext>
            </a:extLst>
          </a:blip>
          <a:stretch>
            <a:fillRect/>
          </a:stretch>
        </p:blipFill>
        <p:spPr>
          <a:xfrm>
            <a:off x="5743968" y="5791373"/>
            <a:ext cx="351039" cy="288032"/>
          </a:xfrm>
          <a:prstGeom prst="rect">
            <a:avLst/>
          </a:prstGeom>
        </p:spPr>
      </p:pic>
      <p:pic>
        <p:nvPicPr>
          <p:cNvPr id="117" name="Picture 116"/>
          <p:cNvPicPr>
            <a:picLocks noChangeAspect="1"/>
          </p:cNvPicPr>
          <p:nvPr/>
        </p:nvPicPr>
        <p:blipFill>
          <a:blip r:embed="rId18">
            <a:extLst>
              <a:ext uri="{BEBA8EAE-BF5A-486C-A8C5-ECC9F3942E4B}">
                <a14:imgProps xmlns:a14="http://schemas.microsoft.com/office/drawing/2010/main">
                  <a14:imgLayer r:embed="rId37">
                    <a14:imgEffect>
                      <a14:backgroundRemoval t="893" b="89286" l="733" r="89744"/>
                    </a14:imgEffect>
                  </a14:imgLayer>
                </a14:imgProps>
              </a:ext>
            </a:extLst>
          </a:blip>
          <a:stretch>
            <a:fillRect/>
          </a:stretch>
        </p:blipFill>
        <p:spPr>
          <a:xfrm>
            <a:off x="6665714" y="5647357"/>
            <a:ext cx="351039" cy="288032"/>
          </a:xfrm>
          <a:prstGeom prst="rect">
            <a:avLst/>
          </a:prstGeom>
        </p:spPr>
      </p:pic>
      <p:pic>
        <p:nvPicPr>
          <p:cNvPr id="118" name="Picture 117"/>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6017642" y="6655469"/>
            <a:ext cx="351656" cy="288032"/>
          </a:xfrm>
          <a:prstGeom prst="rect">
            <a:avLst/>
          </a:prstGeom>
        </p:spPr>
      </p:pic>
      <p:pic>
        <p:nvPicPr>
          <p:cNvPr id="119" name="Picture 118"/>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6233666" y="6655469"/>
            <a:ext cx="459296" cy="304132"/>
          </a:xfrm>
          <a:prstGeom prst="rect">
            <a:avLst/>
          </a:prstGeom>
        </p:spPr>
      </p:pic>
      <p:pic>
        <p:nvPicPr>
          <p:cNvPr id="120" name="Picture 119"/>
          <p:cNvPicPr>
            <a:picLocks noChangeAspect="1"/>
          </p:cNvPicPr>
          <p:nvPr/>
        </p:nvPicPr>
        <p:blipFill>
          <a:blip r:embed="rId20">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a:off x="5945634" y="6439445"/>
            <a:ext cx="459296" cy="304132"/>
          </a:xfrm>
          <a:prstGeom prst="rect">
            <a:avLst/>
          </a:prstGeom>
        </p:spPr>
      </p:pic>
      <p:pic>
        <p:nvPicPr>
          <p:cNvPr id="121" name="Picture 120"/>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a:off x="6449690" y="6439445"/>
            <a:ext cx="459296" cy="304132"/>
          </a:xfrm>
          <a:prstGeom prst="rect">
            <a:avLst/>
          </a:prstGeom>
        </p:spPr>
      </p:pic>
      <p:pic>
        <p:nvPicPr>
          <p:cNvPr id="122" name="Picture 121"/>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5729610" y="6439445"/>
            <a:ext cx="351656" cy="288032"/>
          </a:xfrm>
          <a:prstGeom prst="rect">
            <a:avLst/>
          </a:prstGeom>
        </p:spPr>
      </p:pic>
      <p:pic>
        <p:nvPicPr>
          <p:cNvPr id="123" name="Picture 122"/>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6233666" y="6439445"/>
            <a:ext cx="351656" cy="288032"/>
          </a:xfrm>
          <a:prstGeom prst="rect">
            <a:avLst/>
          </a:prstGeom>
        </p:spPr>
      </p:pic>
      <p:pic>
        <p:nvPicPr>
          <p:cNvPr id="124" name="Picture 123"/>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6593706" y="6727477"/>
            <a:ext cx="351656" cy="288032"/>
          </a:xfrm>
          <a:prstGeom prst="rect">
            <a:avLst/>
          </a:prstGeom>
        </p:spPr>
      </p:pic>
      <p:pic>
        <p:nvPicPr>
          <p:cNvPr id="125" name="Picture 124"/>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5743968" y="6655469"/>
            <a:ext cx="351656" cy="288032"/>
          </a:xfrm>
          <a:prstGeom prst="rect">
            <a:avLst/>
          </a:prstGeom>
        </p:spPr>
      </p:pic>
      <p:pic>
        <p:nvPicPr>
          <p:cNvPr id="126" name="Picture 125"/>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6665714" y="6511453"/>
            <a:ext cx="351656" cy="288032"/>
          </a:xfrm>
          <a:prstGeom prst="rect">
            <a:avLst/>
          </a:prstGeom>
        </p:spPr>
      </p:pic>
      <p:pic>
        <p:nvPicPr>
          <p:cNvPr id="127" name="Picture 126"/>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6089650" y="7591573"/>
            <a:ext cx="351039" cy="288032"/>
          </a:xfrm>
          <a:prstGeom prst="rect">
            <a:avLst/>
          </a:prstGeom>
        </p:spPr>
      </p:pic>
      <p:pic>
        <p:nvPicPr>
          <p:cNvPr id="128" name="Picture 127"/>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6305674" y="7591573"/>
            <a:ext cx="458490" cy="304132"/>
          </a:xfrm>
          <a:prstGeom prst="rect">
            <a:avLst/>
          </a:prstGeom>
        </p:spPr>
      </p:pic>
      <p:pic>
        <p:nvPicPr>
          <p:cNvPr id="129" name="Picture 128"/>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6017642" y="7375549"/>
            <a:ext cx="458490" cy="304132"/>
          </a:xfrm>
          <a:prstGeom prst="rect">
            <a:avLst/>
          </a:prstGeom>
        </p:spPr>
      </p:pic>
      <p:pic>
        <p:nvPicPr>
          <p:cNvPr id="130" name="Picture 129"/>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6521698" y="7375549"/>
            <a:ext cx="458490" cy="304132"/>
          </a:xfrm>
          <a:prstGeom prst="rect">
            <a:avLst/>
          </a:prstGeom>
        </p:spPr>
      </p:pic>
      <p:pic>
        <p:nvPicPr>
          <p:cNvPr id="131" name="Picture 130"/>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5801618" y="7375549"/>
            <a:ext cx="351039" cy="288032"/>
          </a:xfrm>
          <a:prstGeom prst="rect">
            <a:avLst/>
          </a:prstGeom>
        </p:spPr>
      </p:pic>
      <p:pic>
        <p:nvPicPr>
          <p:cNvPr id="132" name="Picture 131"/>
          <p:cNvPicPr>
            <a:picLocks noChangeAspect="1"/>
          </p:cNvPicPr>
          <p:nvPr/>
        </p:nvPicPr>
        <p:blipFill>
          <a:blip r:embed="rId18">
            <a:extLst>
              <a:ext uri="{BEBA8EAE-BF5A-486C-A8C5-ECC9F3942E4B}">
                <a14:imgProps xmlns:a14="http://schemas.microsoft.com/office/drawing/2010/main">
                  <a14:imgLayer r:embed="rId39">
                    <a14:imgEffect>
                      <a14:backgroundRemoval t="893" b="89286" l="733" r="89744"/>
                    </a14:imgEffect>
                  </a14:imgLayer>
                </a14:imgProps>
              </a:ext>
            </a:extLst>
          </a:blip>
          <a:stretch>
            <a:fillRect/>
          </a:stretch>
        </p:blipFill>
        <p:spPr>
          <a:xfrm>
            <a:off x="6305674" y="7375549"/>
            <a:ext cx="351039" cy="288032"/>
          </a:xfrm>
          <a:prstGeom prst="rect">
            <a:avLst/>
          </a:prstGeom>
        </p:spPr>
      </p:pic>
      <p:pic>
        <p:nvPicPr>
          <p:cNvPr id="133" name="Picture 132"/>
          <p:cNvPicPr>
            <a:picLocks noChangeAspect="1"/>
          </p:cNvPicPr>
          <p:nvPr/>
        </p:nvPicPr>
        <p:blipFill>
          <a:blip r:embed="rId18">
            <a:extLst>
              <a:ext uri="{BEBA8EAE-BF5A-486C-A8C5-ECC9F3942E4B}">
                <a14:imgProps xmlns:a14="http://schemas.microsoft.com/office/drawing/2010/main">
                  <a14:imgLayer r:embed="rId40">
                    <a14:imgEffect>
                      <a14:backgroundRemoval t="893" b="89286" l="733" r="89744"/>
                    </a14:imgEffect>
                  </a14:imgLayer>
                </a14:imgProps>
              </a:ext>
            </a:extLst>
          </a:blip>
          <a:stretch>
            <a:fillRect/>
          </a:stretch>
        </p:blipFill>
        <p:spPr>
          <a:xfrm>
            <a:off x="6665714" y="7663581"/>
            <a:ext cx="351039" cy="288032"/>
          </a:xfrm>
          <a:prstGeom prst="rect">
            <a:avLst/>
          </a:prstGeom>
        </p:spPr>
      </p:pic>
      <p:pic>
        <p:nvPicPr>
          <p:cNvPr id="134" name="Picture 133"/>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5815976" y="7591573"/>
            <a:ext cx="351039" cy="288032"/>
          </a:xfrm>
          <a:prstGeom prst="rect">
            <a:avLst/>
          </a:prstGeom>
        </p:spPr>
      </p:pic>
      <p:pic>
        <p:nvPicPr>
          <p:cNvPr id="135" name="Picture 134"/>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a:off x="6737722" y="7447557"/>
            <a:ext cx="351039" cy="288032"/>
          </a:xfrm>
          <a:prstGeom prst="rect">
            <a:avLst/>
          </a:prstGeom>
        </p:spPr>
      </p:pic>
      <p:pic>
        <p:nvPicPr>
          <p:cNvPr id="136" name="Picture 135"/>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4843902" y="4064306"/>
            <a:ext cx="351039" cy="288032"/>
          </a:xfrm>
          <a:prstGeom prst="rect">
            <a:avLst/>
          </a:prstGeom>
        </p:spPr>
      </p:pic>
      <p:pic>
        <p:nvPicPr>
          <p:cNvPr id="137" name="Picture 136"/>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4839357" y="3804698"/>
            <a:ext cx="458490" cy="304132"/>
          </a:xfrm>
          <a:prstGeom prst="rect">
            <a:avLst/>
          </a:prstGeom>
        </p:spPr>
      </p:pic>
      <p:pic>
        <p:nvPicPr>
          <p:cNvPr id="138" name="Picture 137"/>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4767350" y="3516667"/>
            <a:ext cx="458490" cy="304132"/>
          </a:xfrm>
          <a:prstGeom prst="rect">
            <a:avLst/>
          </a:prstGeom>
        </p:spPr>
      </p:pic>
      <p:pic>
        <p:nvPicPr>
          <p:cNvPr id="139" name="Picture 138"/>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4551325" y="4380762"/>
            <a:ext cx="458490" cy="304132"/>
          </a:xfrm>
          <a:prstGeom prst="rect">
            <a:avLst/>
          </a:prstGeom>
        </p:spPr>
      </p:pic>
      <p:pic>
        <p:nvPicPr>
          <p:cNvPr id="140" name="Picture 139"/>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4555869" y="3560249"/>
            <a:ext cx="351039" cy="288032"/>
          </a:xfrm>
          <a:prstGeom prst="rect">
            <a:avLst/>
          </a:prstGeom>
        </p:spPr>
      </p:pic>
      <p:pic>
        <p:nvPicPr>
          <p:cNvPr id="141" name="Picture 140"/>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4491808" y="4110026"/>
            <a:ext cx="406421" cy="333474"/>
          </a:xfrm>
          <a:prstGeom prst="rect">
            <a:avLst/>
          </a:prstGeom>
        </p:spPr>
      </p:pic>
      <p:pic>
        <p:nvPicPr>
          <p:cNvPr id="143" name="Picture 142"/>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4555868" y="3848282"/>
            <a:ext cx="351039" cy="288032"/>
          </a:xfrm>
          <a:prstGeom prst="rect">
            <a:avLst/>
          </a:prstGeom>
        </p:spPr>
      </p:pic>
      <p:pic>
        <p:nvPicPr>
          <p:cNvPr id="144" name="Picture 143"/>
          <p:cNvPicPr>
            <a:picLocks noChangeAspect="1"/>
          </p:cNvPicPr>
          <p:nvPr/>
        </p:nvPicPr>
        <p:blipFill>
          <a:blip r:embed="rId18">
            <a:extLst>
              <a:ext uri="{BEBA8EAE-BF5A-486C-A8C5-ECC9F3942E4B}">
                <a14:imgProps xmlns:a14="http://schemas.microsoft.com/office/drawing/2010/main">
                  <a14:imgLayer r:embed="rId35">
                    <a14:imgEffect>
                      <a14:backgroundRemoval t="893" b="89286" l="733" r="89744"/>
                    </a14:imgEffect>
                  </a14:imgLayer>
                </a14:imgProps>
              </a:ext>
            </a:extLst>
          </a:blip>
          <a:stretch>
            <a:fillRect/>
          </a:stretch>
        </p:blipFill>
        <p:spPr>
          <a:xfrm rot="2019287">
            <a:off x="4699884" y="4424347"/>
            <a:ext cx="351039" cy="288032"/>
          </a:xfrm>
          <a:prstGeom prst="rect">
            <a:avLst/>
          </a:prstGeom>
        </p:spPr>
      </p:pic>
      <p:pic>
        <p:nvPicPr>
          <p:cNvPr id="145" name="Picture 144"/>
          <p:cNvPicPr>
            <a:picLocks noChangeAspect="1"/>
          </p:cNvPicPr>
          <p:nvPr/>
        </p:nvPicPr>
        <p:blipFill>
          <a:blip r:embed="rId18">
            <a:extLst>
              <a:ext uri="{BEBA8EAE-BF5A-486C-A8C5-ECC9F3942E4B}">
                <a14:imgProps xmlns:a14="http://schemas.microsoft.com/office/drawing/2010/main">
                  <a14:imgLayer r:embed="rId41">
                    <a14:imgEffect>
                      <a14:backgroundRemoval t="893" b="89286" l="733" r="89744"/>
                    </a14:imgEffect>
                  </a14:imgLayer>
                </a14:imgProps>
              </a:ext>
            </a:extLst>
          </a:blip>
          <a:stretch>
            <a:fillRect/>
          </a:stretch>
        </p:blipFill>
        <p:spPr>
          <a:xfrm rot="2327901">
            <a:off x="4842751" y="5657014"/>
            <a:ext cx="351039" cy="288032"/>
          </a:xfrm>
          <a:prstGeom prst="rect">
            <a:avLst/>
          </a:prstGeom>
        </p:spPr>
      </p:pic>
      <p:pic>
        <p:nvPicPr>
          <p:cNvPr id="146" name="Picture 145"/>
          <p:cNvPicPr>
            <a:picLocks noChangeAspect="1"/>
          </p:cNvPicPr>
          <p:nvPr/>
        </p:nvPicPr>
        <p:blipFill>
          <a:blip r:embed="rId20">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rot="2327901">
            <a:off x="4838206" y="5397406"/>
            <a:ext cx="458490" cy="304132"/>
          </a:xfrm>
          <a:prstGeom prst="rect">
            <a:avLst/>
          </a:prstGeom>
        </p:spPr>
      </p:pic>
      <p:pic>
        <p:nvPicPr>
          <p:cNvPr id="147" name="Picture 146"/>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327901">
            <a:off x="4766199" y="5109375"/>
            <a:ext cx="458490" cy="304132"/>
          </a:xfrm>
          <a:prstGeom prst="rect">
            <a:avLst/>
          </a:prstGeom>
        </p:spPr>
      </p:pic>
      <p:pic>
        <p:nvPicPr>
          <p:cNvPr id="148" name="Picture 147"/>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327901">
            <a:off x="4550174" y="5973470"/>
            <a:ext cx="458490" cy="304132"/>
          </a:xfrm>
          <a:prstGeom prst="rect">
            <a:avLst/>
          </a:prstGeom>
        </p:spPr>
      </p:pic>
      <p:pic>
        <p:nvPicPr>
          <p:cNvPr id="149" name="Picture 148"/>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327901">
            <a:off x="4554718" y="5152957"/>
            <a:ext cx="351039" cy="288032"/>
          </a:xfrm>
          <a:prstGeom prst="rect">
            <a:avLst/>
          </a:prstGeom>
        </p:spPr>
      </p:pic>
      <p:pic>
        <p:nvPicPr>
          <p:cNvPr id="150" name="Picture 149"/>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4915908" y="7736713"/>
            <a:ext cx="351039" cy="288032"/>
          </a:xfrm>
          <a:prstGeom prst="rect">
            <a:avLst/>
          </a:prstGeom>
        </p:spPr>
      </p:pic>
      <p:pic>
        <p:nvPicPr>
          <p:cNvPr id="151" name="Picture 150"/>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4911362" y="7405098"/>
            <a:ext cx="458490" cy="304132"/>
          </a:xfrm>
          <a:prstGeom prst="rect">
            <a:avLst/>
          </a:prstGeom>
        </p:spPr>
      </p:pic>
      <p:pic>
        <p:nvPicPr>
          <p:cNvPr id="152" name="Picture 151"/>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2019287">
            <a:off x="4911364" y="7117067"/>
            <a:ext cx="458490" cy="304132"/>
          </a:xfrm>
          <a:prstGeom prst="rect">
            <a:avLst/>
          </a:prstGeom>
        </p:spPr>
      </p:pic>
      <p:pic>
        <p:nvPicPr>
          <p:cNvPr id="153" name="Picture 152"/>
          <p:cNvPicPr>
            <a:picLocks noChangeAspect="1"/>
          </p:cNvPicPr>
          <p:nvPr/>
        </p:nvPicPr>
        <p:blipFill>
          <a:blip r:embed="rId20">
            <a:extLst>
              <a:ext uri="{BEBA8EAE-BF5A-486C-A8C5-ECC9F3942E4B}">
                <a14:imgProps xmlns:a14="http://schemas.microsoft.com/office/drawing/2010/main">
                  <a14:imgLayer r:embed="rId43">
                    <a14:imgEffect>
                      <a14:backgroundRemoval t="10000" b="90000" l="10000" r="90000"/>
                    </a14:imgEffect>
                  </a14:imgLayer>
                </a14:imgProps>
              </a:ext>
            </a:extLst>
          </a:blip>
          <a:stretch>
            <a:fillRect/>
          </a:stretch>
        </p:blipFill>
        <p:spPr>
          <a:xfrm rot="2019287">
            <a:off x="4623332" y="7693129"/>
            <a:ext cx="458490" cy="304132"/>
          </a:xfrm>
          <a:prstGeom prst="rect">
            <a:avLst/>
          </a:prstGeom>
        </p:spPr>
      </p:pic>
      <p:pic>
        <p:nvPicPr>
          <p:cNvPr id="154" name="Picture 153"/>
          <p:cNvPicPr>
            <a:picLocks noChangeAspect="1"/>
          </p:cNvPicPr>
          <p:nvPr/>
        </p:nvPicPr>
        <p:blipFill>
          <a:blip r:embed="rId18">
            <a:extLst>
              <a:ext uri="{BEBA8EAE-BF5A-486C-A8C5-ECC9F3942E4B}">
                <a14:imgProps xmlns:a14="http://schemas.microsoft.com/office/drawing/2010/main">
                  <a14:imgLayer r:embed="rId44">
                    <a14:imgEffect>
                      <a14:backgroundRemoval t="893" b="89286" l="733" r="89744"/>
                    </a14:imgEffect>
                  </a14:imgLayer>
                </a14:imgProps>
              </a:ext>
            </a:extLst>
          </a:blip>
          <a:stretch>
            <a:fillRect/>
          </a:stretch>
        </p:blipFill>
        <p:spPr>
          <a:xfrm rot="2019287">
            <a:off x="4627877" y="6944624"/>
            <a:ext cx="351039" cy="288032"/>
          </a:xfrm>
          <a:prstGeom prst="rect">
            <a:avLst/>
          </a:prstGeom>
        </p:spPr>
      </p:pic>
      <p:pic>
        <p:nvPicPr>
          <p:cNvPr id="155" name="Picture 154"/>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4690625" y="7479295"/>
            <a:ext cx="286543" cy="235112"/>
          </a:xfrm>
          <a:prstGeom prst="rect">
            <a:avLst/>
          </a:prstGeom>
        </p:spPr>
      </p:pic>
      <p:pic>
        <p:nvPicPr>
          <p:cNvPr id="156" name="Picture 155"/>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4623331" y="7189074"/>
            <a:ext cx="458490" cy="304132"/>
          </a:xfrm>
          <a:prstGeom prst="rect">
            <a:avLst/>
          </a:prstGeom>
        </p:spPr>
      </p:pic>
      <p:pic>
        <p:nvPicPr>
          <p:cNvPr id="157" name="Picture 156"/>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4843899" y="6800609"/>
            <a:ext cx="351039" cy="288032"/>
          </a:xfrm>
          <a:prstGeom prst="rect">
            <a:avLst/>
          </a:prstGeom>
        </p:spPr>
      </p:pic>
      <p:pic>
        <p:nvPicPr>
          <p:cNvPr id="158" name="Picture 157"/>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4843900" y="6008521"/>
            <a:ext cx="351039" cy="288032"/>
          </a:xfrm>
          <a:prstGeom prst="rect">
            <a:avLst/>
          </a:prstGeom>
        </p:spPr>
      </p:pic>
      <p:pic>
        <p:nvPicPr>
          <p:cNvPr id="159" name="Picture 158"/>
          <p:cNvPicPr>
            <a:picLocks noChangeAspect="1"/>
          </p:cNvPicPr>
          <p:nvPr/>
        </p:nvPicPr>
        <p:blipFill>
          <a:blip r:embed="rId20">
            <a:extLst>
              <a:ext uri="{BEBA8EAE-BF5A-486C-A8C5-ECC9F3942E4B}">
                <a14:imgProps xmlns:a14="http://schemas.microsoft.com/office/drawing/2010/main">
                  <a14:imgLayer r:embed="rId45">
                    <a14:imgEffect>
                      <a14:backgroundRemoval t="10000" b="90000" l="10000" r="90000"/>
                    </a14:imgEffect>
                  </a14:imgLayer>
                </a14:imgProps>
              </a:ext>
            </a:extLst>
          </a:blip>
          <a:stretch>
            <a:fillRect/>
          </a:stretch>
        </p:blipFill>
        <p:spPr>
          <a:xfrm rot="2019287">
            <a:off x="4623332" y="5676905"/>
            <a:ext cx="458490" cy="304132"/>
          </a:xfrm>
          <a:prstGeom prst="rect">
            <a:avLst/>
          </a:prstGeom>
        </p:spPr>
      </p:pic>
      <p:pic>
        <p:nvPicPr>
          <p:cNvPr id="160" name="Picture 159"/>
          <p:cNvPicPr>
            <a:picLocks noChangeAspect="1"/>
          </p:cNvPicPr>
          <p:nvPr/>
        </p:nvPicPr>
        <p:blipFill>
          <a:blip r:embed="rId18">
            <a:extLst>
              <a:ext uri="{BEBA8EAE-BF5A-486C-A8C5-ECC9F3942E4B}">
                <a14:imgProps xmlns:a14="http://schemas.microsoft.com/office/drawing/2010/main">
                  <a14:imgLayer r:embed="rId24">
                    <a14:imgEffect>
                      <a14:backgroundRemoval t="893" b="89286" l="733" r="89744"/>
                    </a14:imgEffect>
                  </a14:imgLayer>
                </a14:imgProps>
              </a:ext>
            </a:extLst>
          </a:blip>
          <a:stretch>
            <a:fillRect/>
          </a:stretch>
        </p:blipFill>
        <p:spPr>
          <a:xfrm rot="2019287">
            <a:off x="4555869" y="5432457"/>
            <a:ext cx="351039" cy="288032"/>
          </a:xfrm>
          <a:prstGeom prst="rect">
            <a:avLst/>
          </a:prstGeom>
        </p:spPr>
      </p:pic>
      <p:pic>
        <p:nvPicPr>
          <p:cNvPr id="168" name="Picture 167"/>
          <p:cNvPicPr>
            <a:picLocks noChangeAspect="1"/>
          </p:cNvPicPr>
          <p:nvPr/>
        </p:nvPicPr>
        <p:blipFill>
          <a:blip r:embed="rId18">
            <a:extLst>
              <a:ext uri="{BEBA8EAE-BF5A-486C-A8C5-ECC9F3942E4B}">
                <a14:imgProps xmlns:a14="http://schemas.microsoft.com/office/drawing/2010/main">
                  <a14:imgLayer r:embed="rId32">
                    <a14:imgEffect>
                      <a14:backgroundRemoval t="893" b="89286" l="733" r="89744"/>
                    </a14:imgEffect>
                  </a14:imgLayer>
                </a14:imgProps>
              </a:ext>
            </a:extLst>
          </a:blip>
          <a:stretch>
            <a:fillRect/>
          </a:stretch>
        </p:blipFill>
        <p:spPr>
          <a:xfrm rot="2019287">
            <a:off x="8372291" y="7376674"/>
            <a:ext cx="351039" cy="288032"/>
          </a:xfrm>
          <a:prstGeom prst="rect">
            <a:avLst/>
          </a:prstGeom>
        </p:spPr>
      </p:pic>
      <p:pic>
        <p:nvPicPr>
          <p:cNvPr id="169" name="Picture 168"/>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2019287">
            <a:off x="8367745" y="7045059"/>
            <a:ext cx="458490" cy="304132"/>
          </a:xfrm>
          <a:prstGeom prst="rect">
            <a:avLst/>
          </a:prstGeom>
        </p:spPr>
      </p:pic>
      <p:pic>
        <p:nvPicPr>
          <p:cNvPr id="170" name="Picture 169"/>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2019287">
            <a:off x="8367747" y="6757028"/>
            <a:ext cx="458490" cy="304132"/>
          </a:xfrm>
          <a:prstGeom prst="rect">
            <a:avLst/>
          </a:prstGeom>
        </p:spPr>
      </p:pic>
      <p:pic>
        <p:nvPicPr>
          <p:cNvPr id="171" name="Picture 170"/>
          <p:cNvPicPr>
            <a:picLocks noChangeAspect="1"/>
          </p:cNvPicPr>
          <p:nvPr/>
        </p:nvPicPr>
        <p:blipFill>
          <a:blip r:embed="rId20">
            <a:extLst>
              <a:ext uri="{BEBA8EAE-BF5A-486C-A8C5-ECC9F3942E4B}">
                <a14:imgProps xmlns:a14="http://schemas.microsoft.com/office/drawing/2010/main">
                  <a14:imgLayer r:embed="rId46">
                    <a14:imgEffect>
                      <a14:backgroundRemoval t="10000" b="90000" l="10000" r="90000"/>
                    </a14:imgEffect>
                  </a14:imgLayer>
                </a14:imgProps>
              </a:ext>
            </a:extLst>
          </a:blip>
          <a:stretch>
            <a:fillRect/>
          </a:stretch>
        </p:blipFill>
        <p:spPr>
          <a:xfrm rot="2019287">
            <a:off x="8079715" y="7333090"/>
            <a:ext cx="458490" cy="304132"/>
          </a:xfrm>
          <a:prstGeom prst="rect">
            <a:avLst/>
          </a:prstGeom>
        </p:spPr>
      </p:pic>
      <p:pic>
        <p:nvPicPr>
          <p:cNvPr id="172" name="Picture 171"/>
          <p:cNvPicPr>
            <a:picLocks noChangeAspect="1"/>
          </p:cNvPicPr>
          <p:nvPr/>
        </p:nvPicPr>
        <p:blipFill>
          <a:blip r:embed="rId18">
            <a:extLst>
              <a:ext uri="{BEBA8EAE-BF5A-486C-A8C5-ECC9F3942E4B}">
                <a14:imgProps xmlns:a14="http://schemas.microsoft.com/office/drawing/2010/main">
                  <a14:imgLayer r:embed="rId24">
                    <a14:imgEffect>
                      <a14:backgroundRemoval t="893" b="89286" l="733" r="89744"/>
                    </a14:imgEffect>
                  </a14:imgLayer>
                </a14:imgProps>
              </a:ext>
            </a:extLst>
          </a:blip>
          <a:stretch>
            <a:fillRect/>
          </a:stretch>
        </p:blipFill>
        <p:spPr>
          <a:xfrm rot="2019287">
            <a:off x="8084260" y="6584585"/>
            <a:ext cx="351039" cy="288032"/>
          </a:xfrm>
          <a:prstGeom prst="rect">
            <a:avLst/>
          </a:prstGeom>
        </p:spPr>
      </p:pic>
      <p:pic>
        <p:nvPicPr>
          <p:cNvPr id="173" name="Picture 172"/>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2019287">
            <a:off x="8079714" y="6829035"/>
            <a:ext cx="458490" cy="304132"/>
          </a:xfrm>
          <a:prstGeom prst="rect">
            <a:avLst/>
          </a:prstGeom>
        </p:spPr>
      </p:pic>
      <p:pic>
        <p:nvPicPr>
          <p:cNvPr id="174" name="Picture 173"/>
          <p:cNvPicPr>
            <a:picLocks noChangeAspect="1"/>
          </p:cNvPicPr>
          <p:nvPr/>
        </p:nvPicPr>
        <p:blipFill>
          <a:blip r:embed="rId18">
            <a:extLst>
              <a:ext uri="{BEBA8EAE-BF5A-486C-A8C5-ECC9F3942E4B}">
                <a14:imgProps xmlns:a14="http://schemas.microsoft.com/office/drawing/2010/main">
                  <a14:imgLayer r:embed="rId24">
                    <a14:imgEffect>
                      <a14:backgroundRemoval t="893" b="89286" l="733" r="89744"/>
                    </a14:imgEffect>
                  </a14:imgLayer>
                </a14:imgProps>
              </a:ext>
            </a:extLst>
          </a:blip>
          <a:stretch>
            <a:fillRect/>
          </a:stretch>
        </p:blipFill>
        <p:spPr>
          <a:xfrm rot="2019287">
            <a:off x="8300282" y="6440570"/>
            <a:ext cx="351039" cy="288032"/>
          </a:xfrm>
          <a:prstGeom prst="rect">
            <a:avLst/>
          </a:prstGeom>
        </p:spPr>
      </p:pic>
      <p:pic>
        <p:nvPicPr>
          <p:cNvPr id="175" name="Picture 174"/>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9164380" y="7304666"/>
            <a:ext cx="351039" cy="288032"/>
          </a:xfrm>
          <a:prstGeom prst="rect">
            <a:avLst/>
          </a:prstGeom>
        </p:spPr>
      </p:pic>
      <p:pic>
        <p:nvPicPr>
          <p:cNvPr id="176" name="Picture 175"/>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9159834" y="6973051"/>
            <a:ext cx="458490" cy="304132"/>
          </a:xfrm>
          <a:prstGeom prst="rect">
            <a:avLst/>
          </a:prstGeom>
        </p:spPr>
      </p:pic>
      <p:pic>
        <p:nvPicPr>
          <p:cNvPr id="177" name="Picture 176"/>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9159836" y="6685020"/>
            <a:ext cx="458490" cy="304132"/>
          </a:xfrm>
          <a:prstGeom prst="rect">
            <a:avLst/>
          </a:prstGeom>
        </p:spPr>
      </p:pic>
      <p:pic>
        <p:nvPicPr>
          <p:cNvPr id="178" name="Picture 177"/>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8871804" y="7261082"/>
            <a:ext cx="458490" cy="304132"/>
          </a:xfrm>
          <a:prstGeom prst="rect">
            <a:avLst/>
          </a:prstGeom>
        </p:spPr>
      </p:pic>
      <p:pic>
        <p:nvPicPr>
          <p:cNvPr id="179" name="Picture 178"/>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8876349" y="6512577"/>
            <a:ext cx="351039" cy="288032"/>
          </a:xfrm>
          <a:prstGeom prst="rect">
            <a:avLst/>
          </a:prstGeom>
        </p:spPr>
      </p:pic>
      <p:pic>
        <p:nvPicPr>
          <p:cNvPr id="180" name="Picture 179"/>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8871803" y="6757027"/>
            <a:ext cx="458490" cy="304132"/>
          </a:xfrm>
          <a:prstGeom prst="rect">
            <a:avLst/>
          </a:prstGeom>
        </p:spPr>
      </p:pic>
      <p:pic>
        <p:nvPicPr>
          <p:cNvPr id="181" name="Picture 180"/>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9092371" y="6368562"/>
            <a:ext cx="351039" cy="288032"/>
          </a:xfrm>
          <a:prstGeom prst="rect">
            <a:avLst/>
          </a:prstGeom>
        </p:spPr>
      </p:pic>
      <p:pic>
        <p:nvPicPr>
          <p:cNvPr id="182" name="Picture 181"/>
          <p:cNvPicPr>
            <a:picLocks noChangeAspect="1"/>
          </p:cNvPicPr>
          <p:nvPr/>
        </p:nvPicPr>
        <p:blipFill>
          <a:blip r:embed="rId18">
            <a:extLst>
              <a:ext uri="{BEBA8EAE-BF5A-486C-A8C5-ECC9F3942E4B}">
                <a14:imgProps xmlns:a14="http://schemas.microsoft.com/office/drawing/2010/main">
                  <a14:imgLayer r:embed="rId25">
                    <a14:imgEffect>
                      <a14:backgroundRemoval t="893" b="89286" l="733" r="89744"/>
                    </a14:imgEffect>
                  </a14:imgLayer>
                </a14:imgProps>
              </a:ext>
            </a:extLst>
          </a:blip>
          <a:stretch>
            <a:fillRect/>
          </a:stretch>
        </p:blipFill>
        <p:spPr>
          <a:xfrm rot="2019287">
            <a:off x="10172491" y="7304667"/>
            <a:ext cx="351039" cy="288032"/>
          </a:xfrm>
          <a:prstGeom prst="rect">
            <a:avLst/>
          </a:prstGeom>
        </p:spPr>
      </p:pic>
      <p:pic>
        <p:nvPicPr>
          <p:cNvPr id="183" name="Picture 182"/>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10167945" y="6973052"/>
            <a:ext cx="458490" cy="304132"/>
          </a:xfrm>
          <a:prstGeom prst="rect">
            <a:avLst/>
          </a:prstGeom>
        </p:spPr>
      </p:pic>
      <p:pic>
        <p:nvPicPr>
          <p:cNvPr id="184" name="Picture 183"/>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10167947" y="6685021"/>
            <a:ext cx="458490" cy="304132"/>
          </a:xfrm>
          <a:prstGeom prst="rect">
            <a:avLst/>
          </a:prstGeom>
        </p:spPr>
      </p:pic>
      <p:pic>
        <p:nvPicPr>
          <p:cNvPr id="185" name="Picture 184"/>
          <p:cNvPicPr>
            <a:picLocks noChangeAspect="1"/>
          </p:cNvPicPr>
          <p:nvPr/>
        </p:nvPicPr>
        <p:blipFill>
          <a:blip r:embed="rId20">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rot="2019287">
            <a:off x="9879915" y="7261083"/>
            <a:ext cx="458490" cy="304132"/>
          </a:xfrm>
          <a:prstGeom prst="rect">
            <a:avLst/>
          </a:prstGeom>
        </p:spPr>
      </p:pic>
      <p:pic>
        <p:nvPicPr>
          <p:cNvPr id="186" name="Picture 185"/>
          <p:cNvPicPr>
            <a:picLocks noChangeAspect="1"/>
          </p:cNvPicPr>
          <p:nvPr/>
        </p:nvPicPr>
        <p:blipFill>
          <a:blip r:embed="rId18">
            <a:extLst>
              <a:ext uri="{BEBA8EAE-BF5A-486C-A8C5-ECC9F3942E4B}">
                <a14:imgProps xmlns:a14="http://schemas.microsoft.com/office/drawing/2010/main">
                  <a14:imgLayer r:embed="rId35">
                    <a14:imgEffect>
                      <a14:backgroundRemoval t="893" b="89286" l="733" r="89744"/>
                    </a14:imgEffect>
                  </a14:imgLayer>
                </a14:imgProps>
              </a:ext>
            </a:extLst>
          </a:blip>
          <a:stretch>
            <a:fillRect/>
          </a:stretch>
        </p:blipFill>
        <p:spPr>
          <a:xfrm rot="2019287">
            <a:off x="9884460" y="6512578"/>
            <a:ext cx="351039" cy="288032"/>
          </a:xfrm>
          <a:prstGeom prst="rect">
            <a:avLst/>
          </a:prstGeom>
        </p:spPr>
      </p:pic>
      <p:pic>
        <p:nvPicPr>
          <p:cNvPr id="187" name="Picture 186"/>
          <p:cNvPicPr>
            <a:picLocks noChangeAspect="1"/>
          </p:cNvPicPr>
          <p:nvPr/>
        </p:nvPicPr>
        <p:blipFill>
          <a:blip r:embed="rId20">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rot="2019287">
            <a:off x="9879914" y="6757028"/>
            <a:ext cx="458490" cy="304132"/>
          </a:xfrm>
          <a:prstGeom prst="rect">
            <a:avLst/>
          </a:prstGeom>
        </p:spPr>
      </p:pic>
      <p:pic>
        <p:nvPicPr>
          <p:cNvPr id="188" name="Picture 187"/>
          <p:cNvPicPr>
            <a:picLocks noChangeAspect="1"/>
          </p:cNvPicPr>
          <p:nvPr/>
        </p:nvPicPr>
        <p:blipFill>
          <a:blip r:embed="rId18">
            <a:extLst>
              <a:ext uri="{BEBA8EAE-BF5A-486C-A8C5-ECC9F3942E4B}">
                <a14:imgProps xmlns:a14="http://schemas.microsoft.com/office/drawing/2010/main">
                  <a14:imgLayer r:embed="rId35">
                    <a14:imgEffect>
                      <a14:backgroundRemoval t="893" b="89286" l="733" r="89744"/>
                    </a14:imgEffect>
                  </a14:imgLayer>
                </a14:imgProps>
              </a:ext>
            </a:extLst>
          </a:blip>
          <a:stretch>
            <a:fillRect/>
          </a:stretch>
        </p:blipFill>
        <p:spPr>
          <a:xfrm rot="2019287">
            <a:off x="10100482" y="6368563"/>
            <a:ext cx="351039" cy="288032"/>
          </a:xfrm>
          <a:prstGeom prst="rect">
            <a:avLst/>
          </a:prstGeom>
        </p:spPr>
      </p:pic>
      <p:pic>
        <p:nvPicPr>
          <p:cNvPr id="189" name="Picture 188"/>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47">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8465914" y="8167637"/>
            <a:ext cx="528059" cy="540060"/>
          </a:xfrm>
          <a:prstGeom prst="rect">
            <a:avLst/>
          </a:prstGeom>
        </p:spPr>
      </p:pic>
      <p:pic>
        <p:nvPicPr>
          <p:cNvPr id="190" name="Picture 189"/>
          <p:cNvPicPr>
            <a:picLocks noChangeAspect="1"/>
          </p:cNvPicPr>
          <p:nvPr/>
        </p:nvPicPr>
        <p:blipFill>
          <a:blip r:embed="rId4">
            <a:extLst>
              <a:ext uri="{BEBA8EAE-BF5A-486C-A8C5-ECC9F3942E4B}">
                <a14:imgProps xmlns:a14="http://schemas.microsoft.com/office/drawing/2010/main">
                  <a14:imgLayer r:embed="rId48">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7961858" y="7807597"/>
            <a:ext cx="720080" cy="792088"/>
          </a:xfrm>
          <a:prstGeom prst="rect">
            <a:avLst/>
          </a:prstGeom>
        </p:spPr>
      </p:pic>
      <p:pic>
        <p:nvPicPr>
          <p:cNvPr id="191" name="Picture 190"/>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13">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9113986" y="7951613"/>
            <a:ext cx="528059" cy="540060"/>
          </a:xfrm>
          <a:prstGeom prst="rect">
            <a:avLst/>
          </a:prstGeom>
        </p:spPr>
      </p:pic>
      <p:pic>
        <p:nvPicPr>
          <p:cNvPr id="192" name="Picture 191"/>
          <p:cNvPicPr>
            <a:picLocks noChangeAspect="1"/>
          </p:cNvPicPr>
          <p:nvPr/>
        </p:nvPicPr>
        <p:blipFill>
          <a:blip r:embed="rId4">
            <a:extLst>
              <a:ext uri="{BEBA8EAE-BF5A-486C-A8C5-ECC9F3942E4B}">
                <a14:imgProps xmlns:a14="http://schemas.microsoft.com/office/drawing/2010/main">
                  <a14:imgLayer r:embed="rId13">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8537922" y="7735589"/>
            <a:ext cx="720080" cy="792088"/>
          </a:xfrm>
          <a:prstGeom prst="rect">
            <a:avLst/>
          </a:prstGeom>
        </p:spPr>
      </p:pic>
      <p:pic>
        <p:nvPicPr>
          <p:cNvPr id="193" name="Picture 192"/>
          <p:cNvPicPr>
            <a:picLocks noChangeAspect="1"/>
          </p:cNvPicPr>
          <p:nvPr/>
        </p:nvPicPr>
        <p:blipFill>
          <a:blip r:embed="rId4">
            <a:extLst>
              <a:ext uri="{BEBA8EAE-BF5A-486C-A8C5-ECC9F3942E4B}">
                <a14:imgProps xmlns:a14="http://schemas.microsoft.com/office/drawing/2010/main">
                  <a14:imgLayer r:embed="rId13">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9402018" y="7879605"/>
            <a:ext cx="720080" cy="792088"/>
          </a:xfrm>
          <a:prstGeom prst="rect">
            <a:avLst/>
          </a:prstGeom>
        </p:spPr>
      </p:pic>
      <p:pic>
        <p:nvPicPr>
          <p:cNvPr id="194" name="Picture 193"/>
          <p:cNvPicPr>
            <a:picLocks noChangeAspect="1"/>
          </p:cNvPicPr>
          <p:nvPr/>
        </p:nvPicPr>
        <p:blipFill>
          <a:blip r:embed="rId4">
            <a:extLst>
              <a:ext uri="{BEBA8EAE-BF5A-486C-A8C5-ECC9F3942E4B}">
                <a14:imgProps xmlns:a14="http://schemas.microsoft.com/office/drawing/2010/main">
                  <a14:imgLayer r:embed="rId13">
                    <a14:imgEffect>
                      <a14:backgroundRemoval t="0" b="89905" l="10000" r="90000">
                        <a14:foregroundMark x1="46143" y1="21905" x2="46143" y2="21905"/>
                        <a14:foregroundMark x1="33286" y1="31048" x2="33286" y2="31048"/>
                        <a14:foregroundMark x1="24286" y1="35238" x2="24286" y2="35238"/>
                        <a14:foregroundMark x1="25571" y1="23238" x2="25571" y2="23238"/>
                        <a14:foregroundMark x1="47429" y1="24952" x2="47429" y2="24952"/>
                        <a14:foregroundMark x1="59143" y1="20381" x2="59143" y2="20381"/>
                        <a14:foregroundMark x1="50857" y1="12571" x2="50857" y2="12571"/>
                        <a14:foregroundMark x1="52714" y1="10667" x2="52714" y2="10667"/>
                        <a14:foregroundMark x1="53286" y1="8190" x2="53286" y2="8190"/>
                        <a14:foregroundMark x1="37714" y1="19238" x2="37714" y2="19238"/>
                        <a14:foregroundMark x1="34429" y1="18095" x2="34429" y2="18095"/>
                        <a14:foregroundMark x1="31429" y1="19238" x2="31429" y2="19238"/>
                        <a14:foregroundMark x1="31714" y1="21333" x2="31714" y2="21333"/>
                      </a14:backgroundRemoval>
                    </a14:imgEffect>
                  </a14:imgLayer>
                </a14:imgProps>
              </a:ext>
            </a:extLst>
          </a:blip>
          <a:stretch>
            <a:fillRect/>
          </a:stretch>
        </p:blipFill>
        <p:spPr>
          <a:xfrm>
            <a:off x="9834066" y="7807597"/>
            <a:ext cx="720080" cy="792088"/>
          </a:xfrm>
          <a:prstGeom prst="rect">
            <a:avLst/>
          </a:prstGeom>
        </p:spPr>
      </p:pic>
      <p:sp>
        <p:nvSpPr>
          <p:cNvPr id="195" name="Freeform 194"/>
          <p:cNvSpPr/>
          <p:nvPr/>
        </p:nvSpPr>
        <p:spPr>
          <a:xfrm>
            <a:off x="9011204" y="3627868"/>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9474026" y="3631133"/>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7889850" y="3991173"/>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8352672" y="3994438"/>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8969970" y="3991173"/>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9432792" y="3994438"/>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9875300" y="4059916"/>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10338122" y="4063181"/>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10019316" y="3699876"/>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10482138" y="3703141"/>
            <a:ext cx="350664" cy="315160"/>
          </a:xfrm>
          <a:custGeom>
            <a:avLst/>
            <a:gdLst>
              <a:gd name="connsiteX0" fmla="*/ 226787 w 350664"/>
              <a:gd name="connsiteY0" fmla="*/ 79139 h 315160"/>
              <a:gd name="connsiteX1" fmla="*/ 233267 w 350664"/>
              <a:gd name="connsiteY1" fmla="*/ 20824 h 315160"/>
              <a:gd name="connsiteX2" fmla="*/ 239747 w 350664"/>
              <a:gd name="connsiteY2" fmla="*/ 1385 h 315160"/>
              <a:gd name="connsiteX3" fmla="*/ 246226 w 350664"/>
              <a:gd name="connsiteY3" fmla="*/ 85619 h 315160"/>
              <a:gd name="connsiteX4" fmla="*/ 291584 w 350664"/>
              <a:gd name="connsiteY4" fmla="*/ 46742 h 315160"/>
              <a:gd name="connsiteX5" fmla="*/ 278624 w 350664"/>
              <a:gd name="connsiteY5" fmla="*/ 72660 h 315160"/>
              <a:gd name="connsiteX6" fmla="*/ 226787 w 350664"/>
              <a:gd name="connsiteY6" fmla="*/ 98578 h 315160"/>
              <a:gd name="connsiteX7" fmla="*/ 278624 w 350664"/>
              <a:gd name="connsiteY7" fmla="*/ 105057 h 315160"/>
              <a:gd name="connsiteX8" fmla="*/ 323982 w 350664"/>
              <a:gd name="connsiteY8" fmla="*/ 111537 h 315160"/>
              <a:gd name="connsiteX9" fmla="*/ 298063 w 350664"/>
              <a:gd name="connsiteY9" fmla="*/ 130975 h 315160"/>
              <a:gd name="connsiteX10" fmla="*/ 181430 w 350664"/>
              <a:gd name="connsiteY10" fmla="*/ 137455 h 315160"/>
              <a:gd name="connsiteX11" fmla="*/ 213828 w 350664"/>
              <a:gd name="connsiteY11" fmla="*/ 111537 h 315160"/>
              <a:gd name="connsiteX12" fmla="*/ 220308 w 350664"/>
              <a:gd name="connsiteY12" fmla="*/ 137455 h 315160"/>
              <a:gd name="connsiteX13" fmla="*/ 226787 w 350664"/>
              <a:gd name="connsiteY13" fmla="*/ 169852 h 315160"/>
              <a:gd name="connsiteX14" fmla="*/ 233267 w 350664"/>
              <a:gd name="connsiteY14" fmla="*/ 195770 h 315160"/>
              <a:gd name="connsiteX15" fmla="*/ 239747 w 350664"/>
              <a:gd name="connsiteY15" fmla="*/ 234647 h 315160"/>
              <a:gd name="connsiteX16" fmla="*/ 246226 w 350664"/>
              <a:gd name="connsiteY16" fmla="*/ 267045 h 315160"/>
              <a:gd name="connsiteX17" fmla="*/ 239747 w 350664"/>
              <a:gd name="connsiteY17" fmla="*/ 143934 h 315160"/>
              <a:gd name="connsiteX18" fmla="*/ 233267 w 350664"/>
              <a:gd name="connsiteY18" fmla="*/ 118016 h 315160"/>
              <a:gd name="connsiteX19" fmla="*/ 220308 w 350664"/>
              <a:gd name="connsiteY19" fmla="*/ 143934 h 315160"/>
              <a:gd name="connsiteX20" fmla="*/ 207348 w 350664"/>
              <a:gd name="connsiteY20" fmla="*/ 156893 h 315160"/>
              <a:gd name="connsiteX21" fmla="*/ 168470 w 350664"/>
              <a:gd name="connsiteY21" fmla="*/ 221688 h 315160"/>
              <a:gd name="connsiteX22" fmla="*/ 149032 w 350664"/>
              <a:gd name="connsiteY22" fmla="*/ 260565 h 315160"/>
              <a:gd name="connsiteX23" fmla="*/ 142552 w 350664"/>
              <a:gd name="connsiteY23" fmla="*/ 228168 h 315160"/>
              <a:gd name="connsiteX24" fmla="*/ 142552 w 350664"/>
              <a:gd name="connsiteY24" fmla="*/ 118016 h 315160"/>
              <a:gd name="connsiteX25" fmla="*/ 181430 w 350664"/>
              <a:gd name="connsiteY25" fmla="*/ 98578 h 315160"/>
              <a:gd name="connsiteX26" fmla="*/ 246226 w 350664"/>
              <a:gd name="connsiteY26" fmla="*/ 111537 h 315160"/>
              <a:gd name="connsiteX27" fmla="*/ 207348 w 350664"/>
              <a:gd name="connsiteY27" fmla="*/ 85619 h 315160"/>
              <a:gd name="connsiteX28" fmla="*/ 155511 w 350664"/>
              <a:gd name="connsiteY28" fmla="*/ 59701 h 315160"/>
              <a:gd name="connsiteX29" fmla="*/ 129593 w 350664"/>
              <a:gd name="connsiteY29" fmla="*/ 33783 h 315160"/>
              <a:gd name="connsiteX30" fmla="*/ 84235 w 350664"/>
              <a:gd name="connsiteY30" fmla="*/ 20824 h 315160"/>
              <a:gd name="connsiteX31" fmla="*/ 110154 w 350664"/>
              <a:gd name="connsiteY31" fmla="*/ 14344 h 315160"/>
              <a:gd name="connsiteX32" fmla="*/ 129593 w 350664"/>
              <a:gd name="connsiteY32" fmla="*/ 27303 h 315160"/>
              <a:gd name="connsiteX33" fmla="*/ 174950 w 350664"/>
              <a:gd name="connsiteY33" fmla="*/ 72660 h 315160"/>
              <a:gd name="connsiteX34" fmla="*/ 213828 w 350664"/>
              <a:gd name="connsiteY34" fmla="*/ 85619 h 315160"/>
              <a:gd name="connsiteX35" fmla="*/ 233267 w 350664"/>
              <a:gd name="connsiteY35" fmla="*/ 92098 h 315160"/>
              <a:gd name="connsiteX36" fmla="*/ 252706 w 350664"/>
              <a:gd name="connsiteY36" fmla="*/ 118016 h 315160"/>
              <a:gd name="connsiteX37" fmla="*/ 285104 w 350664"/>
              <a:gd name="connsiteY37" fmla="*/ 156893 h 315160"/>
              <a:gd name="connsiteX38" fmla="*/ 323982 w 350664"/>
              <a:gd name="connsiteY38" fmla="*/ 182811 h 315160"/>
              <a:gd name="connsiteX39" fmla="*/ 330462 w 350664"/>
              <a:gd name="connsiteY39" fmla="*/ 202250 h 315160"/>
              <a:gd name="connsiteX40" fmla="*/ 349900 w 350664"/>
              <a:gd name="connsiteY40" fmla="*/ 208729 h 315160"/>
              <a:gd name="connsiteX41" fmla="*/ 323982 w 350664"/>
              <a:gd name="connsiteY41" fmla="*/ 195770 h 315160"/>
              <a:gd name="connsiteX42" fmla="*/ 304543 w 350664"/>
              <a:gd name="connsiteY42" fmla="*/ 182811 h 315160"/>
              <a:gd name="connsiteX43" fmla="*/ 259185 w 350664"/>
              <a:gd name="connsiteY43" fmla="*/ 130975 h 315160"/>
              <a:gd name="connsiteX44" fmla="*/ 239747 w 350664"/>
              <a:gd name="connsiteY44" fmla="*/ 124496 h 315160"/>
              <a:gd name="connsiteX45" fmla="*/ 246226 w 350664"/>
              <a:gd name="connsiteY45" fmla="*/ 312401 h 315160"/>
              <a:gd name="connsiteX46" fmla="*/ 226787 w 350664"/>
              <a:gd name="connsiteY46" fmla="*/ 280004 h 315160"/>
              <a:gd name="connsiteX47" fmla="*/ 220308 w 350664"/>
              <a:gd name="connsiteY47" fmla="*/ 260565 h 315160"/>
              <a:gd name="connsiteX48" fmla="*/ 207348 w 350664"/>
              <a:gd name="connsiteY48" fmla="*/ 208729 h 315160"/>
              <a:gd name="connsiteX49" fmla="*/ 220308 w 350664"/>
              <a:gd name="connsiteY49" fmla="*/ 169852 h 315160"/>
              <a:gd name="connsiteX50" fmla="*/ 213828 w 350664"/>
              <a:gd name="connsiteY50" fmla="*/ 150414 h 315160"/>
              <a:gd name="connsiteX51" fmla="*/ 187909 w 350664"/>
              <a:gd name="connsiteY51" fmla="*/ 156893 h 315160"/>
              <a:gd name="connsiteX52" fmla="*/ 142552 w 350664"/>
              <a:gd name="connsiteY52" fmla="*/ 189291 h 315160"/>
              <a:gd name="connsiteX53" fmla="*/ 123113 w 350664"/>
              <a:gd name="connsiteY53" fmla="*/ 208729 h 315160"/>
              <a:gd name="connsiteX54" fmla="*/ 103674 w 350664"/>
              <a:gd name="connsiteY54" fmla="*/ 215209 h 315160"/>
              <a:gd name="connsiteX55" fmla="*/ 84235 w 350664"/>
              <a:gd name="connsiteY55" fmla="*/ 228168 h 315160"/>
              <a:gd name="connsiteX56" fmla="*/ 97194 w 350664"/>
              <a:gd name="connsiteY56" fmla="*/ 208729 h 315160"/>
              <a:gd name="connsiteX57" fmla="*/ 116633 w 350664"/>
              <a:gd name="connsiteY57" fmla="*/ 195770 h 315160"/>
              <a:gd name="connsiteX58" fmla="*/ 123113 w 350664"/>
              <a:gd name="connsiteY58" fmla="*/ 176332 h 315160"/>
              <a:gd name="connsiteX59" fmla="*/ 142552 w 350664"/>
              <a:gd name="connsiteY59" fmla="*/ 150414 h 315160"/>
              <a:gd name="connsiteX60" fmla="*/ 168470 w 350664"/>
              <a:gd name="connsiteY60" fmla="*/ 111537 h 315160"/>
              <a:gd name="connsiteX61" fmla="*/ 129593 w 350664"/>
              <a:gd name="connsiteY61" fmla="*/ 124496 h 315160"/>
              <a:gd name="connsiteX62" fmla="*/ 0 w 350664"/>
              <a:gd name="connsiteY62" fmla="*/ 130975 h 3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0664" h="315160">
                <a:moveTo>
                  <a:pt x="226787" y="79139"/>
                </a:moveTo>
                <a:cubicBezTo>
                  <a:pt x="228947" y="59701"/>
                  <a:pt x="230051" y="40116"/>
                  <a:pt x="233267" y="20824"/>
                </a:cubicBezTo>
                <a:cubicBezTo>
                  <a:pt x="234390" y="14087"/>
                  <a:pt x="238407" y="-5313"/>
                  <a:pt x="239747" y="1385"/>
                </a:cubicBezTo>
                <a:cubicBezTo>
                  <a:pt x="245270" y="28999"/>
                  <a:pt x="244066" y="57541"/>
                  <a:pt x="246226" y="85619"/>
                </a:cubicBezTo>
                <a:cubicBezTo>
                  <a:pt x="249790" y="82055"/>
                  <a:pt x="286041" y="43970"/>
                  <a:pt x="291584" y="46742"/>
                </a:cubicBezTo>
                <a:cubicBezTo>
                  <a:pt x="300223" y="51062"/>
                  <a:pt x="284910" y="65326"/>
                  <a:pt x="278624" y="72660"/>
                </a:cubicBezTo>
                <a:cubicBezTo>
                  <a:pt x="260601" y="93686"/>
                  <a:pt x="250797" y="92575"/>
                  <a:pt x="226787" y="98578"/>
                </a:cubicBezTo>
                <a:lnTo>
                  <a:pt x="278624" y="105057"/>
                </a:lnTo>
                <a:cubicBezTo>
                  <a:pt x="293763" y="107075"/>
                  <a:pt x="314818" y="99319"/>
                  <a:pt x="323982" y="111537"/>
                </a:cubicBezTo>
                <a:cubicBezTo>
                  <a:pt x="330462" y="120176"/>
                  <a:pt x="308688" y="129043"/>
                  <a:pt x="298063" y="130975"/>
                </a:cubicBezTo>
                <a:cubicBezTo>
                  <a:pt x="259753" y="137940"/>
                  <a:pt x="220308" y="135295"/>
                  <a:pt x="181430" y="137455"/>
                </a:cubicBezTo>
                <a:cubicBezTo>
                  <a:pt x="183451" y="134423"/>
                  <a:pt x="199917" y="101104"/>
                  <a:pt x="213828" y="111537"/>
                </a:cubicBezTo>
                <a:cubicBezTo>
                  <a:pt x="220952" y="116880"/>
                  <a:pt x="218376" y="128762"/>
                  <a:pt x="220308" y="137455"/>
                </a:cubicBezTo>
                <a:cubicBezTo>
                  <a:pt x="222697" y="148206"/>
                  <a:pt x="224398" y="159101"/>
                  <a:pt x="226787" y="169852"/>
                </a:cubicBezTo>
                <a:cubicBezTo>
                  <a:pt x="228719" y="178545"/>
                  <a:pt x="231520" y="187038"/>
                  <a:pt x="233267" y="195770"/>
                </a:cubicBezTo>
                <a:cubicBezTo>
                  <a:pt x="235844" y="208653"/>
                  <a:pt x="237397" y="221721"/>
                  <a:pt x="239747" y="234647"/>
                </a:cubicBezTo>
                <a:cubicBezTo>
                  <a:pt x="241717" y="245483"/>
                  <a:pt x="244066" y="256246"/>
                  <a:pt x="246226" y="267045"/>
                </a:cubicBezTo>
                <a:cubicBezTo>
                  <a:pt x="244066" y="226008"/>
                  <a:pt x="243307" y="184873"/>
                  <a:pt x="239747" y="143934"/>
                </a:cubicBezTo>
                <a:cubicBezTo>
                  <a:pt x="238976" y="135062"/>
                  <a:pt x="242172" y="118016"/>
                  <a:pt x="233267" y="118016"/>
                </a:cubicBezTo>
                <a:cubicBezTo>
                  <a:pt x="223608" y="118016"/>
                  <a:pt x="225666" y="135897"/>
                  <a:pt x="220308" y="143934"/>
                </a:cubicBezTo>
                <a:cubicBezTo>
                  <a:pt x="216919" y="149017"/>
                  <a:pt x="211668" y="152573"/>
                  <a:pt x="207348" y="156893"/>
                </a:cubicBezTo>
                <a:cubicBezTo>
                  <a:pt x="178698" y="214193"/>
                  <a:pt x="195091" y="195070"/>
                  <a:pt x="168470" y="221688"/>
                </a:cubicBezTo>
                <a:cubicBezTo>
                  <a:pt x="168208" y="222475"/>
                  <a:pt x="155884" y="265133"/>
                  <a:pt x="149032" y="260565"/>
                </a:cubicBezTo>
                <a:cubicBezTo>
                  <a:pt x="139869" y="254456"/>
                  <a:pt x="144712" y="238967"/>
                  <a:pt x="142552" y="228168"/>
                </a:cubicBezTo>
                <a:cubicBezTo>
                  <a:pt x="140694" y="207735"/>
                  <a:pt x="128949" y="145221"/>
                  <a:pt x="142552" y="118016"/>
                </a:cubicBezTo>
                <a:cubicBezTo>
                  <a:pt x="147577" y="107967"/>
                  <a:pt x="172229" y="101645"/>
                  <a:pt x="181430" y="98578"/>
                </a:cubicBezTo>
                <a:cubicBezTo>
                  <a:pt x="187788" y="100167"/>
                  <a:pt x="246226" y="115508"/>
                  <a:pt x="246226" y="111537"/>
                </a:cubicBezTo>
                <a:cubicBezTo>
                  <a:pt x="246226" y="95962"/>
                  <a:pt x="220307" y="94258"/>
                  <a:pt x="207348" y="85619"/>
                </a:cubicBezTo>
                <a:cubicBezTo>
                  <a:pt x="178231" y="66208"/>
                  <a:pt x="195140" y="75552"/>
                  <a:pt x="155511" y="59701"/>
                </a:cubicBezTo>
                <a:cubicBezTo>
                  <a:pt x="146872" y="51062"/>
                  <a:pt x="139535" y="40885"/>
                  <a:pt x="129593" y="33783"/>
                </a:cubicBezTo>
                <a:cubicBezTo>
                  <a:pt x="124585" y="30206"/>
                  <a:pt x="86949" y="21502"/>
                  <a:pt x="84235" y="20824"/>
                </a:cubicBezTo>
                <a:cubicBezTo>
                  <a:pt x="92875" y="18664"/>
                  <a:pt x="101338" y="13085"/>
                  <a:pt x="110154" y="14344"/>
                </a:cubicBezTo>
                <a:cubicBezTo>
                  <a:pt x="117863" y="15445"/>
                  <a:pt x="123805" y="22093"/>
                  <a:pt x="129593" y="27303"/>
                </a:cubicBezTo>
                <a:cubicBezTo>
                  <a:pt x="145486" y="41606"/>
                  <a:pt x="154666" y="65899"/>
                  <a:pt x="174950" y="72660"/>
                </a:cubicBezTo>
                <a:lnTo>
                  <a:pt x="213828" y="85619"/>
                </a:lnTo>
                <a:lnTo>
                  <a:pt x="233267" y="92098"/>
                </a:lnTo>
                <a:cubicBezTo>
                  <a:pt x="239747" y="100737"/>
                  <a:pt x="246429" y="109228"/>
                  <a:pt x="252706" y="118016"/>
                </a:cubicBezTo>
                <a:cubicBezTo>
                  <a:pt x="266078" y="136737"/>
                  <a:pt x="265653" y="141765"/>
                  <a:pt x="285104" y="156893"/>
                </a:cubicBezTo>
                <a:cubicBezTo>
                  <a:pt x="297398" y="166455"/>
                  <a:pt x="323982" y="182811"/>
                  <a:pt x="323982" y="182811"/>
                </a:cubicBezTo>
                <a:cubicBezTo>
                  <a:pt x="326142" y="189291"/>
                  <a:pt x="325632" y="197420"/>
                  <a:pt x="330462" y="202250"/>
                </a:cubicBezTo>
                <a:cubicBezTo>
                  <a:pt x="335291" y="207079"/>
                  <a:pt x="354729" y="213558"/>
                  <a:pt x="349900" y="208729"/>
                </a:cubicBezTo>
                <a:cubicBezTo>
                  <a:pt x="343070" y="201899"/>
                  <a:pt x="332368" y="200562"/>
                  <a:pt x="323982" y="195770"/>
                </a:cubicBezTo>
                <a:cubicBezTo>
                  <a:pt x="317221" y="191906"/>
                  <a:pt x="311023" y="187131"/>
                  <a:pt x="304543" y="182811"/>
                </a:cubicBezTo>
                <a:cubicBezTo>
                  <a:pt x="294156" y="167231"/>
                  <a:pt x="275430" y="136390"/>
                  <a:pt x="259185" y="130975"/>
                </a:cubicBezTo>
                <a:lnTo>
                  <a:pt x="239747" y="124496"/>
                </a:lnTo>
                <a:cubicBezTo>
                  <a:pt x="241907" y="187131"/>
                  <a:pt x="251431" y="249945"/>
                  <a:pt x="246226" y="312401"/>
                </a:cubicBezTo>
                <a:cubicBezTo>
                  <a:pt x="245180" y="324951"/>
                  <a:pt x="232419" y="291268"/>
                  <a:pt x="226787" y="280004"/>
                </a:cubicBezTo>
                <a:cubicBezTo>
                  <a:pt x="223732" y="273895"/>
                  <a:pt x="222105" y="267154"/>
                  <a:pt x="220308" y="260565"/>
                </a:cubicBezTo>
                <a:cubicBezTo>
                  <a:pt x="215622" y="243382"/>
                  <a:pt x="211668" y="226008"/>
                  <a:pt x="207348" y="208729"/>
                </a:cubicBezTo>
                <a:cubicBezTo>
                  <a:pt x="211668" y="195770"/>
                  <a:pt x="218799" y="183429"/>
                  <a:pt x="220308" y="169852"/>
                </a:cubicBezTo>
                <a:cubicBezTo>
                  <a:pt x="221062" y="163064"/>
                  <a:pt x="220169" y="152950"/>
                  <a:pt x="213828" y="150414"/>
                </a:cubicBezTo>
                <a:cubicBezTo>
                  <a:pt x="205559" y="147107"/>
                  <a:pt x="196549" y="154733"/>
                  <a:pt x="187909" y="156893"/>
                </a:cubicBezTo>
                <a:cubicBezTo>
                  <a:pt x="172520" y="167152"/>
                  <a:pt x="156622" y="177231"/>
                  <a:pt x="142552" y="189291"/>
                </a:cubicBezTo>
                <a:cubicBezTo>
                  <a:pt x="135595" y="195254"/>
                  <a:pt x="130737" y="203646"/>
                  <a:pt x="123113" y="208729"/>
                </a:cubicBezTo>
                <a:cubicBezTo>
                  <a:pt x="117430" y="212518"/>
                  <a:pt x="109783" y="212154"/>
                  <a:pt x="103674" y="215209"/>
                </a:cubicBezTo>
                <a:cubicBezTo>
                  <a:pt x="96709" y="218692"/>
                  <a:pt x="90715" y="223848"/>
                  <a:pt x="84235" y="228168"/>
                </a:cubicBezTo>
                <a:cubicBezTo>
                  <a:pt x="88555" y="221688"/>
                  <a:pt x="91687" y="214236"/>
                  <a:pt x="97194" y="208729"/>
                </a:cubicBezTo>
                <a:cubicBezTo>
                  <a:pt x="102701" y="203222"/>
                  <a:pt x="111768" y="201851"/>
                  <a:pt x="116633" y="195770"/>
                </a:cubicBezTo>
                <a:cubicBezTo>
                  <a:pt x="120900" y="190437"/>
                  <a:pt x="119724" y="182262"/>
                  <a:pt x="123113" y="176332"/>
                </a:cubicBezTo>
                <a:cubicBezTo>
                  <a:pt x="128471" y="166956"/>
                  <a:pt x="136359" y="159261"/>
                  <a:pt x="142552" y="150414"/>
                </a:cubicBezTo>
                <a:cubicBezTo>
                  <a:pt x="151484" y="137655"/>
                  <a:pt x="183246" y="106612"/>
                  <a:pt x="168470" y="111537"/>
                </a:cubicBezTo>
                <a:cubicBezTo>
                  <a:pt x="155511" y="115857"/>
                  <a:pt x="142988" y="121817"/>
                  <a:pt x="129593" y="124496"/>
                </a:cubicBezTo>
                <a:cubicBezTo>
                  <a:pt x="84079" y="133598"/>
                  <a:pt x="46598" y="130975"/>
                  <a:pt x="0" y="130975"/>
                </a:cubicBezTo>
              </a:path>
            </a:pathLst>
          </a:custGeom>
          <a:solidFill>
            <a:srgbClr val="498A1B"/>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5" name="Straight Connector 204"/>
          <p:cNvCxnSpPr/>
          <p:nvPr/>
        </p:nvCxnSpPr>
        <p:spPr>
          <a:xfrm flipH="1" flipV="1">
            <a:off x="7792887" y="4468016"/>
            <a:ext cx="3168352" cy="216024"/>
          </a:xfrm>
          <a:prstGeom prst="line">
            <a:avLst/>
          </a:prstGeom>
        </p:spPr>
        <p:style>
          <a:lnRef idx="2">
            <a:schemeClr val="accent1"/>
          </a:lnRef>
          <a:fillRef idx="0">
            <a:schemeClr val="accent1"/>
          </a:fillRef>
          <a:effectRef idx="1">
            <a:schemeClr val="accent1"/>
          </a:effectRef>
          <a:fontRef idx="minor">
            <a:schemeClr val="tx1"/>
          </a:fontRef>
        </p:style>
      </p:cxnSp>
      <p:sp>
        <p:nvSpPr>
          <p:cNvPr id="206" name="Freeform 205"/>
          <p:cNvSpPr/>
          <p:nvPr/>
        </p:nvSpPr>
        <p:spPr>
          <a:xfrm rot="1292350">
            <a:off x="8008911" y="4396008"/>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rot="1292350">
            <a:off x="9521079" y="4468016"/>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8" name="Freeform 207"/>
          <p:cNvSpPr/>
          <p:nvPr/>
        </p:nvSpPr>
        <p:spPr>
          <a:xfrm rot="1292350">
            <a:off x="10025135" y="4540024"/>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292350">
            <a:off x="10457183" y="4540024"/>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292350">
            <a:off x="8656983" y="4468016"/>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1" name="Straight Connector 210"/>
          <p:cNvCxnSpPr/>
          <p:nvPr/>
        </p:nvCxnSpPr>
        <p:spPr>
          <a:xfrm flipH="1" flipV="1">
            <a:off x="7792887" y="4972072"/>
            <a:ext cx="3168352" cy="216024"/>
          </a:xfrm>
          <a:prstGeom prst="line">
            <a:avLst/>
          </a:prstGeom>
        </p:spPr>
        <p:style>
          <a:lnRef idx="2">
            <a:schemeClr val="accent1"/>
          </a:lnRef>
          <a:fillRef idx="0">
            <a:schemeClr val="accent1"/>
          </a:fillRef>
          <a:effectRef idx="1">
            <a:schemeClr val="accent1"/>
          </a:effectRef>
          <a:fontRef idx="minor">
            <a:schemeClr val="tx1"/>
          </a:fontRef>
        </p:style>
      </p:cxnSp>
      <p:sp>
        <p:nvSpPr>
          <p:cNvPr id="212" name="Freeform 211"/>
          <p:cNvSpPr/>
          <p:nvPr/>
        </p:nvSpPr>
        <p:spPr>
          <a:xfrm rot="1292350">
            <a:off x="8008911" y="4900064"/>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292350">
            <a:off x="9521079" y="4972072"/>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4" name="Freeform 213"/>
          <p:cNvSpPr/>
          <p:nvPr/>
        </p:nvSpPr>
        <p:spPr>
          <a:xfrm rot="1292350">
            <a:off x="10025135" y="5044080"/>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5" name="Freeform 214"/>
          <p:cNvSpPr/>
          <p:nvPr/>
        </p:nvSpPr>
        <p:spPr>
          <a:xfrm rot="1292350">
            <a:off x="10457183" y="5044080"/>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6" name="Freeform 215"/>
          <p:cNvSpPr/>
          <p:nvPr/>
        </p:nvSpPr>
        <p:spPr>
          <a:xfrm rot="1292350">
            <a:off x="8656983" y="4972072"/>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5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7" name="Straight Connector 216"/>
          <p:cNvCxnSpPr/>
          <p:nvPr/>
        </p:nvCxnSpPr>
        <p:spPr>
          <a:xfrm flipH="1" flipV="1">
            <a:off x="7648872" y="5692152"/>
            <a:ext cx="3168352" cy="216024"/>
          </a:xfrm>
          <a:prstGeom prst="line">
            <a:avLst/>
          </a:prstGeom>
        </p:spPr>
        <p:style>
          <a:lnRef idx="2">
            <a:schemeClr val="accent1"/>
          </a:lnRef>
          <a:fillRef idx="0">
            <a:schemeClr val="accent1"/>
          </a:fillRef>
          <a:effectRef idx="1">
            <a:schemeClr val="accent1"/>
          </a:effectRef>
          <a:fontRef idx="minor">
            <a:schemeClr val="tx1"/>
          </a:fontRef>
        </p:style>
      </p:cxnSp>
      <p:sp>
        <p:nvSpPr>
          <p:cNvPr id="218" name="Freeform 217"/>
          <p:cNvSpPr/>
          <p:nvPr/>
        </p:nvSpPr>
        <p:spPr>
          <a:xfrm rot="1292350">
            <a:off x="7864896" y="5620144"/>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9" name="Freeform 218"/>
          <p:cNvSpPr/>
          <p:nvPr/>
        </p:nvSpPr>
        <p:spPr>
          <a:xfrm rot="1292350">
            <a:off x="9377064" y="5692152"/>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0" name="Freeform 219"/>
          <p:cNvSpPr/>
          <p:nvPr/>
        </p:nvSpPr>
        <p:spPr>
          <a:xfrm rot="1292350">
            <a:off x="9881120" y="5764160"/>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1" name="Freeform 220"/>
          <p:cNvSpPr/>
          <p:nvPr/>
        </p:nvSpPr>
        <p:spPr>
          <a:xfrm rot="1292350">
            <a:off x="10313168" y="5764160"/>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2" name="Freeform 221"/>
          <p:cNvSpPr/>
          <p:nvPr/>
        </p:nvSpPr>
        <p:spPr>
          <a:xfrm rot="1292350">
            <a:off x="8512968" y="5692152"/>
            <a:ext cx="303767" cy="314105"/>
          </a:xfrm>
          <a:custGeom>
            <a:avLst/>
            <a:gdLst>
              <a:gd name="connsiteX0" fmla="*/ 194241 w 375775"/>
              <a:gd name="connsiteY0" fmla="*/ 119874 h 314105"/>
              <a:gd name="connsiteX1" fmla="*/ 134474 w 375775"/>
              <a:gd name="connsiteY1" fmla="*/ 347 h 314105"/>
              <a:gd name="connsiteX2" fmla="*/ 89649 w 375775"/>
              <a:gd name="connsiteY2" fmla="*/ 15288 h 314105"/>
              <a:gd name="connsiteX3" fmla="*/ 104591 w 375775"/>
              <a:gd name="connsiteY3" fmla="*/ 75051 h 314105"/>
              <a:gd name="connsiteX4" fmla="*/ 164358 w 375775"/>
              <a:gd name="connsiteY4" fmla="*/ 149756 h 314105"/>
              <a:gd name="connsiteX5" fmla="*/ 134474 w 375775"/>
              <a:gd name="connsiteY5" fmla="*/ 119874 h 314105"/>
              <a:gd name="connsiteX6" fmla="*/ 44824 w 375775"/>
              <a:gd name="connsiteY6" fmla="*/ 134815 h 314105"/>
              <a:gd name="connsiteX7" fmla="*/ 0 w 375775"/>
              <a:gd name="connsiteY7" fmla="*/ 164696 h 314105"/>
              <a:gd name="connsiteX8" fmla="*/ 44824 w 375775"/>
              <a:gd name="connsiteY8" fmla="*/ 194578 h 314105"/>
              <a:gd name="connsiteX9" fmla="*/ 164358 w 375775"/>
              <a:gd name="connsiteY9" fmla="*/ 179637 h 314105"/>
              <a:gd name="connsiteX10" fmla="*/ 179299 w 375775"/>
              <a:gd name="connsiteY10" fmla="*/ 299164 h 314105"/>
              <a:gd name="connsiteX11" fmla="*/ 224124 w 375775"/>
              <a:gd name="connsiteY11" fmla="*/ 314105 h 314105"/>
              <a:gd name="connsiteX12" fmla="*/ 268949 w 375775"/>
              <a:gd name="connsiteY12" fmla="*/ 299164 h 314105"/>
              <a:gd name="connsiteX13" fmla="*/ 283891 w 375775"/>
              <a:gd name="connsiteY13" fmla="*/ 209519 h 314105"/>
              <a:gd name="connsiteX14" fmla="*/ 239066 w 375775"/>
              <a:gd name="connsiteY14" fmla="*/ 194578 h 314105"/>
              <a:gd name="connsiteX15" fmla="*/ 194241 w 375775"/>
              <a:gd name="connsiteY15" fmla="*/ 164696 h 314105"/>
              <a:gd name="connsiteX16" fmla="*/ 358599 w 375775"/>
              <a:gd name="connsiteY16" fmla="*/ 149756 h 314105"/>
              <a:gd name="connsiteX17" fmla="*/ 373540 w 375775"/>
              <a:gd name="connsiteY17" fmla="*/ 104933 h 314105"/>
              <a:gd name="connsiteX18" fmla="*/ 328716 w 375775"/>
              <a:gd name="connsiteY18" fmla="*/ 75051 h 314105"/>
              <a:gd name="connsiteX19" fmla="*/ 239066 w 375775"/>
              <a:gd name="connsiteY19" fmla="*/ 45169 h 314105"/>
              <a:gd name="connsiteX20" fmla="*/ 134474 w 375775"/>
              <a:gd name="connsiteY20" fmla="*/ 75051 h 3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75" h="314105">
                <a:moveTo>
                  <a:pt x="194241" y="119874"/>
                </a:moveTo>
                <a:cubicBezTo>
                  <a:pt x="186473" y="73272"/>
                  <a:pt x="198503" y="11018"/>
                  <a:pt x="134474" y="347"/>
                </a:cubicBezTo>
                <a:cubicBezTo>
                  <a:pt x="118938" y="-2242"/>
                  <a:pt x="104591" y="10308"/>
                  <a:pt x="89649" y="15288"/>
                </a:cubicBezTo>
                <a:cubicBezTo>
                  <a:pt x="94630" y="35209"/>
                  <a:pt x="93200" y="57966"/>
                  <a:pt x="104591" y="75051"/>
                </a:cubicBezTo>
                <a:cubicBezTo>
                  <a:pt x="105592" y="76552"/>
                  <a:pt x="193666" y="120450"/>
                  <a:pt x="164358" y="149756"/>
                </a:cubicBezTo>
                <a:lnTo>
                  <a:pt x="134474" y="119874"/>
                </a:lnTo>
                <a:cubicBezTo>
                  <a:pt x="104591" y="124854"/>
                  <a:pt x="73565" y="125235"/>
                  <a:pt x="44824" y="134815"/>
                </a:cubicBezTo>
                <a:cubicBezTo>
                  <a:pt x="27788" y="140493"/>
                  <a:pt x="0" y="146739"/>
                  <a:pt x="0" y="164696"/>
                </a:cubicBezTo>
                <a:cubicBezTo>
                  <a:pt x="0" y="182653"/>
                  <a:pt x="29883" y="184617"/>
                  <a:pt x="44824" y="194578"/>
                </a:cubicBezTo>
                <a:cubicBezTo>
                  <a:pt x="84669" y="189598"/>
                  <a:pt x="132661" y="154985"/>
                  <a:pt x="164358" y="179637"/>
                </a:cubicBezTo>
                <a:cubicBezTo>
                  <a:pt x="196053" y="204287"/>
                  <a:pt x="162991" y="262473"/>
                  <a:pt x="179299" y="299164"/>
                </a:cubicBezTo>
                <a:cubicBezTo>
                  <a:pt x="185696" y="313556"/>
                  <a:pt x="209182" y="309125"/>
                  <a:pt x="224124" y="314105"/>
                </a:cubicBezTo>
                <a:cubicBezTo>
                  <a:pt x="239066" y="309125"/>
                  <a:pt x="256650" y="309002"/>
                  <a:pt x="268949" y="299164"/>
                </a:cubicBezTo>
                <a:cubicBezTo>
                  <a:pt x="296464" y="277154"/>
                  <a:pt x="314250" y="239877"/>
                  <a:pt x="283891" y="209519"/>
                </a:cubicBezTo>
                <a:cubicBezTo>
                  <a:pt x="272754" y="198382"/>
                  <a:pt x="253153" y="201621"/>
                  <a:pt x="239066" y="194578"/>
                </a:cubicBezTo>
                <a:cubicBezTo>
                  <a:pt x="223004" y="186547"/>
                  <a:pt x="209183" y="174657"/>
                  <a:pt x="194241" y="164696"/>
                </a:cubicBezTo>
                <a:cubicBezTo>
                  <a:pt x="249027" y="159716"/>
                  <a:pt x="306410" y="167151"/>
                  <a:pt x="358599" y="149756"/>
                </a:cubicBezTo>
                <a:cubicBezTo>
                  <a:pt x="373540" y="144776"/>
                  <a:pt x="379389" y="119556"/>
                  <a:pt x="373540" y="104933"/>
                </a:cubicBezTo>
                <a:cubicBezTo>
                  <a:pt x="366871" y="88260"/>
                  <a:pt x="345126" y="82344"/>
                  <a:pt x="328716" y="75051"/>
                </a:cubicBezTo>
                <a:cubicBezTo>
                  <a:pt x="299931" y="62258"/>
                  <a:pt x="239066" y="45169"/>
                  <a:pt x="239066" y="45169"/>
                </a:cubicBezTo>
                <a:cubicBezTo>
                  <a:pt x="153437" y="62294"/>
                  <a:pt x="187073" y="48753"/>
                  <a:pt x="134474" y="75051"/>
                </a:cubicBezTo>
              </a:path>
            </a:pathLst>
          </a:custGeom>
          <a:solidFill>
            <a:schemeClr val="accent3">
              <a:lumMod val="60000"/>
              <a:lumOff val="40000"/>
            </a:schemeClr>
          </a:solid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4" name="Picture 223"/>
          <p:cNvPicPr>
            <a:picLocks noChangeAspect="1"/>
          </p:cNvPicPr>
          <p:nvPr/>
        </p:nvPicPr>
        <p:blipFill>
          <a:blip r:embed="rId49">
            <a:extLst>
              <a:ext uri="{BEBA8EAE-BF5A-486C-A8C5-ECC9F3942E4B}">
                <a14:imgProps xmlns:a14="http://schemas.microsoft.com/office/drawing/2010/main">
                  <a14:imgLayer r:embed="rId50">
                    <a14:imgEffect>
                      <a14:backgroundRemoval t="10000" b="97100" l="67" r="96467">
                        <a14:foregroundMark x1="9933" y1="73900" x2="9933" y2="73900"/>
                        <a14:foregroundMark x1="27000" y1="80000" x2="27000" y2="80000"/>
                        <a14:foregroundMark x1="5867" y1="87400" x2="5867" y2="87400"/>
                        <a14:foregroundMark x1="17267" y1="77600" x2="17267" y2="77600"/>
                        <a14:foregroundMark x1="19667" y1="86100" x2="19667" y2="86100"/>
                      </a14:backgroundRemoval>
                    </a14:imgEffect>
                  </a14:imgLayer>
                </a14:imgProps>
              </a:ext>
            </a:extLst>
          </a:blip>
          <a:stretch>
            <a:fillRect/>
          </a:stretch>
        </p:blipFill>
        <p:spPr>
          <a:xfrm>
            <a:off x="1121098" y="2118965"/>
            <a:ext cx="2916324" cy="1944216"/>
          </a:xfrm>
          <a:prstGeom prst="rect">
            <a:avLst/>
          </a:prstGeom>
        </p:spPr>
      </p:pic>
      <p:pic>
        <p:nvPicPr>
          <p:cNvPr id="239" name="Picture 238" descr="Screen Shot 2012-04-25 at 4.10.48 AM.png"/>
          <p:cNvPicPr>
            <a:picLocks noChangeAspect="1"/>
          </p:cNvPicPr>
          <p:nvPr/>
        </p:nvPicPr>
        <p:blipFill rotWithShape="1">
          <a:blip r:embed="rId51">
            <a:extLst>
              <a:ext uri="{28A0092B-C50C-407E-A947-70E740481C1C}">
                <a14:useLocalDpi xmlns:a14="http://schemas.microsoft.com/office/drawing/2010/main" val="0"/>
              </a:ext>
            </a:extLst>
          </a:blip>
          <a:srcRect l="11759" t="54198" r="67528" b="14216"/>
          <a:stretch/>
        </p:blipFill>
        <p:spPr>
          <a:xfrm>
            <a:off x="1985194" y="3847157"/>
            <a:ext cx="1728192" cy="1945230"/>
          </a:xfrm>
          <a:prstGeom prst="rect">
            <a:avLst/>
          </a:prstGeom>
        </p:spPr>
      </p:pic>
      <p:sp>
        <p:nvSpPr>
          <p:cNvPr id="241" name="Freeform 240"/>
          <p:cNvSpPr/>
          <p:nvPr/>
        </p:nvSpPr>
        <p:spPr>
          <a:xfrm>
            <a:off x="7241778" y="1614909"/>
            <a:ext cx="1058303" cy="7055919"/>
          </a:xfrm>
          <a:custGeom>
            <a:avLst/>
            <a:gdLst>
              <a:gd name="connsiteX0" fmla="*/ 94072 w 1058303"/>
              <a:gd name="connsiteY0" fmla="*/ 47039 h 7055919"/>
              <a:gd name="connsiteX1" fmla="*/ 0 w 1058303"/>
              <a:gd name="connsiteY1" fmla="*/ 7055919 h 7055919"/>
              <a:gd name="connsiteX2" fmla="*/ 940714 w 1058303"/>
              <a:gd name="connsiteY2" fmla="*/ 7055919 h 7055919"/>
              <a:gd name="connsiteX3" fmla="*/ 870160 w 1058303"/>
              <a:gd name="connsiteY3" fmla="*/ 4492268 h 7055919"/>
              <a:gd name="connsiteX4" fmla="*/ 870160 w 1058303"/>
              <a:gd name="connsiteY4" fmla="*/ 4492268 h 7055919"/>
              <a:gd name="connsiteX5" fmla="*/ 1058303 w 1058303"/>
              <a:gd name="connsiteY5" fmla="*/ 23520 h 7055919"/>
              <a:gd name="connsiteX6" fmla="*/ 23518 w 1058303"/>
              <a:gd name="connsiteY6" fmla="*/ 0 h 7055919"/>
              <a:gd name="connsiteX7" fmla="*/ 23518 w 1058303"/>
              <a:gd name="connsiteY7" fmla="*/ 0 h 70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303" h="7055919">
                <a:moveTo>
                  <a:pt x="94072" y="47039"/>
                </a:moveTo>
                <a:lnTo>
                  <a:pt x="0" y="7055919"/>
                </a:lnTo>
                <a:lnTo>
                  <a:pt x="940714" y="7055919"/>
                </a:lnTo>
                <a:lnTo>
                  <a:pt x="870160" y="4492268"/>
                </a:lnTo>
                <a:lnTo>
                  <a:pt x="870160" y="4492268"/>
                </a:lnTo>
                <a:lnTo>
                  <a:pt x="1058303" y="23520"/>
                </a:lnTo>
                <a:lnTo>
                  <a:pt x="23518" y="0"/>
                </a:lnTo>
                <a:lnTo>
                  <a:pt x="23518" y="0"/>
                </a:lnTo>
              </a:path>
            </a:pathLst>
          </a:custGeom>
          <a:solidFill>
            <a:schemeClr val="tx1">
              <a:lumMod val="65000"/>
              <a:lumOff val="35000"/>
              <a:alpha val="30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42" name="Picture 241" descr="Screen Shot 2012-04-25 at 4.10.48 AM.png"/>
          <p:cNvPicPr>
            <a:picLocks noChangeAspect="1"/>
          </p:cNvPicPr>
          <p:nvPr/>
        </p:nvPicPr>
        <p:blipFill rotWithShape="1">
          <a:blip r:embed="rId51">
            <a:extLst>
              <a:ext uri="{28A0092B-C50C-407E-A947-70E740481C1C}">
                <a14:useLocalDpi xmlns:a14="http://schemas.microsoft.com/office/drawing/2010/main" val="0"/>
              </a:ext>
            </a:extLst>
          </a:blip>
          <a:srcRect l="29799" t="39304" r="55835" b="29110"/>
          <a:stretch/>
        </p:blipFill>
        <p:spPr>
          <a:xfrm>
            <a:off x="2417242" y="5647357"/>
            <a:ext cx="1800200" cy="2921366"/>
          </a:xfrm>
          <a:prstGeom prst="rect">
            <a:avLst/>
          </a:prstGeom>
        </p:spPr>
      </p:pic>
      <p:pic>
        <p:nvPicPr>
          <p:cNvPr id="243" name="Picture 242"/>
          <p:cNvPicPr>
            <a:picLocks noChangeAspect="1"/>
          </p:cNvPicPr>
          <p:nvPr/>
        </p:nvPicPr>
        <p:blipFill>
          <a:blip r:embed="rId52"/>
          <a:stretch>
            <a:fillRect/>
          </a:stretch>
        </p:blipFill>
        <p:spPr>
          <a:xfrm>
            <a:off x="257002" y="5719365"/>
            <a:ext cx="1811196" cy="1494007"/>
          </a:xfrm>
          <a:prstGeom prst="rect">
            <a:avLst/>
          </a:prstGeom>
        </p:spPr>
      </p:pic>
      <p:sp>
        <p:nvSpPr>
          <p:cNvPr id="244" name="TextBox 243"/>
          <p:cNvSpPr txBox="1"/>
          <p:nvPr/>
        </p:nvSpPr>
        <p:spPr>
          <a:xfrm>
            <a:off x="0" y="7375549"/>
            <a:ext cx="4405620" cy="246221"/>
          </a:xfrm>
          <a:prstGeom prst="rect">
            <a:avLst/>
          </a:prstGeom>
          <a:noFill/>
        </p:spPr>
        <p:txBody>
          <a:bodyPr wrap="square" rtlCol="0">
            <a:spAutoFit/>
          </a:bodyPr>
          <a:lstStyle/>
          <a:p>
            <a:r>
              <a:rPr lang="es-MX" sz="1000" b="1" smtClean="0">
                <a:latin typeface="Agency FB" pitchFamily="34" charset="0"/>
              </a:rPr>
              <a:t>SANDIA,MELON CALABACITA</a:t>
            </a:r>
            <a:endParaRPr lang="en-US" sz="1000" b="1">
              <a:latin typeface="Agency FB" pitchFamily="34" charset="0"/>
            </a:endParaRPr>
          </a:p>
        </p:txBody>
      </p:sp>
      <p:sp>
        <p:nvSpPr>
          <p:cNvPr id="245" name="TextBox 244"/>
          <p:cNvSpPr txBox="1"/>
          <p:nvPr/>
        </p:nvSpPr>
        <p:spPr>
          <a:xfrm>
            <a:off x="1265114" y="3775149"/>
            <a:ext cx="2881413" cy="246221"/>
          </a:xfrm>
          <a:prstGeom prst="rect">
            <a:avLst/>
          </a:prstGeom>
          <a:noFill/>
        </p:spPr>
        <p:txBody>
          <a:bodyPr wrap="square" rtlCol="0">
            <a:spAutoFit/>
          </a:bodyPr>
          <a:lstStyle/>
          <a:p>
            <a:r>
              <a:rPr lang="es-MX" sz="1000" b="1" smtClean="0">
                <a:latin typeface="Agency FB" pitchFamily="34" charset="0"/>
              </a:rPr>
              <a:t>CHILE,EJOTE TOMATILLO TOMATE</a:t>
            </a:r>
            <a:endParaRPr lang="en-US" sz="1000" b="1">
              <a:latin typeface="Agency FB" pitchFamily="34" charset="0"/>
            </a:endParaRPr>
          </a:p>
        </p:txBody>
      </p:sp>
      <p:sp>
        <p:nvSpPr>
          <p:cNvPr id="246" name="TextBox 245"/>
          <p:cNvSpPr txBox="1"/>
          <p:nvPr/>
        </p:nvSpPr>
        <p:spPr>
          <a:xfrm>
            <a:off x="1985194" y="8239645"/>
            <a:ext cx="1965627" cy="246221"/>
          </a:xfrm>
          <a:prstGeom prst="rect">
            <a:avLst/>
          </a:prstGeom>
          <a:noFill/>
        </p:spPr>
        <p:txBody>
          <a:bodyPr wrap="square" rtlCol="0">
            <a:spAutoFit/>
          </a:bodyPr>
          <a:lstStyle/>
          <a:p>
            <a:r>
              <a:rPr lang="es-MX" sz="1000" b="1" smtClean="0">
                <a:latin typeface="Agency FB" pitchFamily="34" charset="0"/>
              </a:rPr>
              <a:t>HIERBAS AROMATICAS</a:t>
            </a:r>
            <a:endParaRPr lang="en-US" sz="1000" b="1">
              <a:latin typeface="Agency FB" pitchFamily="34" charset="0"/>
            </a:endParaRPr>
          </a:p>
        </p:txBody>
      </p:sp>
      <p:sp>
        <p:nvSpPr>
          <p:cNvPr id="247" name="TextBox 246"/>
          <p:cNvSpPr txBox="1"/>
          <p:nvPr/>
        </p:nvSpPr>
        <p:spPr>
          <a:xfrm>
            <a:off x="2057202" y="5647357"/>
            <a:ext cx="2449365" cy="246221"/>
          </a:xfrm>
          <a:prstGeom prst="rect">
            <a:avLst/>
          </a:prstGeom>
          <a:noFill/>
        </p:spPr>
        <p:txBody>
          <a:bodyPr wrap="square" rtlCol="0">
            <a:spAutoFit/>
          </a:bodyPr>
          <a:lstStyle/>
          <a:p>
            <a:r>
              <a:rPr lang="es-MX" sz="1000" b="1" smtClean="0">
                <a:latin typeface="Agency FB" pitchFamily="34" charset="0"/>
              </a:rPr>
              <a:t>ACELGA,REPOLLO Y LECHUGA</a:t>
            </a:r>
            <a:endParaRPr lang="en-US" sz="1000" b="1">
              <a:latin typeface="Agency FB" pitchFamily="34" charset="0"/>
            </a:endParaRPr>
          </a:p>
        </p:txBody>
      </p:sp>
      <p:cxnSp>
        <p:nvCxnSpPr>
          <p:cNvPr id="250" name="Straight Arrow Connector 249"/>
          <p:cNvCxnSpPr/>
          <p:nvPr/>
        </p:nvCxnSpPr>
        <p:spPr>
          <a:xfrm flipH="1">
            <a:off x="1553146" y="4711253"/>
            <a:ext cx="7488832" cy="1584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1" name="Straight Arrow Connector 250"/>
          <p:cNvCxnSpPr/>
          <p:nvPr/>
        </p:nvCxnSpPr>
        <p:spPr>
          <a:xfrm flipH="1" flipV="1">
            <a:off x="3065314" y="7807597"/>
            <a:ext cx="3168352" cy="7920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3" name="Straight Arrow Connector 252"/>
          <p:cNvCxnSpPr>
            <a:stCxn id="92" idx="1"/>
          </p:cNvCxnSpPr>
          <p:nvPr/>
        </p:nvCxnSpPr>
        <p:spPr>
          <a:xfrm flipH="1">
            <a:off x="3209330" y="4215247"/>
            <a:ext cx="2952328" cy="9280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6" name="Straight Arrow Connector 255"/>
          <p:cNvCxnSpPr/>
          <p:nvPr/>
        </p:nvCxnSpPr>
        <p:spPr>
          <a:xfrm flipH="1">
            <a:off x="2561258" y="1830933"/>
            <a:ext cx="2520280" cy="86409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8" name="Straight Arrow Connector 257"/>
          <p:cNvCxnSpPr/>
          <p:nvPr/>
        </p:nvCxnSpPr>
        <p:spPr>
          <a:xfrm flipH="1">
            <a:off x="2705274" y="3199085"/>
            <a:ext cx="3888432" cy="2160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722406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4458"/>
          <a:stretch/>
        </p:blipFill>
        <p:spPr>
          <a:xfrm>
            <a:off x="6207198" y="1015663"/>
            <a:ext cx="4706988" cy="39600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6425"/>
          <a:stretch/>
        </p:blipFill>
        <p:spPr>
          <a:xfrm>
            <a:off x="6207197" y="5152824"/>
            <a:ext cx="4706989" cy="3960000"/>
          </a:xfrm>
          <a:prstGeom prst="rect">
            <a:avLst/>
          </a:prstGeom>
        </p:spPr>
      </p:pic>
      <p:sp>
        <p:nvSpPr>
          <p:cNvPr id="8" name="TextBox 7"/>
          <p:cNvSpPr txBox="1"/>
          <p:nvPr/>
        </p:nvSpPr>
        <p:spPr>
          <a:xfrm>
            <a:off x="0" y="0"/>
            <a:ext cx="4405620" cy="1015663"/>
          </a:xfrm>
          <a:prstGeom prst="rect">
            <a:avLst/>
          </a:prstGeom>
          <a:noFill/>
        </p:spPr>
        <p:txBody>
          <a:bodyPr wrap="square" rtlCol="0">
            <a:spAutoFit/>
          </a:bodyPr>
          <a:lstStyle/>
          <a:p>
            <a:r>
              <a:rPr lang="es-MX" sz="4000">
                <a:solidFill>
                  <a:schemeClr val="bg1"/>
                </a:solidFill>
                <a:latin typeface="Century Gothic"/>
                <a:cs typeface="Century Gothic"/>
              </a:rPr>
              <a:t>HUERTO URBANO</a:t>
            </a:r>
          </a:p>
          <a:p>
            <a:endParaRPr lang="en-US" sz="2000">
              <a:solidFill>
                <a:srgbClr val="FFFFFF"/>
              </a:solidFill>
              <a:latin typeface="Century Gothic"/>
              <a:cs typeface="Century Gothic"/>
            </a:endParaRPr>
          </a:p>
        </p:txBody>
      </p:sp>
      <p:pic>
        <p:nvPicPr>
          <p:cNvPr id="9"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2348" y="5157158"/>
            <a:ext cx="4604058" cy="3960000"/>
          </a:xfrm>
          <a:prstGeom prst="rect">
            <a:avLst/>
          </a:prstGeom>
        </p:spPr>
      </p:pic>
      <p:pic>
        <p:nvPicPr>
          <p:cNvPr id="10" name="Picture 3" descr="C:\Users\jsbrn\Desktop\huerto 5 .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348" y="1015663"/>
            <a:ext cx="4604058"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3040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313786" y="1038845"/>
            <a:ext cx="4878402" cy="8702427"/>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 name="TextBox 3"/>
          <p:cNvSpPr txBox="1"/>
          <p:nvPr/>
        </p:nvSpPr>
        <p:spPr>
          <a:xfrm>
            <a:off x="112986" y="32531"/>
            <a:ext cx="15337704" cy="707872"/>
          </a:xfrm>
          <a:prstGeom prst="rect">
            <a:avLst/>
          </a:prstGeom>
          <a:noFill/>
        </p:spPr>
        <p:txBody>
          <a:bodyPr wrap="square" lIns="91427" tIns="45713" rIns="91427" bIns="45713" rtlCol="0">
            <a:spAutoFit/>
          </a:bodyPr>
          <a:lstStyle/>
          <a:p>
            <a:r>
              <a:rPr lang="en-US" sz="4000" err="1" smtClean="0">
                <a:solidFill>
                  <a:schemeClr val="bg1"/>
                </a:solidFill>
                <a:latin typeface="Century Gothic"/>
                <a:cs typeface="Century Gothic"/>
              </a:rPr>
              <a:t>CALENTADOR</a:t>
            </a:r>
            <a:r>
              <a:rPr lang="en-US" sz="4000" smtClean="0">
                <a:solidFill>
                  <a:schemeClr val="bg1"/>
                </a:solidFill>
                <a:latin typeface="Century Gothic"/>
                <a:cs typeface="Century Gothic"/>
              </a:rPr>
              <a:t> SOLAR</a:t>
            </a:r>
            <a:endParaRPr lang="en-US" sz="4000">
              <a:solidFill>
                <a:schemeClr val="bg1"/>
              </a:solidFill>
              <a:latin typeface="Century Gothic"/>
              <a:cs typeface="Century Gothic"/>
            </a:endParaRPr>
          </a:p>
        </p:txBody>
      </p:sp>
      <p:sp>
        <p:nvSpPr>
          <p:cNvPr id="6" name="Rectangle 5"/>
          <p:cNvSpPr/>
          <p:nvPr/>
        </p:nvSpPr>
        <p:spPr>
          <a:xfrm>
            <a:off x="0" y="3343101"/>
            <a:ext cx="2129210" cy="461665"/>
          </a:xfrm>
          <a:prstGeom prst="rect">
            <a:avLst/>
          </a:prstGeom>
          <a:solidFill>
            <a:schemeClr val="tx1">
              <a:lumMod val="50000"/>
              <a:lumOff val="50000"/>
            </a:schemeClr>
          </a:solidFill>
        </p:spPr>
        <p:txBody>
          <a:bodyPr wrap="square">
            <a:spAutoFit/>
          </a:bodyPr>
          <a:lstStyle/>
          <a:p>
            <a:r>
              <a:rPr lang="es-MX" sz="1800" smtClean="0">
                <a:latin typeface="Century Gothic"/>
                <a:cs typeface="Century Gothic"/>
              </a:rPr>
              <a:t>COSTO </a:t>
            </a:r>
            <a:r>
              <a:rPr lang="es-MX" b="1" smtClean="0">
                <a:latin typeface="Century Gothic"/>
                <a:cs typeface="Century Gothic"/>
              </a:rPr>
              <a:t>$580</a:t>
            </a:r>
            <a:endParaRPr lang="es-MX" b="1">
              <a:latin typeface="Century Gothic"/>
              <a:cs typeface="Century Gothic"/>
            </a:endParaRPr>
          </a:p>
        </p:txBody>
      </p:sp>
      <p:pic>
        <p:nvPicPr>
          <p:cNvPr id="7" name="Picture 3" descr="C:\Documents and Settings\edgar\Escritorio\Calentador Solar\2012-02-10 17.03.58.jpg"/>
          <p:cNvPicPr>
            <a:picLocks noChangeAspect="1" noChangeArrowheads="1"/>
          </p:cNvPicPr>
          <p:nvPr/>
        </p:nvPicPr>
        <p:blipFill>
          <a:blip r:embed="rId2" cstate="email"/>
          <a:srcRect/>
          <a:stretch>
            <a:fillRect/>
          </a:stretch>
        </p:blipFill>
        <p:spPr bwMode="auto">
          <a:xfrm>
            <a:off x="0" y="1542901"/>
            <a:ext cx="2630491" cy="1212232"/>
          </a:xfrm>
          <a:prstGeom prst="rect">
            <a:avLst/>
          </a:prstGeom>
          <a:ln w="38100" cap="sq">
            <a:solidFill>
              <a:srgbClr val="000000"/>
            </a:solidFill>
            <a:prstDash val="solid"/>
            <a:miter lim="800000"/>
          </a:ln>
          <a:effectLst/>
        </p:spPr>
      </p:pic>
      <p:pic>
        <p:nvPicPr>
          <p:cNvPr id="11" name="Picture 7" descr="C:\Documents and Settings\edgar\Escritorio\Calentador Solar\2012-02-10 17.05.59.jpg"/>
          <p:cNvPicPr>
            <a:picLocks noChangeAspect="1" noChangeArrowheads="1"/>
          </p:cNvPicPr>
          <p:nvPr/>
        </p:nvPicPr>
        <p:blipFill>
          <a:blip r:embed="rId3" cstate="email"/>
          <a:srcRect/>
          <a:stretch>
            <a:fillRect/>
          </a:stretch>
        </p:blipFill>
        <p:spPr bwMode="auto">
          <a:xfrm>
            <a:off x="2843940" y="1542901"/>
            <a:ext cx="2664296" cy="1234833"/>
          </a:xfrm>
          <a:prstGeom prst="rect">
            <a:avLst/>
          </a:prstGeom>
          <a:ln w="38100" cap="sq">
            <a:solidFill>
              <a:srgbClr val="000000"/>
            </a:solidFill>
            <a:prstDash val="solid"/>
            <a:miter lim="800000"/>
          </a:ln>
          <a:effectLst/>
        </p:spPr>
      </p:pic>
      <p:grpSp>
        <p:nvGrpSpPr>
          <p:cNvPr id="12" name="Group 11"/>
          <p:cNvGrpSpPr/>
          <p:nvPr/>
        </p:nvGrpSpPr>
        <p:grpSpPr>
          <a:xfrm>
            <a:off x="5721685" y="1521414"/>
            <a:ext cx="3060151" cy="1252975"/>
            <a:chOff x="184994" y="3415109"/>
            <a:chExt cx="3346799" cy="1247714"/>
          </a:xfrm>
          <a:effectLst/>
        </p:grpSpPr>
        <p:pic>
          <p:nvPicPr>
            <p:cNvPr id="13" name="Picture 2" descr="C:\Documents and Settings\edgar\Escritorio\Calentador Solar\2012-02-10 17.06.28.jpg"/>
            <p:cNvPicPr>
              <a:picLocks noChangeAspect="1" noChangeArrowheads="1"/>
            </p:cNvPicPr>
            <p:nvPr/>
          </p:nvPicPr>
          <p:blipFill>
            <a:blip r:embed="rId4" cstate="email"/>
            <a:srcRect/>
            <a:stretch>
              <a:fillRect/>
            </a:stretch>
          </p:blipFill>
          <p:spPr bwMode="auto">
            <a:xfrm>
              <a:off x="184994" y="3415109"/>
              <a:ext cx="1728193" cy="1245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3" descr="C:\Documents and Settings\edgar\Escritorio\Calentador Solar\2012-02-12 20.30.21.jpg"/>
            <p:cNvPicPr>
              <a:picLocks noChangeAspect="1" noChangeArrowheads="1"/>
            </p:cNvPicPr>
            <p:nvPr/>
          </p:nvPicPr>
          <p:blipFill>
            <a:blip r:embed="rId5" cstate="email"/>
            <a:srcRect/>
            <a:stretch>
              <a:fillRect/>
            </a:stretch>
          </p:blipFill>
          <p:spPr bwMode="auto">
            <a:xfrm>
              <a:off x="1875610" y="3417331"/>
              <a:ext cx="1656183" cy="1245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15" name="Group 14"/>
          <p:cNvGrpSpPr/>
          <p:nvPr/>
        </p:nvGrpSpPr>
        <p:grpSpPr>
          <a:xfrm>
            <a:off x="9001000" y="1521414"/>
            <a:ext cx="2993306" cy="1256319"/>
            <a:chOff x="3425355" y="3415109"/>
            <a:chExt cx="4348175" cy="1224136"/>
          </a:xfrm>
          <a:effectLst/>
        </p:grpSpPr>
        <p:pic>
          <p:nvPicPr>
            <p:cNvPr id="16" name="Picture 6" descr="C:\Documents and Settings\edgar\Escritorio\Calentador Solar\2012-02-12 22.39.42.jpg"/>
            <p:cNvPicPr>
              <a:picLocks noChangeAspect="1" noChangeArrowheads="1"/>
            </p:cNvPicPr>
            <p:nvPr/>
          </p:nvPicPr>
          <p:blipFill>
            <a:blip r:embed="rId6" cstate="email"/>
            <a:srcRect/>
            <a:stretch>
              <a:fillRect/>
            </a:stretch>
          </p:blipFill>
          <p:spPr bwMode="auto">
            <a:xfrm>
              <a:off x="5513586" y="3415109"/>
              <a:ext cx="2259944" cy="1224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7" descr="C:\Documents and Settings\edgar\Escritorio\Calentador Solar\2012-02-12 22.39.24.jpg"/>
            <p:cNvPicPr>
              <a:picLocks noChangeAspect="1" noChangeArrowheads="1"/>
            </p:cNvPicPr>
            <p:nvPr/>
          </p:nvPicPr>
          <p:blipFill>
            <a:blip r:embed="rId7" cstate="email"/>
            <a:srcRect/>
            <a:stretch>
              <a:fillRect/>
            </a:stretch>
          </p:blipFill>
          <p:spPr bwMode="auto">
            <a:xfrm rot="16200000">
              <a:off x="3860789" y="2979675"/>
              <a:ext cx="1224136" cy="2095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19" name="Rectangle 18"/>
          <p:cNvSpPr/>
          <p:nvPr/>
        </p:nvSpPr>
        <p:spPr>
          <a:xfrm>
            <a:off x="0" y="1182861"/>
            <a:ext cx="3672408" cy="338554"/>
          </a:xfrm>
          <a:prstGeom prst="rect">
            <a:avLst/>
          </a:prstGeom>
        </p:spPr>
        <p:txBody>
          <a:bodyPr wrap="square">
            <a:spAutoFit/>
          </a:bodyPr>
          <a:lstStyle/>
          <a:p>
            <a:r>
              <a:rPr lang="es-MX" sz="1600" b="1" smtClean="0">
                <a:latin typeface="Century Gothic"/>
                <a:cs typeface="Century Gothic"/>
              </a:rPr>
              <a:t>PROCESO DE CONSTRUCCION</a:t>
            </a:r>
            <a:endParaRPr lang="es-MX" sz="1600" b="1">
              <a:latin typeface="Century Gothic"/>
              <a:cs typeface="Century Gothic"/>
            </a:endParaRPr>
          </a:p>
        </p:txBody>
      </p:sp>
      <p:pic>
        <p:nvPicPr>
          <p:cNvPr id="21" name="Imagen 2" descr="http://www.aguamarket.com/sql/imagenes/esquema_solar1.gif"/>
          <p:cNvPicPr/>
          <p:nvPr/>
        </p:nvPicPr>
        <p:blipFill>
          <a:blip r:embed="rId8" cstate="email">
            <a:extLst>
              <a:ext uri="{BEBA8EAE-BF5A-486C-A8C5-ECC9F3942E4B}">
                <a14:imgProps xmlns:a14="http://schemas.microsoft.com/office/drawing/2010/main">
                  <a14:imgLayer r:embed="rId9">
                    <a14:imgEffect>
                      <a14:backgroundRemoval t="2251" b="100000" l="4124" r="96392">
                        <a14:foregroundMark x1="38402" y1="55949" x2="38402" y2="55949"/>
                        <a14:foregroundMark x1="28093" y1="46945" x2="28093" y2="46945"/>
                        <a14:foregroundMark x1="18299" y1="31511" x2="18299" y2="31511"/>
                        <a14:foregroundMark x1="47938" y1="32797" x2="47938" y2="32797"/>
                        <a14:foregroundMark x1="36598" y1="80064" x2="36598" y2="80064"/>
                        <a14:foregroundMark x1="37629" y1="79421" x2="37629" y2="79421"/>
                        <a14:foregroundMark x1="46134" y1="31833" x2="46134" y2="31833"/>
                        <a14:foregroundMark x1="48711" y1="32797" x2="48711" y2="32797"/>
                        <a14:foregroundMark x1="58505" y1="36977" x2="58505" y2="36977"/>
                        <a14:foregroundMark x1="56701" y1="37299" x2="56701" y2="37299"/>
                        <a14:foregroundMark x1="92268" y1="51447" x2="92268" y2="51447"/>
                        <a14:foregroundMark x1="53093" y1="91961" x2="53093" y2="91961"/>
                        <a14:foregroundMark x1="10567" y1="10289" x2="10567" y2="10289"/>
                        <a14:foregroundMark x1="11340" y1="25723" x2="11340" y2="25723"/>
                        <a14:foregroundMark x1="13402" y1="28939" x2="13402" y2="28939"/>
                        <a14:foregroundMark x1="18041" y1="26688" x2="18041" y2="26688"/>
                        <a14:foregroundMark x1="23196" y1="22830" x2="23196" y2="22830"/>
                        <a14:foregroundMark x1="27835" y1="18971" x2="27835" y2="18971"/>
                        <a14:foregroundMark x1="49227" y1="62701" x2="49227" y2="62701"/>
                      </a14:backgroundRemoval>
                    </a14:imgEffect>
                  </a14:imgLayer>
                </a14:imgProps>
              </a:ext>
              <a:ext uri="{28A0092B-C50C-407E-A947-70E740481C1C}">
                <a14:useLocalDpi xmlns:a14="http://schemas.microsoft.com/office/drawing/2010/main" val="0"/>
              </a:ext>
            </a:extLst>
          </a:blip>
          <a:srcRect/>
          <a:stretch>
            <a:fillRect/>
          </a:stretch>
        </p:blipFill>
        <p:spPr bwMode="auto">
          <a:xfrm>
            <a:off x="7267501" y="4317089"/>
            <a:ext cx="4896544" cy="4824536"/>
          </a:xfrm>
          <a:prstGeom prst="rect">
            <a:avLst/>
          </a:prstGeom>
          <a:noFill/>
          <a:ln>
            <a:noFill/>
          </a:ln>
        </p:spPr>
      </p:pic>
      <p:pic>
        <p:nvPicPr>
          <p:cNvPr id="22" name="Picture 2" descr="http://prontoplumbing.com/solar/solar_system.gif"/>
          <p:cNvPicPr>
            <a:picLocks noChangeAspect="1" noChangeArrowheads="1"/>
          </p:cNvPicPr>
          <p:nvPr/>
        </p:nvPicPr>
        <p:blipFill>
          <a:blip r:embed="rId10" cstate="email"/>
          <a:srcRect/>
          <a:stretch>
            <a:fillRect/>
          </a:stretch>
        </p:blipFill>
        <p:spPr bwMode="auto">
          <a:xfrm>
            <a:off x="12817" y="3775149"/>
            <a:ext cx="6912768" cy="5184576"/>
          </a:xfrm>
          <a:prstGeom prst="rect">
            <a:avLst/>
          </a:prstGeom>
          <a:noFill/>
        </p:spPr>
      </p:pic>
      <p:sp>
        <p:nvSpPr>
          <p:cNvPr id="23" name="Rectangle 22"/>
          <p:cNvSpPr/>
          <p:nvPr/>
        </p:nvSpPr>
        <p:spPr>
          <a:xfrm>
            <a:off x="8393906" y="2983061"/>
            <a:ext cx="3096344" cy="1846659"/>
          </a:xfrm>
          <a:prstGeom prst="rect">
            <a:avLst/>
          </a:prstGeom>
          <a:noFill/>
        </p:spPr>
        <p:txBody>
          <a:bodyPr wrap="square">
            <a:spAutoFit/>
          </a:bodyPr>
          <a:lstStyle/>
          <a:p>
            <a:r>
              <a:rPr lang="es-MX" b="1">
                <a:latin typeface="Century Gothic"/>
                <a:cs typeface="Century Gothic"/>
              </a:rPr>
              <a:t>V</a:t>
            </a:r>
            <a:r>
              <a:rPr lang="es-MX" b="1" smtClean="0">
                <a:latin typeface="Century Gothic"/>
                <a:cs typeface="Century Gothic"/>
              </a:rPr>
              <a:t>entajas</a:t>
            </a:r>
          </a:p>
          <a:p>
            <a:pPr marL="285750" indent="-285750">
              <a:buFont typeface="Arial"/>
              <a:buChar char="•"/>
            </a:pPr>
            <a:r>
              <a:rPr lang="es-MX" sz="1800" smtClean="0">
                <a:latin typeface="Century Gothic"/>
                <a:cs typeface="Century Gothic"/>
              </a:rPr>
              <a:t>15 años de vida</a:t>
            </a:r>
          </a:p>
          <a:p>
            <a:pPr marL="285750" indent="-285750">
              <a:buFont typeface="Arial"/>
              <a:buChar char="•"/>
            </a:pPr>
            <a:r>
              <a:rPr lang="es-MX" sz="1800" smtClean="0">
                <a:latin typeface="Century Gothic"/>
                <a:cs typeface="Century Gothic"/>
              </a:rPr>
              <a:t>Disminuye el uso de combustibles</a:t>
            </a:r>
          </a:p>
          <a:p>
            <a:pPr marL="285750" indent="-285750">
              <a:buFont typeface="Arial"/>
              <a:buChar char="•"/>
            </a:pPr>
            <a:r>
              <a:rPr lang="es-MX" sz="1800" smtClean="0">
                <a:latin typeface="Century Gothic"/>
                <a:cs typeface="Century Gothic"/>
              </a:rPr>
              <a:t>Instalación sencilla</a:t>
            </a:r>
          </a:p>
          <a:p>
            <a:pPr marL="285750" indent="-285750">
              <a:buFont typeface="Arial"/>
              <a:buChar char="•"/>
            </a:pPr>
            <a:r>
              <a:rPr lang="es-MX" sz="1800" smtClean="0">
                <a:latin typeface="Century Gothic"/>
                <a:cs typeface="Century Gothic"/>
              </a:rPr>
              <a:t>Poco mantenimiento</a:t>
            </a:r>
            <a:endParaRPr lang="es-MX">
              <a:latin typeface="Century Gothic"/>
              <a:cs typeface="Century Gothic"/>
            </a:endParaRPr>
          </a:p>
        </p:txBody>
      </p:sp>
      <p:sp>
        <p:nvSpPr>
          <p:cNvPr id="24" name="Rectangle 23"/>
          <p:cNvSpPr/>
          <p:nvPr/>
        </p:nvSpPr>
        <p:spPr>
          <a:xfrm>
            <a:off x="2777282" y="3343101"/>
            <a:ext cx="3312368" cy="400110"/>
          </a:xfrm>
          <a:prstGeom prst="rect">
            <a:avLst/>
          </a:prstGeom>
        </p:spPr>
        <p:txBody>
          <a:bodyPr wrap="square">
            <a:spAutoFit/>
          </a:bodyPr>
          <a:lstStyle/>
          <a:p>
            <a:r>
              <a:rPr lang="es-MX" sz="2000" b="1" smtClean="0">
                <a:latin typeface="Century Gothic"/>
                <a:cs typeface="Century Gothic"/>
              </a:rPr>
              <a:t>FUNCIONAMIENTO</a:t>
            </a:r>
            <a:endParaRPr lang="es-MX" sz="1600" b="1">
              <a:latin typeface="Century Gothic"/>
              <a:cs typeface="Century Gothic"/>
            </a:endParaRPr>
          </a:p>
        </p:txBody>
      </p:sp>
    </p:spTree>
    <p:extLst>
      <p:ext uri="{BB962C8B-B14F-4D97-AF65-F5344CB8AC3E}">
        <p14:creationId xmlns:p14="http://schemas.microsoft.com/office/powerpoint/2010/main" val="6746367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300898" y="966837"/>
            <a:ext cx="4878402" cy="8171955"/>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5" name="TextBox 4"/>
          <p:cNvSpPr txBox="1"/>
          <p:nvPr/>
        </p:nvSpPr>
        <p:spPr>
          <a:xfrm>
            <a:off x="112986" y="32531"/>
            <a:ext cx="15337704" cy="707872"/>
          </a:xfrm>
          <a:prstGeom prst="rect">
            <a:avLst/>
          </a:prstGeom>
          <a:noFill/>
        </p:spPr>
        <p:txBody>
          <a:bodyPr wrap="square" lIns="91427" tIns="45713" rIns="91427" bIns="45713" rtlCol="0">
            <a:spAutoFit/>
          </a:bodyPr>
          <a:lstStyle/>
          <a:p>
            <a:r>
              <a:rPr lang="en-US" sz="4000" smtClean="0">
                <a:solidFill>
                  <a:schemeClr val="bg1"/>
                </a:solidFill>
                <a:latin typeface="Century Gothic"/>
                <a:cs typeface="Century Gothic"/>
              </a:rPr>
              <a:t>BAÑO SECO</a:t>
            </a:r>
            <a:endParaRPr lang="en-US" sz="4000">
              <a:solidFill>
                <a:schemeClr val="bg1"/>
              </a:solidFill>
              <a:latin typeface="Century Gothic"/>
              <a:cs typeface="Century Gothic"/>
            </a:endParaRPr>
          </a:p>
        </p:txBody>
      </p:sp>
      <p:sp>
        <p:nvSpPr>
          <p:cNvPr id="11" name="Rectangle 10"/>
          <p:cNvSpPr/>
          <p:nvPr/>
        </p:nvSpPr>
        <p:spPr>
          <a:xfrm>
            <a:off x="-14314" y="1110853"/>
            <a:ext cx="4608512" cy="400110"/>
          </a:xfrm>
          <a:prstGeom prst="rect">
            <a:avLst/>
          </a:prstGeom>
        </p:spPr>
        <p:txBody>
          <a:bodyPr wrap="square">
            <a:spAutoFit/>
          </a:bodyPr>
          <a:lstStyle/>
          <a:p>
            <a:r>
              <a:rPr lang="es-MX" sz="2000" b="1" smtClean="0">
                <a:latin typeface="Century Gothic"/>
                <a:cs typeface="Century Gothic"/>
              </a:rPr>
              <a:t>PROCESO DE CONSTRUCCIÓN</a:t>
            </a:r>
            <a:endParaRPr lang="es-MX" sz="1600" b="1">
              <a:latin typeface="Century Gothic"/>
              <a:cs typeface="Century Gothic"/>
            </a:endParaRPr>
          </a:p>
        </p:txBody>
      </p:sp>
      <p:sp>
        <p:nvSpPr>
          <p:cNvPr id="14" name="TextBox 13"/>
          <p:cNvSpPr txBox="1"/>
          <p:nvPr/>
        </p:nvSpPr>
        <p:spPr>
          <a:xfrm>
            <a:off x="7601818" y="1614909"/>
            <a:ext cx="4320480" cy="2492990"/>
          </a:xfrm>
          <a:prstGeom prst="rect">
            <a:avLst/>
          </a:prstGeom>
          <a:noFill/>
        </p:spPr>
        <p:txBody>
          <a:bodyPr wrap="square" rtlCol="0">
            <a:spAutoFit/>
          </a:bodyPr>
          <a:lstStyle/>
          <a:p>
            <a:pPr marL="171450" indent="-171450">
              <a:buFont typeface="Arial"/>
              <a:buChar char="•"/>
            </a:pPr>
            <a:r>
              <a:rPr lang="es-ES" sz="1200" b="1">
                <a:latin typeface="Century Gothic"/>
                <a:cs typeface="Century Gothic"/>
              </a:rPr>
              <a:t>S</a:t>
            </a:r>
            <a:r>
              <a:rPr lang="es-ES" sz="1200" b="1" smtClean="0">
                <a:latin typeface="Century Gothic"/>
                <a:cs typeface="Century Gothic"/>
              </a:rPr>
              <a:t>e utiliza una taza con </a:t>
            </a:r>
            <a:r>
              <a:rPr lang="es-ES" sz="1200" b="1" smtClean="0">
                <a:solidFill>
                  <a:srgbClr val="FF0000"/>
                </a:solidFill>
                <a:latin typeface="Century Gothic"/>
                <a:cs typeface="Century Gothic"/>
              </a:rPr>
              <a:t>división para la orina y las heces. </a:t>
            </a:r>
          </a:p>
          <a:p>
            <a:pPr marL="171450" indent="-171450">
              <a:buFont typeface="Arial"/>
              <a:buChar char="•"/>
            </a:pPr>
            <a:r>
              <a:rPr lang="es-ES" sz="1200" b="1" smtClean="0">
                <a:solidFill>
                  <a:srgbClr val="FF0000"/>
                </a:solidFill>
                <a:latin typeface="Century Gothic"/>
                <a:cs typeface="Century Gothic"/>
              </a:rPr>
              <a:t>La orina se capta en el separador </a:t>
            </a:r>
            <a:r>
              <a:rPr lang="es-ES" sz="1200" b="1" smtClean="0">
                <a:latin typeface="Century Gothic"/>
                <a:cs typeface="Century Gothic"/>
              </a:rPr>
              <a:t>al frente de la taza, que se conecta con una </a:t>
            </a:r>
            <a:r>
              <a:rPr lang="es-ES" sz="1200" smtClean="0">
                <a:latin typeface="Century Gothic"/>
                <a:cs typeface="Century Gothic"/>
              </a:rPr>
              <a:t>manguera</a:t>
            </a:r>
            <a:r>
              <a:rPr lang="es-ES" sz="1200" b="1" smtClean="0">
                <a:latin typeface="Century Gothic"/>
                <a:cs typeface="Century Gothic"/>
              </a:rPr>
              <a:t> al depósito. Para los </a:t>
            </a:r>
          </a:p>
          <a:p>
            <a:pPr marL="171450" indent="-171450">
              <a:buFont typeface="Arial"/>
              <a:buChar char="•"/>
            </a:pPr>
            <a:r>
              <a:rPr lang="es-ES" sz="1200" b="1" smtClean="0">
                <a:latin typeface="Century Gothic"/>
                <a:cs typeface="Century Gothic"/>
              </a:rPr>
              <a:t>desechos sólidos se dispone un depósito, y a cada uso, las heces deben cubrirse con una </a:t>
            </a:r>
            <a:r>
              <a:rPr lang="es-ES" sz="1200" b="1" smtClean="0">
                <a:solidFill>
                  <a:srgbClr val="FF0000"/>
                </a:solidFill>
                <a:latin typeface="Century Gothic"/>
                <a:cs typeface="Century Gothic"/>
              </a:rPr>
              <a:t>mezcla de tierra, ceniza y un poco de cal.</a:t>
            </a:r>
          </a:p>
          <a:p>
            <a:pPr marL="171450" indent="-171450">
              <a:buFont typeface="Arial"/>
              <a:buChar char="•"/>
            </a:pPr>
            <a:r>
              <a:rPr lang="es-ES" sz="1200" b="1" smtClean="0">
                <a:latin typeface="Century Gothic"/>
                <a:cs typeface="Century Gothic"/>
              </a:rPr>
              <a:t> Es muy importante que el </a:t>
            </a:r>
            <a:r>
              <a:rPr lang="es-ES" sz="1200" b="1">
                <a:latin typeface="Century Gothic"/>
                <a:cs typeface="Century Gothic"/>
              </a:rPr>
              <a:t>interior de la cámara permanezca completamente seco. </a:t>
            </a:r>
            <a:endParaRPr lang="es-MX" sz="1200" b="1">
              <a:latin typeface="Century Gothic"/>
              <a:cs typeface="Century Gothic"/>
            </a:endParaRPr>
          </a:p>
          <a:p>
            <a:pPr marL="171450" indent="-171450">
              <a:buFont typeface="Arial"/>
              <a:buChar char="•"/>
            </a:pPr>
            <a:r>
              <a:rPr lang="es-ES" sz="1200" b="1" smtClean="0">
                <a:latin typeface="Century Gothic"/>
                <a:cs typeface="Century Gothic"/>
              </a:rPr>
              <a:t> </a:t>
            </a:r>
          </a:p>
          <a:p>
            <a:pPr marL="171450" indent="-171450">
              <a:buFont typeface="Arial"/>
              <a:buChar char="•"/>
            </a:pPr>
            <a:r>
              <a:rPr lang="es-ES" sz="1200" b="1">
                <a:latin typeface="Century Gothic"/>
                <a:cs typeface="Century Gothic"/>
              </a:rPr>
              <a:t>E</a:t>
            </a:r>
            <a:r>
              <a:rPr lang="es-ES" sz="1200" b="1" smtClean="0">
                <a:latin typeface="Century Gothic"/>
                <a:cs typeface="Century Gothic"/>
              </a:rPr>
              <a:t>l interior de la </a:t>
            </a:r>
            <a:r>
              <a:rPr lang="es-ES" sz="1200" smtClean="0">
                <a:latin typeface="Century Gothic"/>
                <a:cs typeface="Century Gothic"/>
              </a:rPr>
              <a:t>cámara</a:t>
            </a:r>
            <a:r>
              <a:rPr lang="es-ES" sz="1200" b="1" smtClean="0">
                <a:latin typeface="Century Gothic"/>
                <a:cs typeface="Century Gothic"/>
              </a:rPr>
              <a:t> permanezca completamente seco. </a:t>
            </a:r>
            <a:endParaRPr lang="es-MX" sz="1200" b="1">
              <a:latin typeface="Century Gothic"/>
              <a:cs typeface="Century Gothic"/>
            </a:endParaRPr>
          </a:p>
        </p:txBody>
      </p:sp>
      <p:pic>
        <p:nvPicPr>
          <p:cNvPr id="15" name="Picture 14"/>
          <p:cNvPicPr>
            <a:picLocks noChangeAspect="1"/>
          </p:cNvPicPr>
          <p:nvPr/>
        </p:nvPicPr>
        <p:blipFill>
          <a:blip r:embed="rId2"/>
          <a:stretch>
            <a:fillRect/>
          </a:stretch>
        </p:blipFill>
        <p:spPr>
          <a:xfrm>
            <a:off x="3137322" y="3847157"/>
            <a:ext cx="4594541" cy="4104456"/>
          </a:xfrm>
          <a:prstGeom prst="rect">
            <a:avLst/>
          </a:prstGeom>
        </p:spPr>
      </p:pic>
      <p:cxnSp>
        <p:nvCxnSpPr>
          <p:cNvPr id="17" name="Straight Connector 16"/>
          <p:cNvCxnSpPr/>
          <p:nvPr/>
        </p:nvCxnSpPr>
        <p:spPr>
          <a:xfrm flipH="1" flipV="1">
            <a:off x="1769170" y="3127077"/>
            <a:ext cx="2448272" cy="72008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1409130" y="3991173"/>
            <a:ext cx="2232248" cy="2664296"/>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28" name="Picture 27" descr="Screen Shot 2012-05-07 at 1.02.31 AM.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rot="16200000">
            <a:off x="-827663" y="2771582"/>
            <a:ext cx="4104456" cy="1791110"/>
          </a:xfrm>
          <a:prstGeom prst="rect">
            <a:avLst/>
          </a:prstGeom>
        </p:spPr>
      </p:pic>
      <p:pic>
        <p:nvPicPr>
          <p:cNvPr id="29" name="Picture 28" descr="Screen Shot 2012-05-07 at 1.02.31 AM.png"/>
          <p:cNvPicPr>
            <a:picLocks noChangeAspect="1"/>
          </p:cNvPicPr>
          <p:nvPr/>
        </p:nvPicPr>
        <p:blipFill rotWithShape="1">
          <a:blip r:embed="rId5">
            <a:extLst>
              <a:ext uri="{28A0092B-C50C-407E-A947-70E740481C1C}">
                <a14:useLocalDpi xmlns:a14="http://schemas.microsoft.com/office/drawing/2010/main" val="0"/>
              </a:ext>
            </a:extLst>
          </a:blip>
          <a:srcRect l="16244" r="57425" b="39443"/>
          <a:stretch/>
        </p:blipFill>
        <p:spPr>
          <a:xfrm rot="16200000">
            <a:off x="-17131" y="6362418"/>
            <a:ext cx="2767039" cy="2777074"/>
          </a:xfrm>
          <a:prstGeom prst="rect">
            <a:avLst/>
          </a:prstGeom>
        </p:spPr>
      </p:pic>
      <p:pic>
        <p:nvPicPr>
          <p:cNvPr id="30" name="Picture 29"/>
          <p:cNvPicPr>
            <a:picLocks noChangeAspect="1"/>
          </p:cNvPicPr>
          <p:nvPr/>
        </p:nvPicPr>
        <p:blipFill>
          <a:blip r:embed="rId6"/>
          <a:stretch>
            <a:fillRect/>
          </a:stretch>
        </p:blipFill>
        <p:spPr>
          <a:xfrm>
            <a:off x="7660491" y="5287317"/>
            <a:ext cx="4497586" cy="3373190"/>
          </a:xfrm>
          <a:prstGeom prst="rect">
            <a:avLst/>
          </a:prstGeom>
        </p:spPr>
      </p:pic>
      <p:sp>
        <p:nvSpPr>
          <p:cNvPr id="2" name="Rectangle 1"/>
          <p:cNvSpPr/>
          <p:nvPr/>
        </p:nvSpPr>
        <p:spPr>
          <a:xfrm>
            <a:off x="401018" y="4567237"/>
            <a:ext cx="698376" cy="288032"/>
          </a:xfrm>
          <a:prstGeom prst="rect">
            <a:avLst/>
          </a:prstGeom>
          <a:gradFill flip="none" rotWithShape="1">
            <a:gsLst>
              <a:gs pos="0">
                <a:schemeClr val="accent1">
                  <a:shade val="51000"/>
                  <a:satMod val="130000"/>
                  <a:alpha val="41000"/>
                </a:schemeClr>
              </a:gs>
              <a:gs pos="80000">
                <a:schemeClr val="accent1">
                  <a:shade val="93000"/>
                  <a:satMod val="130000"/>
                  <a:alpha val="41000"/>
                </a:schemeClr>
              </a:gs>
              <a:gs pos="100000">
                <a:schemeClr val="accent1">
                  <a:shade val="94000"/>
                  <a:satMod val="135000"/>
                  <a:alpha val="4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4345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345234" y="8383661"/>
            <a:ext cx="2191795" cy="646331"/>
          </a:xfrm>
          <a:prstGeom prst="rect">
            <a:avLst/>
          </a:prstGeom>
          <a:noFill/>
          <a:ln>
            <a:solidFill>
              <a:schemeClr val="accent2"/>
            </a:solidFill>
          </a:ln>
        </p:spPr>
        <p:txBody>
          <a:bodyPr wrap="square" rtlCol="0">
            <a:spAutoFit/>
          </a:bodyPr>
          <a:lstStyle/>
          <a:p>
            <a:r>
              <a:rPr lang="en-US" sz="1800" b="1" smtClean="0">
                <a:latin typeface="Raleway Regular"/>
                <a:cs typeface="Raleway Regular"/>
              </a:rPr>
              <a:t>Estancia provisional</a:t>
            </a:r>
          </a:p>
        </p:txBody>
      </p:sp>
      <p:pic>
        <p:nvPicPr>
          <p:cNvPr id="10" name="Picture 9"/>
          <p:cNvPicPr>
            <a:picLocks noChangeAspect="1"/>
          </p:cNvPicPr>
          <p:nvPr/>
        </p:nvPicPr>
        <p:blipFill rotWithShape="1">
          <a:blip r:embed="rId2" cstate="email">
            <a:alphaModFix amt="75000"/>
            <a:extLst>
              <a:ext uri="{BEBA8EAE-BF5A-486C-A8C5-ECC9F3942E4B}">
                <a14:imgProps xmlns:a14="http://schemas.microsoft.com/office/drawing/2010/main">
                  <a14:imgLayer r:embed="rId3">
                    <a14:imgEffect>
                      <a14:brightnessContrast bright="40000"/>
                    </a14:imgEffect>
                  </a14:imgLayer>
                </a14:imgProps>
              </a:ext>
            </a:extLst>
          </a:blip>
          <a:srcRect t="13701"/>
          <a:stretch/>
        </p:blipFill>
        <p:spPr>
          <a:xfrm>
            <a:off x="9002102" y="1861977"/>
            <a:ext cx="2696235" cy="2860586"/>
          </a:xfrm>
          <a:prstGeom prst="rect">
            <a:avLst/>
          </a:prstGeom>
        </p:spPr>
      </p:pic>
      <p:sp>
        <p:nvSpPr>
          <p:cNvPr id="6" name="Oval 5"/>
          <p:cNvSpPr/>
          <p:nvPr/>
        </p:nvSpPr>
        <p:spPr>
          <a:xfrm>
            <a:off x="4926746" y="5813817"/>
            <a:ext cx="2520280" cy="2448272"/>
          </a:xfrm>
          <a:prstGeom prst="ellipse">
            <a:avLst/>
          </a:prstGeom>
          <a:noFill/>
          <a:ln w="1905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13" name="TextBox 12"/>
          <p:cNvSpPr txBox="1"/>
          <p:nvPr/>
        </p:nvSpPr>
        <p:spPr>
          <a:xfrm>
            <a:off x="5209739" y="6062976"/>
            <a:ext cx="2088232" cy="523220"/>
          </a:xfrm>
          <a:prstGeom prst="rect">
            <a:avLst/>
          </a:prstGeom>
          <a:noFill/>
        </p:spPr>
        <p:txBody>
          <a:bodyPr wrap="square" rtlCol="0">
            <a:spAutoFit/>
          </a:bodyPr>
          <a:lstStyle/>
          <a:p>
            <a:pPr algn="ctr"/>
            <a:r>
              <a:rPr lang="es-MX" sz="1400" b="1" smtClean="0">
                <a:latin typeface="Raleway Regular"/>
                <a:cs typeface="Raleway Regular"/>
              </a:rPr>
              <a:t>Problemática </a:t>
            </a:r>
          </a:p>
          <a:p>
            <a:pPr algn="ctr"/>
            <a:r>
              <a:rPr lang="es-MX" sz="1400" b="1" smtClean="0">
                <a:latin typeface="Raleway Regular"/>
                <a:cs typeface="Raleway Regular"/>
              </a:rPr>
              <a:t>familiar</a:t>
            </a:r>
            <a:endParaRPr lang="es-MX" sz="1400" b="1">
              <a:latin typeface="Raleway Regular"/>
              <a:cs typeface="Raleway Regular"/>
            </a:endParaRPr>
          </a:p>
        </p:txBody>
      </p:sp>
      <p:sp>
        <p:nvSpPr>
          <p:cNvPr id="14" name="TextBox 13"/>
          <p:cNvSpPr txBox="1"/>
          <p:nvPr/>
        </p:nvSpPr>
        <p:spPr>
          <a:xfrm>
            <a:off x="5425763" y="6569318"/>
            <a:ext cx="2104047" cy="1692771"/>
          </a:xfrm>
          <a:prstGeom prst="rect">
            <a:avLst/>
          </a:prstGeom>
          <a:noFill/>
        </p:spPr>
        <p:txBody>
          <a:bodyPr wrap="square" rtlCol="0">
            <a:spAutoFit/>
          </a:bodyPr>
          <a:lstStyle/>
          <a:p>
            <a:pPr marL="171450" indent="-171450">
              <a:buFont typeface="Arial"/>
              <a:buChar char="•"/>
            </a:pPr>
            <a:r>
              <a:rPr lang="es-MX" sz="1200" dirty="0" smtClean="0">
                <a:latin typeface="Raleway Regular"/>
                <a:cs typeface="Raleway Regular"/>
              </a:rPr>
              <a:t>Poco tiempo de convivencia</a:t>
            </a:r>
          </a:p>
          <a:p>
            <a:pPr marL="171450" indent="-171450">
              <a:buFont typeface="Arial"/>
              <a:buChar char="•"/>
            </a:pPr>
            <a:r>
              <a:rPr lang="es-MX" sz="1200" dirty="0" smtClean="0">
                <a:latin typeface="Raleway Regular"/>
                <a:cs typeface="Raleway Regular"/>
              </a:rPr>
              <a:t>Falta de higiene</a:t>
            </a:r>
          </a:p>
          <a:p>
            <a:pPr marL="171450" indent="-171450">
              <a:buFont typeface="Arial"/>
              <a:buChar char="•"/>
            </a:pPr>
            <a:r>
              <a:rPr lang="es-MX" sz="1200" dirty="0" smtClean="0">
                <a:latin typeface="Raleway Regular"/>
                <a:cs typeface="Raleway Regular"/>
              </a:rPr>
              <a:t>Familia tiene discapacidad de lenguaje</a:t>
            </a:r>
          </a:p>
          <a:p>
            <a:pPr marL="171450" indent="-171450">
              <a:buFont typeface="Arial"/>
              <a:buChar char="•"/>
            </a:pPr>
            <a:endParaRPr lang="es-MX" sz="1200" dirty="0" smtClean="0">
              <a:latin typeface="Raleway Regular"/>
              <a:cs typeface="Raleway Regular"/>
            </a:endParaRPr>
          </a:p>
          <a:p>
            <a:pPr marL="171450" indent="-171450">
              <a:buFont typeface="Arial"/>
              <a:buChar char="•"/>
            </a:pPr>
            <a:endParaRPr lang="es-MX" sz="1000" dirty="0" smtClean="0">
              <a:latin typeface="Raleway Regular"/>
              <a:cs typeface="Raleway Regular"/>
            </a:endParaRPr>
          </a:p>
          <a:p>
            <a:pPr marL="171450" indent="-171450">
              <a:buFont typeface="Arial"/>
              <a:buChar char="•"/>
            </a:pPr>
            <a:endParaRPr lang="es-MX" sz="1000" dirty="0">
              <a:latin typeface="Raleway Regular"/>
              <a:cs typeface="Raleway Regular"/>
            </a:endParaRPr>
          </a:p>
        </p:txBody>
      </p:sp>
      <p:pic>
        <p:nvPicPr>
          <p:cNvPr id="15" name="Picture 14"/>
          <p:cNvPicPr>
            <a:picLocks noChangeAspect="1"/>
          </p:cNvPicPr>
          <p:nvPr/>
        </p:nvPicPr>
        <p:blipFill>
          <a:blip r:embed="rId4"/>
          <a:stretch>
            <a:fillRect/>
          </a:stretch>
        </p:blipFill>
        <p:spPr>
          <a:xfrm>
            <a:off x="8918404" y="5791373"/>
            <a:ext cx="2779933" cy="2592288"/>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2244637030"/>
              </p:ext>
            </p:extLst>
          </p:nvPr>
        </p:nvGraphicFramePr>
        <p:xfrm>
          <a:off x="473026" y="1110853"/>
          <a:ext cx="3744417" cy="6902450"/>
        </p:xfrm>
        <a:graphic>
          <a:graphicData uri="http://schemas.openxmlformats.org/drawingml/2006/table">
            <a:tbl>
              <a:tblPr firstRow="1" bandRow="1">
                <a:tableStyleId>{5C22544A-7EE6-4342-B048-85BDC9FD1C3A}</a:tableStyleId>
              </a:tblPr>
              <a:tblGrid>
                <a:gridCol w="1259737"/>
                <a:gridCol w="1259737"/>
                <a:gridCol w="1224943"/>
              </a:tblGrid>
              <a:tr h="370840">
                <a:tc>
                  <a:txBody>
                    <a:bodyPr/>
                    <a:lstStyle/>
                    <a:p>
                      <a:r>
                        <a:rPr lang="es-MX" sz="1000" noProof="0" dirty="0" smtClean="0">
                          <a:latin typeface="Century Gothic"/>
                          <a:cs typeface="Century Gothic"/>
                        </a:rPr>
                        <a:t>Miembro de la familia</a:t>
                      </a:r>
                      <a:endParaRPr lang="es-MX" sz="1000" noProof="0" dirty="0">
                        <a:latin typeface="Century Gothic"/>
                        <a:cs typeface="Century Gothic"/>
                      </a:endParaRPr>
                    </a:p>
                  </a:txBody>
                  <a:tcPr>
                    <a:solidFill>
                      <a:schemeClr val="tx1">
                        <a:lumMod val="65000"/>
                        <a:lumOff val="35000"/>
                      </a:schemeClr>
                    </a:solidFill>
                  </a:tcPr>
                </a:tc>
                <a:tc>
                  <a:txBody>
                    <a:bodyPr/>
                    <a:lstStyle/>
                    <a:p>
                      <a:pPr marL="0" marR="0" indent="0" algn="l" defTabSz="1217889" rtl="0" eaLnBrk="1" fontAlgn="auto" latinLnBrk="0" hangingPunct="1">
                        <a:lnSpc>
                          <a:spcPct val="100000"/>
                        </a:lnSpc>
                        <a:spcBef>
                          <a:spcPts val="0"/>
                        </a:spcBef>
                        <a:spcAft>
                          <a:spcPts val="0"/>
                        </a:spcAft>
                        <a:buClrTx/>
                        <a:buSzTx/>
                        <a:buFontTx/>
                        <a:buNone/>
                        <a:tabLst/>
                        <a:defRPr/>
                      </a:pPr>
                      <a:r>
                        <a:rPr lang="es-MX" sz="1000" noProof="0" smtClean="0">
                          <a:latin typeface="Century Gothic"/>
                          <a:cs typeface="Century Gothic"/>
                        </a:rPr>
                        <a:t>Actividad predominante</a:t>
                      </a:r>
                    </a:p>
                    <a:p>
                      <a:endParaRPr lang="en-US" sz="1000">
                        <a:latin typeface="Century Gothic"/>
                        <a:cs typeface="Century Gothic"/>
                      </a:endParaRPr>
                    </a:p>
                  </a:txBody>
                  <a:tcPr>
                    <a:solidFill>
                      <a:schemeClr val="tx1">
                        <a:lumMod val="65000"/>
                        <a:lumOff val="35000"/>
                      </a:schemeClr>
                    </a:solidFill>
                  </a:tcPr>
                </a:tc>
                <a:tc>
                  <a:txBody>
                    <a:bodyPr/>
                    <a:lstStyle/>
                    <a:p>
                      <a:pPr marL="0" marR="0" indent="0" algn="l" defTabSz="1217889" rtl="0" eaLnBrk="1" fontAlgn="auto" latinLnBrk="0" hangingPunct="1">
                        <a:lnSpc>
                          <a:spcPct val="100000"/>
                        </a:lnSpc>
                        <a:spcBef>
                          <a:spcPts val="0"/>
                        </a:spcBef>
                        <a:spcAft>
                          <a:spcPts val="0"/>
                        </a:spcAft>
                        <a:buClrTx/>
                        <a:buSzTx/>
                        <a:buFontTx/>
                        <a:buNone/>
                        <a:tabLst/>
                        <a:defRPr/>
                      </a:pPr>
                      <a:r>
                        <a:rPr lang="es-MX" sz="1000" noProof="0" dirty="0" smtClean="0">
                          <a:latin typeface="Century Gothic"/>
                          <a:cs typeface="Century Gothic"/>
                        </a:rPr>
                        <a:t>Actividad de ocio</a:t>
                      </a:r>
                    </a:p>
                    <a:p>
                      <a:endParaRPr lang="en-US" sz="1000" dirty="0">
                        <a:latin typeface="Century Gothic"/>
                        <a:cs typeface="Century Gothic"/>
                      </a:endParaRPr>
                    </a:p>
                  </a:txBody>
                  <a:tcPr>
                    <a:solidFill>
                      <a:schemeClr val="tx1">
                        <a:lumMod val="65000"/>
                        <a:lumOff val="35000"/>
                      </a:schemeClr>
                    </a:solidFill>
                  </a:tcPr>
                </a:tc>
              </a:tr>
              <a:tr h="370840">
                <a:tc>
                  <a:txBody>
                    <a:bodyPr/>
                    <a:lstStyle/>
                    <a:p>
                      <a:pPr marL="0" marR="0" indent="0" algn="ctr" defTabSz="1217889" rtl="0" eaLnBrk="1" fontAlgn="auto" latinLnBrk="0" hangingPunct="1">
                        <a:lnSpc>
                          <a:spcPct val="100000"/>
                        </a:lnSpc>
                        <a:spcBef>
                          <a:spcPts val="0"/>
                        </a:spcBef>
                        <a:spcAft>
                          <a:spcPts val="0"/>
                        </a:spcAft>
                        <a:buClrTx/>
                        <a:buSzTx/>
                        <a:buFontTx/>
                        <a:buNone/>
                        <a:tabLst/>
                        <a:defRPr/>
                      </a:pPr>
                      <a:r>
                        <a:rPr lang="es-MX" sz="1100" b="1" u="none" noProof="0" smtClean="0">
                          <a:solidFill>
                            <a:srgbClr val="000000"/>
                          </a:solidFill>
                          <a:latin typeface="Century Gothic"/>
                          <a:cs typeface="Century Gothic"/>
                        </a:rPr>
                        <a:t>Fernando Soto </a:t>
                      </a:r>
                      <a:r>
                        <a:rPr lang="es-MX" sz="1100" b="1" u="none" noProof="0" err="1" smtClean="0">
                          <a:solidFill>
                            <a:srgbClr val="000000"/>
                          </a:solidFill>
                          <a:latin typeface="Century Gothic"/>
                          <a:cs typeface="Century Gothic"/>
                        </a:rPr>
                        <a:t>lopez</a:t>
                      </a:r>
                      <a:endParaRPr lang="es-MX" sz="1100" b="1" u="none" noProof="0" smtClean="0">
                        <a:solidFill>
                          <a:srgbClr val="000000"/>
                        </a:solidFill>
                        <a:latin typeface="Century Gothic"/>
                        <a:cs typeface="Century Gothic"/>
                      </a:endParaRPr>
                    </a:p>
                    <a:p>
                      <a:pPr marL="0" marR="0" indent="0" algn="ctr" defTabSz="1217889" rtl="0" eaLnBrk="1" fontAlgn="auto" latinLnBrk="0" hangingPunct="1">
                        <a:lnSpc>
                          <a:spcPct val="100000"/>
                        </a:lnSpc>
                        <a:spcBef>
                          <a:spcPts val="0"/>
                        </a:spcBef>
                        <a:spcAft>
                          <a:spcPts val="0"/>
                        </a:spcAft>
                        <a:buClrTx/>
                        <a:buSzTx/>
                        <a:buFontTx/>
                        <a:buNone/>
                        <a:tabLst/>
                        <a:defRPr/>
                      </a:pPr>
                      <a:r>
                        <a:rPr lang="es-MX" sz="1100" b="1" u="none" noProof="0" smtClean="0">
                          <a:solidFill>
                            <a:srgbClr val="000000"/>
                          </a:solidFill>
                          <a:latin typeface="Century Gothic"/>
                          <a:cs typeface="Century Gothic"/>
                        </a:rPr>
                        <a:t>38 años</a:t>
                      </a:r>
                    </a:p>
                    <a:p>
                      <a:pPr algn="ctr"/>
                      <a:endParaRPr lang="en-US" sz="1100" b="1" u="none">
                        <a:latin typeface="Century Gothic"/>
                        <a:cs typeface="Century Gothic"/>
                      </a:endParaRPr>
                    </a:p>
                  </a:txBody>
                  <a:tcPr>
                    <a:solidFill>
                      <a:schemeClr val="accent6">
                        <a:lumMod val="75000"/>
                        <a:alpha val="51000"/>
                      </a:schemeClr>
                    </a:solidFill>
                  </a:tcPr>
                </a:tc>
                <a:tc>
                  <a:txBody>
                    <a:bodyPr/>
                    <a:lstStyle/>
                    <a:p>
                      <a:pPr marL="0" marR="0" indent="0" algn="l" defTabSz="1217889" rtl="0" eaLnBrk="1" fontAlgn="auto" latinLnBrk="0" hangingPunct="1">
                        <a:lnSpc>
                          <a:spcPct val="100000"/>
                        </a:lnSpc>
                        <a:spcBef>
                          <a:spcPts val="0"/>
                        </a:spcBef>
                        <a:spcAft>
                          <a:spcPts val="0"/>
                        </a:spcAft>
                        <a:buClrTx/>
                        <a:buSzTx/>
                        <a:buFontTx/>
                        <a:buNone/>
                        <a:tabLst/>
                        <a:defRPr/>
                      </a:pPr>
                      <a:r>
                        <a:rPr lang="es-MX" sz="1050" noProof="0" err="1" smtClean="0">
                          <a:latin typeface="Century Gothic"/>
                          <a:cs typeface="Century Gothic"/>
                        </a:rPr>
                        <a:t>Trabojo</a:t>
                      </a:r>
                      <a:r>
                        <a:rPr lang="es-MX" sz="1050" noProof="0" smtClean="0">
                          <a:latin typeface="Century Gothic"/>
                          <a:cs typeface="Century Gothic"/>
                        </a:rPr>
                        <a:t> de</a:t>
                      </a:r>
                      <a:r>
                        <a:rPr lang="es-MX" sz="1050" baseline="0" noProof="0" smtClean="0">
                          <a:latin typeface="Century Gothic"/>
                          <a:cs typeface="Century Gothic"/>
                        </a:rPr>
                        <a:t> albañil </a:t>
                      </a:r>
                      <a:r>
                        <a:rPr lang="es-MX" sz="1050" baseline="0" noProof="0" err="1" smtClean="0">
                          <a:latin typeface="Century Gothic"/>
                          <a:cs typeface="Century Gothic"/>
                        </a:rPr>
                        <a:t>lamayor</a:t>
                      </a:r>
                      <a:r>
                        <a:rPr lang="es-MX" sz="1050" baseline="0" noProof="0" smtClean="0">
                          <a:latin typeface="Century Gothic"/>
                          <a:cs typeface="Century Gothic"/>
                        </a:rPr>
                        <a:t> parte del tiempo</a:t>
                      </a:r>
                      <a:endParaRPr lang="es-MX" sz="1050" noProof="0" smtClean="0">
                        <a:latin typeface="Century Gothic"/>
                        <a:cs typeface="Century Gothic"/>
                      </a:endParaRPr>
                    </a:p>
                    <a:p>
                      <a:endParaRPr lang="en-US" sz="1050"/>
                    </a:p>
                  </a:txBody>
                  <a:tcPr>
                    <a:solidFill>
                      <a:schemeClr val="accent6">
                        <a:lumMod val="75000"/>
                        <a:alpha val="51000"/>
                      </a:schemeClr>
                    </a:solidFill>
                  </a:tcPr>
                </a:tc>
                <a:tc>
                  <a:txBody>
                    <a:bodyPr/>
                    <a:lstStyle/>
                    <a:p>
                      <a:r>
                        <a:rPr lang="es-MX" sz="1050" noProof="0" smtClean="0">
                          <a:latin typeface="Century Gothic"/>
                          <a:cs typeface="Century Gothic"/>
                        </a:rPr>
                        <a:t>No come en casa </a:t>
                      </a:r>
                    </a:p>
                    <a:p>
                      <a:r>
                        <a:rPr lang="es-MX" sz="1050" noProof="0" smtClean="0">
                          <a:latin typeface="Century Gothic"/>
                          <a:cs typeface="Century Gothic"/>
                        </a:rPr>
                        <a:t>Ve </a:t>
                      </a:r>
                      <a:r>
                        <a:rPr lang="es-MX" sz="1050" noProof="0" err="1" smtClean="0">
                          <a:latin typeface="Century Gothic"/>
                          <a:cs typeface="Century Gothic"/>
                        </a:rPr>
                        <a:t>television</a:t>
                      </a:r>
                      <a:endParaRPr lang="es-MX" sz="1050" noProof="0" smtClean="0">
                        <a:latin typeface="Century Gothic"/>
                        <a:cs typeface="Century Gothic"/>
                      </a:endParaRPr>
                    </a:p>
                    <a:p>
                      <a:endParaRPr lang="en-US" sz="1050"/>
                    </a:p>
                  </a:txBody>
                  <a:tcPr>
                    <a:solidFill>
                      <a:schemeClr val="accent6">
                        <a:lumMod val="75000"/>
                        <a:alpha val="51000"/>
                      </a:schemeClr>
                    </a:solidFill>
                  </a:tcPr>
                </a:tc>
              </a:tr>
              <a:tr h="370840">
                <a:tc>
                  <a:txBody>
                    <a:bodyPr/>
                    <a:lstStyle/>
                    <a:p>
                      <a:pPr marL="0" marR="0" indent="0" algn="ctr" defTabSz="1217889" rtl="0" eaLnBrk="1" fontAlgn="auto" latinLnBrk="0" hangingPunct="1">
                        <a:lnSpc>
                          <a:spcPct val="100000"/>
                        </a:lnSpc>
                        <a:spcBef>
                          <a:spcPts val="0"/>
                        </a:spcBef>
                        <a:spcAft>
                          <a:spcPts val="0"/>
                        </a:spcAft>
                        <a:buClrTx/>
                        <a:buSzTx/>
                        <a:buFontTx/>
                        <a:buNone/>
                        <a:tabLst/>
                        <a:defRPr/>
                      </a:pPr>
                      <a:r>
                        <a:rPr lang="es-MX" sz="1100" b="1" u="none" noProof="0" smtClean="0">
                          <a:solidFill>
                            <a:srgbClr val="000000"/>
                          </a:solidFill>
                          <a:latin typeface="Century Gothic"/>
                          <a:cs typeface="Century Gothic"/>
                        </a:rPr>
                        <a:t>Leticia Viesca Olvera</a:t>
                      </a:r>
                    </a:p>
                    <a:p>
                      <a:pPr algn="ctr"/>
                      <a:r>
                        <a:rPr lang="es-MX" sz="1100" b="1" u="none" noProof="0" smtClean="0">
                          <a:solidFill>
                            <a:srgbClr val="000000"/>
                          </a:solidFill>
                          <a:latin typeface="Century Gothic"/>
                          <a:cs typeface="Century Gothic"/>
                        </a:rPr>
                        <a:t>40 años</a:t>
                      </a:r>
                    </a:p>
                    <a:p>
                      <a:pPr algn="ctr"/>
                      <a:endParaRPr lang="en-US" sz="1100" b="1" u="none">
                        <a:latin typeface="Century Gothic"/>
                        <a:cs typeface="Century Gothic"/>
                      </a:endParaRPr>
                    </a:p>
                  </a:txBody>
                  <a:tcPr>
                    <a:solidFill>
                      <a:schemeClr val="accent6">
                        <a:lumMod val="75000"/>
                        <a:alpha val="51000"/>
                      </a:schemeClr>
                    </a:solidFill>
                  </a:tcPr>
                </a:tc>
                <a:tc>
                  <a:txBody>
                    <a:bodyPr/>
                    <a:lstStyle/>
                    <a:p>
                      <a:pPr marL="0" marR="0" indent="0" algn="l" defTabSz="1217889" rtl="0" eaLnBrk="1" fontAlgn="auto" latinLnBrk="0" hangingPunct="1">
                        <a:lnSpc>
                          <a:spcPct val="100000"/>
                        </a:lnSpc>
                        <a:spcBef>
                          <a:spcPts val="0"/>
                        </a:spcBef>
                        <a:spcAft>
                          <a:spcPts val="0"/>
                        </a:spcAft>
                        <a:buClrTx/>
                        <a:buSzTx/>
                        <a:buFontTx/>
                        <a:buNone/>
                        <a:tabLst/>
                        <a:defRPr/>
                      </a:pPr>
                      <a:r>
                        <a:rPr lang="es-MX" sz="1100" noProof="0" smtClean="0">
                          <a:latin typeface="Century Gothic"/>
                          <a:cs typeface="Century Gothic"/>
                        </a:rPr>
                        <a:t>Ama de casa </a:t>
                      </a:r>
                    </a:p>
                    <a:p>
                      <a:pPr marL="0" marR="0" indent="0" algn="l" defTabSz="1217889" rtl="0" eaLnBrk="1" fontAlgn="auto" latinLnBrk="0" hangingPunct="1">
                        <a:lnSpc>
                          <a:spcPct val="100000"/>
                        </a:lnSpc>
                        <a:spcBef>
                          <a:spcPts val="0"/>
                        </a:spcBef>
                        <a:spcAft>
                          <a:spcPts val="0"/>
                        </a:spcAft>
                        <a:buClrTx/>
                        <a:buSzTx/>
                        <a:buFontTx/>
                        <a:buNone/>
                        <a:tabLst/>
                        <a:defRPr/>
                      </a:pPr>
                      <a:r>
                        <a:rPr lang="es-MX" sz="1100" noProof="0" smtClean="0">
                          <a:latin typeface="Century Gothic"/>
                          <a:cs typeface="Century Gothic"/>
                        </a:rPr>
                        <a:t>Hace la comida </a:t>
                      </a:r>
                    </a:p>
                    <a:p>
                      <a:pPr marL="0" marR="0" indent="0" algn="l" defTabSz="1217889" rtl="0" eaLnBrk="1" fontAlgn="auto" latinLnBrk="0" hangingPunct="1">
                        <a:lnSpc>
                          <a:spcPct val="100000"/>
                        </a:lnSpc>
                        <a:spcBef>
                          <a:spcPts val="0"/>
                        </a:spcBef>
                        <a:spcAft>
                          <a:spcPts val="0"/>
                        </a:spcAft>
                        <a:buClrTx/>
                        <a:buSzTx/>
                        <a:buFontTx/>
                        <a:buNone/>
                        <a:tabLst/>
                        <a:defRPr/>
                      </a:pPr>
                      <a:r>
                        <a:rPr lang="es-MX" sz="1100" noProof="0" smtClean="0">
                          <a:latin typeface="Century Gothic"/>
                          <a:cs typeface="Century Gothic"/>
                        </a:rPr>
                        <a:t>Va por los hijos a la escuela </a:t>
                      </a:r>
                    </a:p>
                    <a:p>
                      <a:pPr marL="0" marR="0" indent="0" algn="l" defTabSz="1217889" rtl="0" eaLnBrk="1" fontAlgn="auto" latinLnBrk="0" hangingPunct="1">
                        <a:lnSpc>
                          <a:spcPct val="100000"/>
                        </a:lnSpc>
                        <a:spcBef>
                          <a:spcPts val="0"/>
                        </a:spcBef>
                        <a:spcAft>
                          <a:spcPts val="0"/>
                        </a:spcAft>
                        <a:buClrTx/>
                        <a:buSzTx/>
                        <a:buFontTx/>
                        <a:buNone/>
                        <a:tabLst/>
                        <a:defRPr/>
                      </a:pPr>
                      <a:r>
                        <a:rPr lang="es-MX" sz="1100" noProof="0" smtClean="0">
                          <a:latin typeface="Century Gothic"/>
                          <a:cs typeface="Century Gothic"/>
                        </a:rPr>
                        <a:t>Limpia la</a:t>
                      </a:r>
                      <a:r>
                        <a:rPr lang="es-MX" sz="1100" baseline="0" noProof="0" smtClean="0">
                          <a:latin typeface="Century Gothic"/>
                          <a:cs typeface="Century Gothic"/>
                        </a:rPr>
                        <a:t> casa</a:t>
                      </a:r>
                      <a:endParaRPr lang="es-MX" sz="1100" noProof="0" smtClean="0">
                        <a:latin typeface="Century Gothic"/>
                        <a:cs typeface="Century Gothic"/>
                      </a:endParaRPr>
                    </a:p>
                    <a:p>
                      <a:endParaRPr lang="en-US" sz="1100"/>
                    </a:p>
                  </a:txBody>
                  <a:tcPr>
                    <a:solidFill>
                      <a:schemeClr val="accent6">
                        <a:lumMod val="75000"/>
                        <a:alpha val="51000"/>
                      </a:schemeClr>
                    </a:solidFill>
                  </a:tcPr>
                </a:tc>
                <a:tc>
                  <a:txBody>
                    <a:bodyPr/>
                    <a:lstStyle/>
                    <a:p>
                      <a:r>
                        <a:rPr lang="es-MX" sz="1100" noProof="0" smtClean="0">
                          <a:latin typeface="Century Gothic"/>
                          <a:cs typeface="Century Gothic"/>
                        </a:rPr>
                        <a:t>Juega la</a:t>
                      </a:r>
                      <a:r>
                        <a:rPr lang="es-MX" sz="1100" baseline="0" noProof="0" smtClean="0">
                          <a:latin typeface="Century Gothic"/>
                          <a:cs typeface="Century Gothic"/>
                        </a:rPr>
                        <a:t> lotería</a:t>
                      </a:r>
                    </a:p>
                    <a:p>
                      <a:r>
                        <a:rPr lang="es-MX" sz="1100" baseline="0" noProof="0" smtClean="0">
                          <a:latin typeface="Century Gothic"/>
                          <a:cs typeface="Century Gothic"/>
                        </a:rPr>
                        <a:t>Ve televisión</a:t>
                      </a:r>
                      <a:endParaRPr lang="es-MX" sz="1100" noProof="0" smtClean="0">
                        <a:latin typeface="Century Gothic"/>
                        <a:cs typeface="Century Gothic"/>
                      </a:endParaRPr>
                    </a:p>
                    <a:p>
                      <a:endParaRPr lang="en-US" sz="1100"/>
                    </a:p>
                  </a:txBody>
                  <a:tcPr>
                    <a:solidFill>
                      <a:schemeClr val="accent6">
                        <a:lumMod val="75000"/>
                        <a:alpha val="51000"/>
                      </a:schemeClr>
                    </a:solidFill>
                  </a:tcPr>
                </a:tc>
              </a:tr>
              <a:tr h="370840">
                <a:tc>
                  <a:txBody>
                    <a:bodyPr/>
                    <a:lstStyle/>
                    <a:p>
                      <a:pPr marL="0" marR="0" indent="0" algn="ctr" defTabSz="1217889" rtl="0" eaLnBrk="1" fontAlgn="auto" latinLnBrk="0" hangingPunct="1">
                        <a:lnSpc>
                          <a:spcPct val="100000"/>
                        </a:lnSpc>
                        <a:spcBef>
                          <a:spcPts val="0"/>
                        </a:spcBef>
                        <a:spcAft>
                          <a:spcPts val="0"/>
                        </a:spcAft>
                        <a:buClrTx/>
                        <a:buSzTx/>
                        <a:buFontTx/>
                        <a:buNone/>
                        <a:tabLst/>
                        <a:defRPr/>
                      </a:pPr>
                      <a:r>
                        <a:rPr lang="es-MX" sz="1100" b="1" u="none" noProof="0" smtClean="0">
                          <a:solidFill>
                            <a:srgbClr val="000000"/>
                          </a:solidFill>
                          <a:latin typeface="Century Gothic"/>
                          <a:cs typeface="Century Gothic"/>
                        </a:rPr>
                        <a:t>Miguel Soto Viesca</a:t>
                      </a:r>
                    </a:p>
                    <a:p>
                      <a:pPr algn="ctr"/>
                      <a:r>
                        <a:rPr lang="es-MX" sz="1100" b="1" u="none" noProof="0" smtClean="0">
                          <a:solidFill>
                            <a:srgbClr val="000000"/>
                          </a:solidFill>
                          <a:latin typeface="Century Gothic"/>
                          <a:cs typeface="Century Gothic"/>
                        </a:rPr>
                        <a:t>21 años</a:t>
                      </a:r>
                    </a:p>
                    <a:p>
                      <a:pPr algn="ctr"/>
                      <a:endParaRPr lang="en-US" sz="1100" b="1" u="none">
                        <a:latin typeface="Century Gothic"/>
                        <a:cs typeface="Century Gothic"/>
                      </a:endParaRPr>
                    </a:p>
                  </a:txBody>
                  <a:tcPr>
                    <a:solidFill>
                      <a:srgbClr val="92D050">
                        <a:alpha val="51000"/>
                      </a:srgbClr>
                    </a:solidFill>
                  </a:tcPr>
                </a:tc>
                <a:tc>
                  <a:txBody>
                    <a:bodyPr/>
                    <a:lstStyle/>
                    <a:p>
                      <a:r>
                        <a:rPr lang="es-MX" sz="1000" noProof="0" smtClean="0">
                          <a:latin typeface="Century Gothic"/>
                          <a:cs typeface="Century Gothic"/>
                        </a:rPr>
                        <a:t>Trabaja de albañil</a:t>
                      </a:r>
                    </a:p>
                  </a:txBody>
                  <a:tcPr>
                    <a:solidFill>
                      <a:srgbClr val="92D050">
                        <a:alpha val="51000"/>
                      </a:srgbClr>
                    </a:solidFill>
                  </a:tcPr>
                </a:tc>
                <a:tc>
                  <a:txBody>
                    <a:bodyPr/>
                    <a:lstStyle/>
                    <a:p>
                      <a:pPr marL="0" marR="0" indent="0" algn="l" defTabSz="1217889" rtl="0" eaLnBrk="1" fontAlgn="auto" latinLnBrk="0" hangingPunct="1">
                        <a:lnSpc>
                          <a:spcPct val="100000"/>
                        </a:lnSpc>
                        <a:spcBef>
                          <a:spcPts val="0"/>
                        </a:spcBef>
                        <a:spcAft>
                          <a:spcPts val="0"/>
                        </a:spcAft>
                        <a:buClrTx/>
                        <a:buSzTx/>
                        <a:buFontTx/>
                        <a:buNone/>
                        <a:tabLst/>
                        <a:defRPr/>
                      </a:pPr>
                      <a:r>
                        <a:rPr lang="es-MX" sz="1200" noProof="0" smtClean="0">
                          <a:latin typeface="Century Gothic"/>
                          <a:cs typeface="Century Gothic"/>
                        </a:rPr>
                        <a:t>No come en casa</a:t>
                      </a:r>
                    </a:p>
                    <a:p>
                      <a:endParaRPr lang="en-US"/>
                    </a:p>
                  </a:txBody>
                  <a:tcPr>
                    <a:solidFill>
                      <a:srgbClr val="92D050">
                        <a:alpha val="51000"/>
                      </a:srgbClr>
                    </a:solidFill>
                  </a:tcPr>
                </a:tc>
              </a:tr>
              <a:tr h="370840">
                <a:tc>
                  <a:txBody>
                    <a:bodyPr/>
                    <a:lstStyle/>
                    <a:p>
                      <a:pPr marL="0" marR="0" indent="0" algn="ctr" defTabSz="1217889" rtl="0" eaLnBrk="1" fontAlgn="auto" latinLnBrk="0" hangingPunct="1">
                        <a:lnSpc>
                          <a:spcPct val="100000"/>
                        </a:lnSpc>
                        <a:spcBef>
                          <a:spcPts val="0"/>
                        </a:spcBef>
                        <a:spcAft>
                          <a:spcPts val="0"/>
                        </a:spcAft>
                        <a:buClrTx/>
                        <a:buSzTx/>
                        <a:buFontTx/>
                        <a:buNone/>
                        <a:tabLst/>
                        <a:defRPr/>
                      </a:pPr>
                      <a:r>
                        <a:rPr lang="es-MX" sz="1100" b="1" u="none" noProof="0" smtClean="0">
                          <a:solidFill>
                            <a:srgbClr val="000000"/>
                          </a:solidFill>
                          <a:latin typeface="Century Gothic"/>
                          <a:cs typeface="Century Gothic"/>
                        </a:rPr>
                        <a:t>Josefina Soto Viesca</a:t>
                      </a:r>
                    </a:p>
                    <a:p>
                      <a:pPr algn="ctr"/>
                      <a:r>
                        <a:rPr lang="es-MX" sz="1100" b="1" u="none" noProof="0" smtClean="0">
                          <a:solidFill>
                            <a:srgbClr val="000000"/>
                          </a:solidFill>
                          <a:latin typeface="Century Gothic"/>
                          <a:cs typeface="Century Gothic"/>
                        </a:rPr>
                        <a:t>15 años</a:t>
                      </a:r>
                    </a:p>
                    <a:p>
                      <a:pPr algn="ctr"/>
                      <a:endParaRPr lang="en-US" sz="1100" b="1" u="none">
                        <a:latin typeface="Century Gothic"/>
                        <a:cs typeface="Century Gothic"/>
                      </a:endParaRPr>
                    </a:p>
                  </a:txBody>
                  <a:tcPr>
                    <a:solidFill>
                      <a:srgbClr val="92D050">
                        <a:alpha val="51000"/>
                      </a:srgbClr>
                    </a:solidFill>
                  </a:tcPr>
                </a:tc>
                <a:tc>
                  <a:txBody>
                    <a:bodyPr/>
                    <a:lstStyle/>
                    <a:p>
                      <a:pPr marL="0" marR="0" indent="0" algn="l" defTabSz="1217889" rtl="0" eaLnBrk="1" fontAlgn="auto" latinLnBrk="0" hangingPunct="1">
                        <a:lnSpc>
                          <a:spcPct val="100000"/>
                        </a:lnSpc>
                        <a:spcBef>
                          <a:spcPts val="0"/>
                        </a:spcBef>
                        <a:spcAft>
                          <a:spcPts val="0"/>
                        </a:spcAft>
                        <a:buClrTx/>
                        <a:buSzTx/>
                        <a:buFontTx/>
                        <a:buNone/>
                        <a:tabLst/>
                        <a:defRPr/>
                      </a:pPr>
                      <a:r>
                        <a:rPr lang="es-MX" sz="1200" noProof="0" smtClean="0">
                          <a:latin typeface="Century Gothic"/>
                          <a:cs typeface="Century Gothic"/>
                        </a:rPr>
                        <a:t>Escuela</a:t>
                      </a:r>
                    </a:p>
                    <a:p>
                      <a:endParaRPr lang="es-MX" sz="1200" noProof="0" smtClean="0">
                        <a:latin typeface="Century Gothic"/>
                        <a:cs typeface="Century Gothic"/>
                      </a:endParaRPr>
                    </a:p>
                  </a:txBody>
                  <a:tcPr>
                    <a:solidFill>
                      <a:srgbClr val="92D050">
                        <a:alpha val="51000"/>
                      </a:srgbClr>
                    </a:solidFill>
                  </a:tcPr>
                </a:tc>
                <a:tc>
                  <a:txBody>
                    <a:bodyPr/>
                    <a:lstStyle/>
                    <a:p>
                      <a:pPr marL="0" marR="0" indent="0" algn="l" defTabSz="1217889" rtl="0" eaLnBrk="1" fontAlgn="auto" latinLnBrk="0" hangingPunct="1">
                        <a:lnSpc>
                          <a:spcPct val="100000"/>
                        </a:lnSpc>
                        <a:spcBef>
                          <a:spcPts val="0"/>
                        </a:spcBef>
                        <a:spcAft>
                          <a:spcPts val="0"/>
                        </a:spcAft>
                        <a:buClrTx/>
                        <a:buSzTx/>
                        <a:buFontTx/>
                        <a:buNone/>
                        <a:tabLst/>
                        <a:defRPr/>
                      </a:pPr>
                      <a:r>
                        <a:rPr lang="es-MX" sz="1100" noProof="0" smtClean="0">
                          <a:latin typeface="Century Gothic"/>
                          <a:cs typeface="Century Gothic"/>
                        </a:rPr>
                        <a:t>Va a la</a:t>
                      </a:r>
                      <a:r>
                        <a:rPr lang="es-MX" sz="1100" baseline="0" noProof="0" smtClean="0">
                          <a:latin typeface="Century Gothic"/>
                          <a:cs typeface="Century Gothic"/>
                        </a:rPr>
                        <a:t> casa de la madrina  en las tardes</a:t>
                      </a:r>
                      <a:endParaRPr lang="es-MX" sz="1100" noProof="0" smtClean="0">
                        <a:latin typeface="Century Gothic"/>
                        <a:cs typeface="Century Gothic"/>
                      </a:endParaRPr>
                    </a:p>
                    <a:p>
                      <a:endParaRPr lang="en-US"/>
                    </a:p>
                  </a:txBody>
                  <a:tcPr>
                    <a:solidFill>
                      <a:srgbClr val="92D050">
                        <a:alpha val="51000"/>
                      </a:srgbClr>
                    </a:solidFill>
                  </a:tcPr>
                </a:tc>
              </a:tr>
              <a:tr h="370840">
                <a:tc>
                  <a:txBody>
                    <a:bodyPr/>
                    <a:lstStyle/>
                    <a:p>
                      <a:pPr marL="0" marR="0" indent="0" algn="ctr" defTabSz="1217889" rtl="0" eaLnBrk="1" fontAlgn="auto" latinLnBrk="0" hangingPunct="1">
                        <a:lnSpc>
                          <a:spcPct val="100000"/>
                        </a:lnSpc>
                        <a:spcBef>
                          <a:spcPts val="0"/>
                        </a:spcBef>
                        <a:spcAft>
                          <a:spcPts val="0"/>
                        </a:spcAft>
                        <a:buClrTx/>
                        <a:buSzTx/>
                        <a:buFontTx/>
                        <a:buNone/>
                        <a:tabLst/>
                        <a:defRPr/>
                      </a:pPr>
                      <a:r>
                        <a:rPr lang="es-MX" sz="1100" b="1" u="none" noProof="0" smtClean="0">
                          <a:solidFill>
                            <a:srgbClr val="000000"/>
                          </a:solidFill>
                          <a:latin typeface="Century Gothic"/>
                          <a:cs typeface="Century Gothic"/>
                        </a:rPr>
                        <a:t>Fernando Jose Soto Viesca</a:t>
                      </a:r>
                    </a:p>
                    <a:p>
                      <a:pPr algn="ctr"/>
                      <a:r>
                        <a:rPr lang="es-MX" sz="1100" b="1" u="none" noProof="0" smtClean="0">
                          <a:solidFill>
                            <a:srgbClr val="000000"/>
                          </a:solidFill>
                          <a:latin typeface="Century Gothic"/>
                          <a:cs typeface="Century Gothic"/>
                        </a:rPr>
                        <a:t>12 años</a:t>
                      </a:r>
                    </a:p>
                    <a:p>
                      <a:pPr algn="ctr"/>
                      <a:endParaRPr lang="en-US" sz="1100" b="1" u="none">
                        <a:latin typeface="Century Gothic"/>
                        <a:cs typeface="Century Gothic"/>
                      </a:endParaRPr>
                    </a:p>
                  </a:txBody>
                  <a:tcPr>
                    <a:solidFill>
                      <a:srgbClr val="92D050">
                        <a:alpha val="51000"/>
                      </a:srgbClr>
                    </a:solidFill>
                  </a:tcPr>
                </a:tc>
                <a:tc>
                  <a:txBody>
                    <a:bodyPr/>
                    <a:lstStyle/>
                    <a:p>
                      <a:pPr marL="0" marR="0" indent="0" algn="l" defTabSz="1217889" rtl="0" eaLnBrk="1" fontAlgn="auto" latinLnBrk="0" hangingPunct="1">
                        <a:lnSpc>
                          <a:spcPct val="100000"/>
                        </a:lnSpc>
                        <a:spcBef>
                          <a:spcPts val="0"/>
                        </a:spcBef>
                        <a:spcAft>
                          <a:spcPts val="0"/>
                        </a:spcAft>
                        <a:buClrTx/>
                        <a:buSzTx/>
                        <a:buFontTx/>
                        <a:buNone/>
                        <a:tabLst/>
                        <a:defRPr/>
                      </a:pPr>
                      <a:r>
                        <a:rPr lang="es-MX" sz="1200" noProof="0" smtClean="0">
                          <a:latin typeface="Century Gothic"/>
                          <a:cs typeface="Century Gothic"/>
                        </a:rPr>
                        <a:t>Escuela</a:t>
                      </a:r>
                    </a:p>
                    <a:p>
                      <a:endParaRPr lang="en-US" sz="1200"/>
                    </a:p>
                  </a:txBody>
                  <a:tcPr>
                    <a:solidFill>
                      <a:srgbClr val="92D050">
                        <a:alpha val="51000"/>
                      </a:srgbClr>
                    </a:solidFill>
                  </a:tcPr>
                </a:tc>
                <a:tc>
                  <a:txBody>
                    <a:bodyPr/>
                    <a:lstStyle/>
                    <a:p>
                      <a:r>
                        <a:rPr lang="en-US" sz="1200" err="1" smtClean="0"/>
                        <a:t>Juega</a:t>
                      </a:r>
                      <a:r>
                        <a:rPr lang="en-US" sz="1200" baseline="0" smtClean="0"/>
                        <a:t> en </a:t>
                      </a:r>
                      <a:r>
                        <a:rPr lang="en-US" sz="1200" baseline="0" err="1" smtClean="0"/>
                        <a:t>las</a:t>
                      </a:r>
                      <a:r>
                        <a:rPr lang="en-US" sz="1200" baseline="0" smtClean="0"/>
                        <a:t> </a:t>
                      </a:r>
                      <a:r>
                        <a:rPr lang="en-US" sz="1200" baseline="0" err="1" smtClean="0"/>
                        <a:t>calles</a:t>
                      </a:r>
                      <a:endParaRPr lang="en-US" sz="1200"/>
                    </a:p>
                  </a:txBody>
                  <a:tcPr>
                    <a:solidFill>
                      <a:srgbClr val="92D050">
                        <a:alpha val="51000"/>
                      </a:srgbClr>
                    </a:solidFill>
                  </a:tcPr>
                </a:tc>
              </a:tr>
              <a:tr h="370840">
                <a:tc>
                  <a:txBody>
                    <a:bodyPr/>
                    <a:lstStyle/>
                    <a:p>
                      <a:pPr marL="0" marR="0" indent="0" algn="ctr" defTabSz="1217889" rtl="0" eaLnBrk="1" fontAlgn="auto" latinLnBrk="0" hangingPunct="1">
                        <a:lnSpc>
                          <a:spcPct val="100000"/>
                        </a:lnSpc>
                        <a:spcBef>
                          <a:spcPts val="0"/>
                        </a:spcBef>
                        <a:spcAft>
                          <a:spcPts val="0"/>
                        </a:spcAft>
                        <a:buClrTx/>
                        <a:buSzTx/>
                        <a:buFontTx/>
                        <a:buNone/>
                        <a:tabLst/>
                        <a:defRPr/>
                      </a:pPr>
                      <a:r>
                        <a:rPr lang="es-MX" sz="1100" b="1" u="none" noProof="0" err="1" smtClean="0">
                          <a:solidFill>
                            <a:srgbClr val="000000"/>
                          </a:solidFill>
                          <a:latin typeface="Century Gothic"/>
                          <a:cs typeface="Century Gothic"/>
                        </a:rPr>
                        <a:t>Lizette</a:t>
                      </a:r>
                      <a:r>
                        <a:rPr lang="es-MX" sz="1100" b="1" u="none" noProof="0" smtClean="0">
                          <a:solidFill>
                            <a:srgbClr val="000000"/>
                          </a:solidFill>
                          <a:latin typeface="Century Gothic"/>
                          <a:cs typeface="Century Gothic"/>
                        </a:rPr>
                        <a:t>(novia del primo</a:t>
                      </a:r>
                    </a:p>
                    <a:p>
                      <a:pPr algn="ctr"/>
                      <a:endParaRPr lang="en-US" sz="1100" b="1" u="none">
                        <a:latin typeface="Century Gothic"/>
                        <a:cs typeface="Century Gothic"/>
                      </a:endParaRPr>
                    </a:p>
                  </a:txBody>
                  <a:tcPr>
                    <a:solidFill>
                      <a:srgbClr val="FFFF00">
                        <a:alpha val="43000"/>
                      </a:srgbClr>
                    </a:solidFill>
                  </a:tcPr>
                </a:tc>
                <a:tc>
                  <a:txBody>
                    <a:bodyPr/>
                    <a:lstStyle/>
                    <a:p>
                      <a:r>
                        <a:rPr lang="es-MX" sz="1200" noProof="0" smtClean="0">
                          <a:latin typeface="Century Gothic"/>
                          <a:cs typeface="Century Gothic"/>
                        </a:rPr>
                        <a:t>Limpia</a:t>
                      </a:r>
                      <a:r>
                        <a:rPr lang="es-MX" sz="1200" baseline="0" noProof="0" smtClean="0">
                          <a:latin typeface="Century Gothic"/>
                          <a:cs typeface="Century Gothic"/>
                        </a:rPr>
                        <a:t>  la casa.</a:t>
                      </a:r>
                    </a:p>
                    <a:p>
                      <a:r>
                        <a:rPr lang="es-MX" sz="1200" baseline="0" noProof="0" smtClean="0">
                          <a:latin typeface="Century Gothic"/>
                          <a:cs typeface="Century Gothic"/>
                        </a:rPr>
                        <a:t>cocina</a:t>
                      </a:r>
                      <a:endParaRPr lang="es-MX" sz="1200" noProof="0" smtClean="0">
                        <a:latin typeface="Century Gothic"/>
                        <a:cs typeface="Century Gothic"/>
                      </a:endParaRPr>
                    </a:p>
                    <a:p>
                      <a:endParaRPr lang="en-US" sz="1200"/>
                    </a:p>
                  </a:txBody>
                  <a:tcPr>
                    <a:solidFill>
                      <a:srgbClr val="FFFF00">
                        <a:alpha val="43000"/>
                      </a:srgbClr>
                    </a:solidFill>
                  </a:tcPr>
                </a:tc>
                <a:tc>
                  <a:txBody>
                    <a:bodyPr/>
                    <a:lstStyle/>
                    <a:p>
                      <a:r>
                        <a:rPr lang="es-MX" sz="1200" noProof="0" smtClean="0">
                          <a:latin typeface="Century Gothic"/>
                          <a:cs typeface="Century Gothic"/>
                        </a:rPr>
                        <a:t>Juega loteria.</a:t>
                      </a:r>
                    </a:p>
                    <a:p>
                      <a:r>
                        <a:rPr lang="es-MX" sz="1200" noProof="0" smtClean="0">
                          <a:latin typeface="Century Gothic"/>
                          <a:cs typeface="Century Gothic"/>
                        </a:rPr>
                        <a:t>Duerme de 3 a 4 dias a la se</a:t>
                      </a:r>
                      <a:endParaRPr lang="en-US" sz="1200"/>
                    </a:p>
                  </a:txBody>
                  <a:tcPr>
                    <a:solidFill>
                      <a:srgbClr val="FFFF00">
                        <a:alpha val="43000"/>
                      </a:srgbClr>
                    </a:solidFill>
                  </a:tcPr>
                </a:tc>
              </a:tr>
              <a:tr h="370840">
                <a:tc>
                  <a:txBody>
                    <a:bodyPr/>
                    <a:lstStyle/>
                    <a:p>
                      <a:pPr marL="0" marR="0" indent="0" algn="ctr" defTabSz="1217889" rtl="0" eaLnBrk="1" fontAlgn="auto" latinLnBrk="0" hangingPunct="1">
                        <a:lnSpc>
                          <a:spcPct val="100000"/>
                        </a:lnSpc>
                        <a:spcBef>
                          <a:spcPts val="0"/>
                        </a:spcBef>
                        <a:spcAft>
                          <a:spcPts val="0"/>
                        </a:spcAft>
                        <a:buClrTx/>
                        <a:buSzTx/>
                        <a:buFontTx/>
                        <a:buNone/>
                        <a:tabLst/>
                        <a:defRPr/>
                      </a:pPr>
                      <a:r>
                        <a:rPr lang="es-MX" sz="1100" b="1" u="none" noProof="0" smtClean="0">
                          <a:solidFill>
                            <a:srgbClr val="000000"/>
                          </a:solidFill>
                          <a:latin typeface="Century Gothic"/>
                          <a:cs typeface="Century Gothic"/>
                        </a:rPr>
                        <a:t>primo</a:t>
                      </a:r>
                    </a:p>
                    <a:p>
                      <a:pPr algn="ctr"/>
                      <a:endParaRPr lang="en-US" sz="1100" b="1" u="none">
                        <a:latin typeface="Century Gothic"/>
                        <a:cs typeface="Century Gothic"/>
                      </a:endParaRPr>
                    </a:p>
                  </a:txBody>
                  <a:tcPr>
                    <a:solidFill>
                      <a:srgbClr val="FFFF00">
                        <a:alpha val="43000"/>
                      </a:srgbClr>
                    </a:solidFill>
                  </a:tcPr>
                </a:tc>
                <a:tc>
                  <a:txBody>
                    <a:bodyPr/>
                    <a:lstStyle/>
                    <a:p>
                      <a:pPr marL="0" marR="0" indent="0" algn="l" defTabSz="1217889" rtl="0" eaLnBrk="1" fontAlgn="auto" latinLnBrk="0" hangingPunct="1">
                        <a:lnSpc>
                          <a:spcPct val="100000"/>
                        </a:lnSpc>
                        <a:spcBef>
                          <a:spcPts val="0"/>
                        </a:spcBef>
                        <a:spcAft>
                          <a:spcPts val="0"/>
                        </a:spcAft>
                        <a:buClrTx/>
                        <a:buSzTx/>
                        <a:buFontTx/>
                        <a:buNone/>
                        <a:tabLst/>
                        <a:defRPr/>
                      </a:pPr>
                      <a:r>
                        <a:rPr lang="es-MX" sz="1200" noProof="0" smtClean="0">
                          <a:latin typeface="Century Gothic"/>
                          <a:cs typeface="Century Gothic"/>
                        </a:rPr>
                        <a:t>trabaja</a:t>
                      </a:r>
                    </a:p>
                    <a:p>
                      <a:endParaRPr lang="en-US" sz="1200"/>
                    </a:p>
                  </a:txBody>
                  <a:tcPr>
                    <a:solidFill>
                      <a:srgbClr val="FFFF00">
                        <a:alpha val="43000"/>
                      </a:srgbClr>
                    </a:solidFill>
                  </a:tcPr>
                </a:tc>
                <a:tc>
                  <a:txBody>
                    <a:bodyPr/>
                    <a:lstStyle/>
                    <a:p>
                      <a:r>
                        <a:rPr lang="es-MX" sz="1200" noProof="0" dirty="0" smtClean="0">
                          <a:latin typeface="Century Gothic"/>
                          <a:cs typeface="Century Gothic"/>
                        </a:rPr>
                        <a:t>No</a:t>
                      </a:r>
                      <a:r>
                        <a:rPr lang="es-MX" sz="1200" baseline="0" noProof="0" dirty="0" smtClean="0">
                          <a:latin typeface="Century Gothic"/>
                          <a:cs typeface="Century Gothic"/>
                        </a:rPr>
                        <a:t> come en casa.</a:t>
                      </a:r>
                    </a:p>
                    <a:p>
                      <a:r>
                        <a:rPr lang="es-MX" sz="1200" baseline="0" noProof="0" dirty="0" smtClean="0">
                          <a:latin typeface="Century Gothic"/>
                          <a:cs typeface="Century Gothic"/>
                        </a:rPr>
                        <a:t>Ve television</a:t>
                      </a:r>
                      <a:endParaRPr lang="es-MX" sz="1200" noProof="0" dirty="0" smtClean="0">
                        <a:latin typeface="Century Gothic"/>
                        <a:cs typeface="Century Gothic"/>
                      </a:endParaRPr>
                    </a:p>
                    <a:p>
                      <a:endParaRPr lang="en-US" sz="1200" dirty="0"/>
                    </a:p>
                  </a:txBody>
                  <a:tcPr>
                    <a:solidFill>
                      <a:srgbClr val="FFFF00">
                        <a:alpha val="43000"/>
                      </a:srgbClr>
                    </a:solidFill>
                  </a:tcPr>
                </a:tc>
              </a:tr>
            </a:tbl>
          </a:graphicData>
        </a:graphic>
      </p:graphicFrame>
      <p:sp>
        <p:nvSpPr>
          <p:cNvPr id="20" name="Rectangle 19"/>
          <p:cNvSpPr/>
          <p:nvPr/>
        </p:nvSpPr>
        <p:spPr>
          <a:xfrm>
            <a:off x="473026" y="6367437"/>
            <a:ext cx="3785394" cy="1656184"/>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Bent-Up Arrow 20"/>
          <p:cNvSpPr/>
          <p:nvPr/>
        </p:nvSpPr>
        <p:spPr>
          <a:xfrm rot="5400000">
            <a:off x="1312671" y="7891158"/>
            <a:ext cx="804985" cy="1044116"/>
          </a:xfrm>
          <a:prstGeom prst="bentUpArrow">
            <a:avLst>
              <a:gd name="adj1" fmla="val 25000"/>
              <a:gd name="adj2" fmla="val 37520"/>
              <a:gd name="adj3" fmla="val 35733"/>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Striped Right Arrow 21"/>
          <p:cNvSpPr/>
          <p:nvPr/>
        </p:nvSpPr>
        <p:spPr>
          <a:xfrm>
            <a:off x="7732908" y="6689956"/>
            <a:ext cx="931424" cy="936104"/>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grpSp>
        <p:nvGrpSpPr>
          <p:cNvPr id="2" name="1 Grupo"/>
          <p:cNvGrpSpPr/>
          <p:nvPr/>
        </p:nvGrpSpPr>
        <p:grpSpPr>
          <a:xfrm>
            <a:off x="4493424" y="1494124"/>
            <a:ext cx="4744562" cy="3922259"/>
            <a:chOff x="6990553" y="804638"/>
            <a:chExt cx="3830016" cy="2866916"/>
          </a:xfrm>
        </p:grpSpPr>
        <p:sp>
          <p:nvSpPr>
            <p:cNvPr id="29" name="TextBox 15"/>
            <p:cNvSpPr txBox="1"/>
            <p:nvPr/>
          </p:nvSpPr>
          <p:spPr>
            <a:xfrm rot="10800000" flipV="1">
              <a:off x="7025753" y="804638"/>
              <a:ext cx="2409290" cy="292443"/>
            </a:xfrm>
            <a:prstGeom prst="rect">
              <a:avLst/>
            </a:prstGeom>
            <a:noFill/>
          </p:spPr>
          <p:txBody>
            <a:bodyPr wrap="square" lIns="91427" tIns="45713" rIns="91427" bIns="45713" rtlCol="0">
              <a:spAutoFit/>
            </a:bodyPr>
            <a:lstStyle/>
            <a:p>
              <a:r>
                <a:rPr lang="en-US" sz="2000" dirty="0" err="1">
                  <a:latin typeface="Raleway Regular"/>
                  <a:cs typeface="Raleway Regular"/>
                </a:rPr>
                <a:t>Á</a:t>
              </a:r>
              <a:r>
                <a:rPr lang="en-US" sz="2000" dirty="0" err="1" smtClean="0">
                  <a:latin typeface="Raleway Regular"/>
                  <a:cs typeface="Raleway Regular"/>
                </a:rPr>
                <a:t>rbol</a:t>
              </a:r>
              <a:r>
                <a:rPr lang="en-US" sz="2000" dirty="0" smtClean="0">
                  <a:latin typeface="Raleway Regular"/>
                  <a:cs typeface="Raleway Regular"/>
                </a:rPr>
                <a:t> </a:t>
              </a:r>
              <a:r>
                <a:rPr lang="en-US" sz="2000" dirty="0" err="1" smtClean="0">
                  <a:latin typeface="Raleway Regular"/>
                  <a:cs typeface="Raleway Regular"/>
                </a:rPr>
                <a:t>genealógico</a:t>
              </a:r>
              <a:r>
                <a:rPr lang="en-US" sz="2000" dirty="0" smtClean="0">
                  <a:latin typeface="Raleway Regular"/>
                  <a:cs typeface="Raleway Regular"/>
                </a:rPr>
                <a:t> </a:t>
              </a:r>
              <a:endParaRPr lang="en-US" sz="2000" dirty="0">
                <a:latin typeface="Raleway Regular"/>
                <a:cs typeface="Raleway Regular"/>
              </a:endParaRPr>
            </a:p>
          </p:txBody>
        </p:sp>
        <p:sp>
          <p:nvSpPr>
            <p:cNvPr id="32" name="TextBox 16"/>
            <p:cNvSpPr txBox="1"/>
            <p:nvPr/>
          </p:nvSpPr>
          <p:spPr>
            <a:xfrm>
              <a:off x="6990553" y="2306428"/>
              <a:ext cx="1310936" cy="404926"/>
            </a:xfrm>
            <a:prstGeom prst="rect">
              <a:avLst/>
            </a:prstGeom>
            <a:solidFill>
              <a:schemeClr val="accent6">
                <a:lumMod val="75000"/>
                <a:alpha val="52000"/>
              </a:schemeClr>
            </a:solidFill>
            <a:ln>
              <a:solidFill>
                <a:schemeClr val="tx1">
                  <a:lumMod val="95000"/>
                  <a:lumOff val="5000"/>
                </a:schemeClr>
              </a:solidFill>
              <a:prstDash val="dot"/>
            </a:ln>
          </p:spPr>
          <p:txBody>
            <a:bodyPr wrap="square" lIns="91427" tIns="45713" rIns="91427" bIns="45713" rtlCol="0">
              <a:spAutoFit/>
            </a:bodyPr>
            <a:lstStyle/>
            <a:p>
              <a:pPr algn="ctr"/>
              <a:r>
                <a:rPr lang="en-US" sz="1000" b="1" dirty="0" smtClean="0">
                  <a:latin typeface="Raleway Regular"/>
                  <a:cs typeface="Raleway Regular"/>
                </a:rPr>
                <a:t>Leticia </a:t>
              </a:r>
              <a:r>
                <a:rPr lang="en-US" sz="1000" b="1" dirty="0" err="1">
                  <a:latin typeface="Raleway Regular"/>
                  <a:cs typeface="Raleway Regular"/>
                </a:rPr>
                <a:t>V</a:t>
              </a:r>
              <a:r>
                <a:rPr lang="en-US" sz="1000" b="1" dirty="0" err="1" smtClean="0">
                  <a:latin typeface="Raleway Regular"/>
                  <a:cs typeface="Raleway Regular"/>
                </a:rPr>
                <a:t>iesca</a:t>
              </a:r>
              <a:r>
                <a:rPr lang="en-US" sz="1000" b="1" dirty="0" smtClean="0">
                  <a:latin typeface="Raleway Regular"/>
                  <a:cs typeface="Raleway Regular"/>
                </a:rPr>
                <a:t> </a:t>
              </a:r>
              <a:r>
                <a:rPr lang="en-US" sz="1000" b="1" dirty="0" err="1" smtClean="0">
                  <a:latin typeface="Raleway Regular"/>
                  <a:cs typeface="Raleway Regular"/>
                </a:rPr>
                <a:t>Olvera</a:t>
              </a:r>
              <a:endParaRPr lang="en-US" sz="1000" b="1" dirty="0" smtClean="0">
                <a:latin typeface="Raleway Regular"/>
                <a:cs typeface="Raleway Regular"/>
              </a:endParaRPr>
            </a:p>
            <a:p>
              <a:pPr algn="ctr"/>
              <a:r>
                <a:rPr lang="en-US" sz="1000" b="1" dirty="0" smtClean="0">
                  <a:latin typeface="Raleway Regular"/>
                  <a:cs typeface="Raleway Regular"/>
                </a:rPr>
                <a:t>40 </a:t>
              </a:r>
              <a:r>
                <a:rPr lang="en-US" sz="1000" b="1" dirty="0" err="1" smtClean="0">
                  <a:latin typeface="Raleway Regular"/>
                  <a:cs typeface="Raleway Regular"/>
                </a:rPr>
                <a:t>años</a:t>
              </a:r>
              <a:endParaRPr lang="en-US" sz="1000" b="1" dirty="0" smtClean="0">
                <a:latin typeface="Raleway Regular"/>
                <a:cs typeface="Raleway Regular"/>
              </a:endParaRPr>
            </a:p>
            <a:p>
              <a:pPr algn="ctr"/>
              <a:r>
                <a:rPr lang="en-US" sz="1000" b="1" dirty="0" err="1" smtClean="0">
                  <a:latin typeface="Raleway Regular"/>
                  <a:cs typeface="Raleway Regular"/>
                </a:rPr>
                <a:t>Limpia</a:t>
              </a:r>
              <a:r>
                <a:rPr lang="en-US" sz="1000" b="1" dirty="0" smtClean="0">
                  <a:latin typeface="Raleway Regular"/>
                  <a:cs typeface="Raleway Regular"/>
                </a:rPr>
                <a:t> la casa </a:t>
              </a:r>
              <a:endParaRPr lang="en-US" sz="1000" b="1" dirty="0">
                <a:latin typeface="Raleway Regular"/>
                <a:cs typeface="Raleway Regular"/>
              </a:endParaRPr>
            </a:p>
          </p:txBody>
        </p:sp>
        <p:sp>
          <p:nvSpPr>
            <p:cNvPr id="33" name="TextBox 17"/>
            <p:cNvSpPr txBox="1"/>
            <p:nvPr/>
          </p:nvSpPr>
          <p:spPr>
            <a:xfrm>
              <a:off x="7019795" y="1612703"/>
              <a:ext cx="1350560" cy="404926"/>
            </a:xfrm>
            <a:prstGeom prst="rect">
              <a:avLst/>
            </a:prstGeom>
            <a:solidFill>
              <a:schemeClr val="accent6">
                <a:lumMod val="75000"/>
                <a:alpha val="52000"/>
              </a:schemeClr>
            </a:solidFill>
            <a:ln>
              <a:solidFill>
                <a:schemeClr val="tx1">
                  <a:lumMod val="95000"/>
                  <a:lumOff val="5000"/>
                </a:schemeClr>
              </a:solidFill>
              <a:prstDash val="dot"/>
            </a:ln>
          </p:spPr>
          <p:txBody>
            <a:bodyPr wrap="square" lIns="91427" tIns="45713" rIns="91427" bIns="45713" rtlCol="0">
              <a:spAutoFit/>
            </a:bodyPr>
            <a:lstStyle/>
            <a:p>
              <a:pPr algn="ctr"/>
              <a:r>
                <a:rPr lang="en-US" sz="1000" b="1" dirty="0" smtClean="0">
                  <a:latin typeface="Raleway Regular"/>
                  <a:cs typeface="Raleway Regular"/>
                </a:rPr>
                <a:t>Fernando Soto </a:t>
              </a:r>
              <a:r>
                <a:rPr lang="en-US" sz="1000" b="1" dirty="0" err="1" smtClean="0">
                  <a:latin typeface="Raleway Regular"/>
                  <a:cs typeface="Raleway Regular"/>
                </a:rPr>
                <a:t>López</a:t>
              </a:r>
              <a:endParaRPr lang="en-US" sz="1000" b="1" dirty="0" smtClean="0">
                <a:latin typeface="Raleway Regular"/>
                <a:cs typeface="Raleway Regular"/>
              </a:endParaRPr>
            </a:p>
            <a:p>
              <a:pPr algn="ctr"/>
              <a:r>
                <a:rPr lang="en-US" sz="1000" b="1" dirty="0" smtClean="0">
                  <a:latin typeface="Raleway Regular"/>
                  <a:cs typeface="Raleway Regular"/>
                </a:rPr>
                <a:t>38 </a:t>
              </a:r>
              <a:r>
                <a:rPr lang="en-US" sz="1000" b="1" dirty="0" err="1" smtClean="0">
                  <a:latin typeface="Raleway Regular"/>
                  <a:cs typeface="Raleway Regular"/>
                </a:rPr>
                <a:t>años</a:t>
              </a:r>
              <a:endParaRPr lang="en-US" sz="1000" b="1" dirty="0" smtClean="0">
                <a:latin typeface="Raleway Regular"/>
                <a:cs typeface="Raleway Regular"/>
              </a:endParaRPr>
            </a:p>
            <a:p>
              <a:pPr algn="ctr"/>
              <a:r>
                <a:rPr lang="en-US" sz="1000" b="1" dirty="0" err="1" smtClean="0">
                  <a:latin typeface="Raleway Regular"/>
                  <a:cs typeface="Raleway Regular"/>
                </a:rPr>
                <a:t>Albañil</a:t>
              </a:r>
              <a:r>
                <a:rPr lang="en-US" sz="1000" b="1" dirty="0" smtClean="0">
                  <a:latin typeface="Raleway Regular"/>
                  <a:cs typeface="Raleway Regular"/>
                </a:rPr>
                <a:t> </a:t>
              </a:r>
              <a:endParaRPr lang="en-US" sz="1000" b="1" dirty="0">
                <a:latin typeface="Raleway Regular"/>
                <a:cs typeface="Raleway Regular"/>
              </a:endParaRPr>
            </a:p>
          </p:txBody>
        </p:sp>
        <p:sp>
          <p:nvSpPr>
            <p:cNvPr id="39" name="TextBox 18"/>
            <p:cNvSpPr txBox="1"/>
            <p:nvPr/>
          </p:nvSpPr>
          <p:spPr>
            <a:xfrm>
              <a:off x="8825954" y="1110853"/>
              <a:ext cx="1418090" cy="292443"/>
            </a:xfrm>
            <a:prstGeom prst="rect">
              <a:avLst/>
            </a:prstGeom>
            <a:solidFill>
              <a:srgbClr val="92D050">
                <a:alpha val="52000"/>
              </a:srgbClr>
            </a:solidFill>
            <a:ln>
              <a:solidFill>
                <a:schemeClr val="tx1">
                  <a:lumMod val="95000"/>
                  <a:lumOff val="5000"/>
                </a:schemeClr>
              </a:solidFill>
              <a:prstDash val="dot"/>
            </a:ln>
          </p:spPr>
          <p:txBody>
            <a:bodyPr wrap="square" lIns="91427" tIns="45713" rIns="91427" bIns="45713" rtlCol="0">
              <a:spAutoFit/>
            </a:bodyPr>
            <a:lstStyle/>
            <a:p>
              <a:pPr algn="ctr"/>
              <a:r>
                <a:rPr lang="en-US" sz="1000" b="1" dirty="0" smtClean="0">
                  <a:latin typeface="Raleway Regular"/>
                  <a:cs typeface="Raleway Regular"/>
                </a:rPr>
                <a:t>Miguel Soto </a:t>
              </a:r>
              <a:r>
                <a:rPr lang="en-US" sz="1000" b="1" dirty="0" err="1" smtClean="0">
                  <a:latin typeface="Raleway Regular"/>
                  <a:cs typeface="Raleway Regular"/>
                </a:rPr>
                <a:t>Viesca</a:t>
              </a:r>
              <a:endParaRPr lang="en-US" sz="1000" b="1" dirty="0" smtClean="0">
                <a:latin typeface="Raleway Regular"/>
                <a:cs typeface="Raleway Regular"/>
              </a:endParaRPr>
            </a:p>
            <a:p>
              <a:pPr algn="ctr"/>
              <a:r>
                <a:rPr lang="en-US" sz="1000" b="1" dirty="0" smtClean="0">
                  <a:latin typeface="Raleway Regular"/>
                  <a:cs typeface="Raleway Regular"/>
                </a:rPr>
                <a:t>21 </a:t>
              </a:r>
              <a:r>
                <a:rPr lang="en-US" sz="1000" b="1" dirty="0" err="1" smtClean="0">
                  <a:latin typeface="Raleway Regular"/>
                  <a:cs typeface="Raleway Regular"/>
                </a:rPr>
                <a:t>años</a:t>
              </a:r>
              <a:endParaRPr lang="en-US" sz="1000" b="1" dirty="0">
                <a:latin typeface="Raleway Regular"/>
                <a:cs typeface="Raleway Regular"/>
              </a:endParaRPr>
            </a:p>
          </p:txBody>
        </p:sp>
        <p:sp>
          <p:nvSpPr>
            <p:cNvPr id="40" name="TextBox 19"/>
            <p:cNvSpPr txBox="1"/>
            <p:nvPr/>
          </p:nvSpPr>
          <p:spPr>
            <a:xfrm>
              <a:off x="8825954" y="1542901"/>
              <a:ext cx="1418090" cy="292443"/>
            </a:xfrm>
            <a:prstGeom prst="rect">
              <a:avLst/>
            </a:prstGeom>
            <a:solidFill>
              <a:srgbClr val="92D050">
                <a:alpha val="52000"/>
              </a:srgbClr>
            </a:solidFill>
            <a:ln>
              <a:solidFill>
                <a:schemeClr val="tx1">
                  <a:lumMod val="95000"/>
                  <a:lumOff val="5000"/>
                </a:schemeClr>
              </a:solidFill>
              <a:prstDash val="dot"/>
            </a:ln>
          </p:spPr>
          <p:txBody>
            <a:bodyPr wrap="square" lIns="91427" tIns="45713" rIns="91427" bIns="45713" rtlCol="0">
              <a:spAutoFit/>
            </a:bodyPr>
            <a:lstStyle/>
            <a:p>
              <a:pPr algn="ctr"/>
              <a:r>
                <a:rPr lang="en-US" sz="1000" b="1" smtClean="0">
                  <a:latin typeface="Raleway Regular"/>
                  <a:cs typeface="Raleway Regular"/>
                </a:rPr>
                <a:t>Josefina Soto Viesca</a:t>
              </a:r>
            </a:p>
            <a:p>
              <a:pPr algn="ctr"/>
              <a:r>
                <a:rPr lang="en-US" sz="1000" b="1" smtClean="0">
                  <a:latin typeface="Raleway Regular"/>
                  <a:cs typeface="Raleway Regular"/>
                </a:rPr>
                <a:t>15 años</a:t>
              </a:r>
              <a:endParaRPr lang="en-US" sz="1000" b="1">
                <a:latin typeface="Raleway Regular"/>
                <a:cs typeface="Raleway Regular"/>
              </a:endParaRPr>
            </a:p>
          </p:txBody>
        </p:sp>
        <p:sp>
          <p:nvSpPr>
            <p:cNvPr id="41" name="TextBox 20"/>
            <p:cNvSpPr txBox="1"/>
            <p:nvPr/>
          </p:nvSpPr>
          <p:spPr>
            <a:xfrm>
              <a:off x="8825954" y="2118965"/>
              <a:ext cx="1418090" cy="292443"/>
            </a:xfrm>
            <a:prstGeom prst="rect">
              <a:avLst/>
            </a:prstGeom>
            <a:solidFill>
              <a:srgbClr val="92D050">
                <a:alpha val="52000"/>
              </a:srgbClr>
            </a:solidFill>
            <a:ln>
              <a:solidFill>
                <a:schemeClr val="tx1"/>
              </a:solidFill>
              <a:prstDash val="dot"/>
            </a:ln>
          </p:spPr>
          <p:txBody>
            <a:bodyPr wrap="square" lIns="91427" tIns="45713" rIns="91427" bIns="45713" rtlCol="0">
              <a:spAutoFit/>
            </a:bodyPr>
            <a:lstStyle/>
            <a:p>
              <a:pPr algn="ctr"/>
              <a:r>
                <a:rPr lang="en-US" sz="1000" b="1" smtClean="0">
                  <a:latin typeface="Raleway Regular"/>
                  <a:cs typeface="Raleway Regular"/>
                </a:rPr>
                <a:t>Fernando Soto Viesca</a:t>
              </a:r>
            </a:p>
            <a:p>
              <a:pPr algn="ctr"/>
              <a:r>
                <a:rPr lang="en-US" sz="1000" b="1" smtClean="0">
                  <a:latin typeface="Raleway Regular"/>
                  <a:cs typeface="Raleway Regular"/>
                </a:rPr>
                <a:t>12 años</a:t>
              </a:r>
              <a:endParaRPr lang="en-US" sz="1000" b="1">
                <a:latin typeface="Raleway Regular"/>
                <a:cs typeface="Raleway Regular"/>
              </a:endParaRPr>
            </a:p>
          </p:txBody>
        </p:sp>
        <p:sp>
          <p:nvSpPr>
            <p:cNvPr id="42" name="TextBox 21"/>
            <p:cNvSpPr txBox="1"/>
            <p:nvPr/>
          </p:nvSpPr>
          <p:spPr>
            <a:xfrm>
              <a:off x="8804345" y="2875055"/>
              <a:ext cx="1553146" cy="292443"/>
            </a:xfrm>
            <a:prstGeom prst="rect">
              <a:avLst/>
            </a:prstGeom>
            <a:solidFill>
              <a:srgbClr val="FFFF00">
                <a:alpha val="47000"/>
              </a:srgbClr>
            </a:solidFill>
            <a:ln>
              <a:solidFill>
                <a:schemeClr val="tx1"/>
              </a:solidFill>
              <a:prstDash val="dot"/>
            </a:ln>
          </p:spPr>
          <p:txBody>
            <a:bodyPr wrap="square" lIns="91427" tIns="45713" rIns="91427" bIns="45713" rtlCol="0">
              <a:spAutoFit/>
            </a:bodyPr>
            <a:lstStyle/>
            <a:p>
              <a:pPr algn="ctr"/>
              <a:r>
                <a:rPr lang="en-US" sz="1000" b="1" dirty="0" smtClean="0">
                  <a:latin typeface="Raleway Regular"/>
                  <a:cs typeface="Raleway Regular"/>
                </a:rPr>
                <a:t>Primo </a:t>
              </a:r>
            </a:p>
            <a:p>
              <a:pPr algn="ctr"/>
              <a:r>
                <a:rPr lang="en-US" sz="1000" b="1" dirty="0" smtClean="0">
                  <a:latin typeface="Raleway Regular"/>
                  <a:cs typeface="Raleway Regular"/>
                </a:rPr>
                <a:t>25 </a:t>
              </a:r>
              <a:r>
                <a:rPr lang="en-US" sz="1000" b="1" dirty="0" err="1" smtClean="0">
                  <a:latin typeface="Raleway Regular"/>
                  <a:cs typeface="Raleway Regular"/>
                </a:rPr>
                <a:t>años</a:t>
              </a:r>
              <a:endParaRPr lang="en-US" sz="1000" b="1" dirty="0" smtClean="0">
                <a:latin typeface="Raleway Regular"/>
                <a:cs typeface="Raleway Regular"/>
              </a:endParaRPr>
            </a:p>
          </p:txBody>
        </p:sp>
        <p:sp>
          <p:nvSpPr>
            <p:cNvPr id="43" name="TextBox 22"/>
            <p:cNvSpPr txBox="1"/>
            <p:nvPr/>
          </p:nvSpPr>
          <p:spPr>
            <a:xfrm>
              <a:off x="8804345" y="3379111"/>
              <a:ext cx="1553146" cy="292443"/>
            </a:xfrm>
            <a:prstGeom prst="rect">
              <a:avLst/>
            </a:prstGeom>
            <a:solidFill>
              <a:srgbClr val="FFFF00">
                <a:alpha val="47000"/>
              </a:srgbClr>
            </a:solidFill>
            <a:ln>
              <a:solidFill>
                <a:schemeClr val="tx1"/>
              </a:solidFill>
              <a:prstDash val="dot"/>
            </a:ln>
          </p:spPr>
          <p:txBody>
            <a:bodyPr wrap="square" lIns="91427" tIns="45713" rIns="91427" bIns="45713" rtlCol="0">
              <a:spAutoFit/>
            </a:bodyPr>
            <a:lstStyle/>
            <a:p>
              <a:pPr algn="ctr"/>
              <a:r>
                <a:rPr lang="en-US" sz="1000" b="1" smtClean="0">
                  <a:latin typeface="Raleway Regular"/>
                  <a:cs typeface="Raleway Regular"/>
                </a:rPr>
                <a:t>Lissette  novia primo</a:t>
              </a:r>
            </a:p>
            <a:p>
              <a:pPr algn="ctr"/>
              <a:r>
                <a:rPr lang="en-US" sz="1000" b="1" smtClean="0">
                  <a:latin typeface="Raleway Regular"/>
                  <a:cs typeface="Raleway Regular"/>
                </a:rPr>
                <a:t>25 años</a:t>
              </a:r>
              <a:endParaRPr lang="en-US" sz="1000" b="1">
                <a:latin typeface="Raleway Regular"/>
                <a:cs typeface="Raleway Regular"/>
              </a:endParaRPr>
            </a:p>
          </p:txBody>
        </p:sp>
        <p:sp>
          <p:nvSpPr>
            <p:cNvPr id="44" name="Striped Right Arrow 39"/>
            <p:cNvSpPr/>
            <p:nvPr/>
          </p:nvSpPr>
          <p:spPr>
            <a:xfrm>
              <a:off x="8230399" y="1830933"/>
              <a:ext cx="573947" cy="576064"/>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latin typeface="Raleway Regular"/>
                <a:cs typeface="Raleway Regular"/>
              </a:endParaRPr>
            </a:p>
          </p:txBody>
        </p:sp>
        <p:sp>
          <p:nvSpPr>
            <p:cNvPr id="47" name="TextBox 42"/>
            <p:cNvSpPr txBox="1"/>
            <p:nvPr/>
          </p:nvSpPr>
          <p:spPr>
            <a:xfrm>
              <a:off x="7025753" y="1038845"/>
              <a:ext cx="831035" cy="202458"/>
            </a:xfrm>
            <a:prstGeom prst="rect">
              <a:avLst/>
            </a:prstGeom>
            <a:noFill/>
          </p:spPr>
          <p:txBody>
            <a:bodyPr wrap="square" lIns="91427" tIns="45713" rIns="91427" bIns="45713" rtlCol="0">
              <a:spAutoFit/>
            </a:bodyPr>
            <a:lstStyle/>
            <a:p>
              <a:r>
                <a:rPr lang="en-US" sz="1200" smtClean="0">
                  <a:latin typeface="Raleway Regular"/>
                  <a:cs typeface="Raleway Regular"/>
                </a:rPr>
                <a:t>PADRES</a:t>
              </a:r>
              <a:endParaRPr lang="en-US" sz="1200">
                <a:latin typeface="Raleway Regular"/>
                <a:cs typeface="Raleway Regular"/>
              </a:endParaRPr>
            </a:p>
          </p:txBody>
        </p:sp>
        <p:sp>
          <p:nvSpPr>
            <p:cNvPr id="48" name="TextBox 43"/>
            <p:cNvSpPr txBox="1"/>
            <p:nvPr/>
          </p:nvSpPr>
          <p:spPr>
            <a:xfrm>
              <a:off x="9113986" y="809669"/>
              <a:ext cx="720080" cy="202458"/>
            </a:xfrm>
            <a:prstGeom prst="rect">
              <a:avLst/>
            </a:prstGeom>
            <a:noFill/>
          </p:spPr>
          <p:txBody>
            <a:bodyPr wrap="square" lIns="91427" tIns="45713" rIns="91427" bIns="45713" rtlCol="0">
              <a:spAutoFit/>
            </a:bodyPr>
            <a:lstStyle/>
            <a:p>
              <a:r>
                <a:rPr lang="en-US" sz="1200" smtClean="0">
                  <a:latin typeface="Raleway Regular"/>
                  <a:cs typeface="Raleway Regular"/>
                </a:rPr>
                <a:t>HIJOS</a:t>
              </a:r>
              <a:endParaRPr lang="en-US" sz="1200">
                <a:latin typeface="Raleway Regular"/>
                <a:cs typeface="Raleway Regular"/>
              </a:endParaRPr>
            </a:p>
          </p:txBody>
        </p:sp>
        <p:sp>
          <p:nvSpPr>
            <p:cNvPr id="49" name="TextBox 44"/>
            <p:cNvSpPr txBox="1"/>
            <p:nvPr/>
          </p:nvSpPr>
          <p:spPr>
            <a:xfrm>
              <a:off x="8804345" y="2672597"/>
              <a:ext cx="2016224" cy="202458"/>
            </a:xfrm>
            <a:prstGeom prst="rect">
              <a:avLst/>
            </a:prstGeom>
            <a:noFill/>
          </p:spPr>
          <p:txBody>
            <a:bodyPr wrap="square" lIns="91427" tIns="45713" rIns="91427" bIns="45713" rtlCol="0">
              <a:spAutoFit/>
            </a:bodyPr>
            <a:lstStyle/>
            <a:p>
              <a:r>
                <a:rPr lang="en-US" sz="1200" err="1" smtClean="0">
                  <a:latin typeface="Raleway Regular"/>
                  <a:cs typeface="Raleway Regular"/>
                </a:rPr>
                <a:t>SOBRINO</a:t>
              </a:r>
              <a:r>
                <a:rPr lang="en-US" sz="1200" smtClean="0">
                  <a:latin typeface="Raleway Regular"/>
                  <a:cs typeface="Raleway Regular"/>
                </a:rPr>
                <a:t> DE </a:t>
              </a:r>
              <a:r>
                <a:rPr lang="en-US" sz="1200" err="1" smtClean="0">
                  <a:latin typeface="Raleway Regular"/>
                  <a:cs typeface="Raleway Regular"/>
                </a:rPr>
                <a:t>LETI</a:t>
              </a:r>
              <a:endParaRPr lang="en-US" sz="1200">
                <a:latin typeface="Raleway Regular"/>
                <a:cs typeface="Raleway Regular"/>
              </a:endParaRPr>
            </a:p>
          </p:txBody>
        </p:sp>
      </p:grpSp>
      <p:sp>
        <p:nvSpPr>
          <p:cNvPr id="50" name="TextBox 4"/>
          <p:cNvSpPr txBox="1"/>
          <p:nvPr/>
        </p:nvSpPr>
        <p:spPr>
          <a:xfrm>
            <a:off x="184994" y="174749"/>
            <a:ext cx="7385794" cy="646317"/>
          </a:xfrm>
          <a:prstGeom prst="rect">
            <a:avLst/>
          </a:prstGeom>
          <a:noFill/>
        </p:spPr>
        <p:txBody>
          <a:bodyPr wrap="square" lIns="91427" tIns="45713" rIns="91427" bIns="45713" rtlCol="0">
            <a:spAutoFit/>
          </a:bodyPr>
          <a:lstStyle/>
          <a:p>
            <a:r>
              <a:rPr lang="en-US" sz="3600" dirty="0" smtClean="0">
                <a:solidFill>
                  <a:schemeClr val="bg1"/>
                </a:solidFill>
                <a:latin typeface="Raleway Regular"/>
                <a:cs typeface="Raleway Regular"/>
              </a:rPr>
              <a:t>LA FAMILIA</a:t>
            </a:r>
            <a:endParaRPr lang="en-US" sz="3600" dirty="0">
              <a:solidFill>
                <a:schemeClr val="bg1"/>
              </a:solidFill>
              <a:latin typeface="Raleway Regular"/>
              <a:cs typeface="Raleway Regular"/>
            </a:endParaRPr>
          </a:p>
        </p:txBody>
      </p:sp>
      <p:cxnSp>
        <p:nvCxnSpPr>
          <p:cNvPr id="11" name="10 Conector recto"/>
          <p:cNvCxnSpPr>
            <a:stCxn id="32" idx="2"/>
          </p:cNvCxnSpPr>
          <p:nvPr/>
        </p:nvCxnSpPr>
        <p:spPr>
          <a:xfrm>
            <a:off x="5305407" y="4102724"/>
            <a:ext cx="0" cy="913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a:off x="5305407" y="5016290"/>
            <a:ext cx="127248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307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1 Grupo"/>
          <p:cNvGrpSpPr/>
          <p:nvPr/>
        </p:nvGrpSpPr>
        <p:grpSpPr>
          <a:xfrm>
            <a:off x="8968077" y="1038846"/>
            <a:ext cx="3211223" cy="5760639"/>
            <a:chOff x="8659075" y="1743724"/>
            <a:chExt cx="2507482" cy="5012507"/>
          </a:xfrm>
        </p:grpSpPr>
        <p:cxnSp>
          <p:nvCxnSpPr>
            <p:cNvPr id="34" name="Straight Arrow Connector 25"/>
            <p:cNvCxnSpPr/>
            <p:nvPr/>
          </p:nvCxnSpPr>
          <p:spPr>
            <a:xfrm>
              <a:off x="10039164" y="2398078"/>
              <a:ext cx="905624"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26"/>
            <p:cNvCxnSpPr/>
            <p:nvPr/>
          </p:nvCxnSpPr>
          <p:spPr>
            <a:xfrm>
              <a:off x="10039164" y="3266812"/>
              <a:ext cx="905624"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27"/>
            <p:cNvCxnSpPr/>
            <p:nvPr/>
          </p:nvCxnSpPr>
          <p:spPr>
            <a:xfrm>
              <a:off x="10070131" y="4196967"/>
              <a:ext cx="905624"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37" name="Picture 30"/>
            <p:cNvPicPr>
              <a:picLocks noChangeAspect="1"/>
            </p:cNvPicPr>
            <p:nvPr/>
          </p:nvPicPr>
          <p:blipFill rotWithShape="1">
            <a:blip r:embed="rId2">
              <a:extLst>
                <a:ext uri="{28A0092B-C50C-407E-A947-70E740481C1C}">
                  <a14:useLocalDpi xmlns:a14="http://schemas.microsoft.com/office/drawing/2010/main" val="0"/>
                </a:ext>
              </a:extLst>
            </a:blip>
            <a:srcRect r="7144"/>
            <a:stretch/>
          </p:blipFill>
          <p:spPr>
            <a:xfrm>
              <a:off x="8659075" y="1743724"/>
              <a:ext cx="2507482" cy="5012507"/>
            </a:xfrm>
            <a:prstGeom prst="rect">
              <a:avLst/>
            </a:prstGeom>
          </p:spPr>
        </p:pic>
        <p:sp>
          <p:nvSpPr>
            <p:cNvPr id="39" name="Freeform 34"/>
            <p:cNvSpPr/>
            <p:nvPr/>
          </p:nvSpPr>
          <p:spPr>
            <a:xfrm>
              <a:off x="9624398" y="2008466"/>
              <a:ext cx="1112803" cy="1030163"/>
            </a:xfrm>
            <a:custGeom>
              <a:avLst/>
              <a:gdLst>
                <a:gd name="connsiteX0" fmla="*/ 14942 w 1464281"/>
                <a:gd name="connsiteY0" fmla="*/ 29881 h 1314796"/>
                <a:gd name="connsiteX1" fmla="*/ 0 w 1464281"/>
                <a:gd name="connsiteY1" fmla="*/ 1314796 h 1314796"/>
                <a:gd name="connsiteX2" fmla="*/ 1404514 w 1464281"/>
                <a:gd name="connsiteY2" fmla="*/ 1314796 h 1314796"/>
                <a:gd name="connsiteX3" fmla="*/ 1464281 w 1464281"/>
                <a:gd name="connsiteY3" fmla="*/ 0 h 1314796"/>
                <a:gd name="connsiteX4" fmla="*/ 14942 w 1464281"/>
                <a:gd name="connsiteY4" fmla="*/ 29881 h 13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281" h="1314796">
                  <a:moveTo>
                    <a:pt x="14942" y="29881"/>
                  </a:moveTo>
                  <a:lnTo>
                    <a:pt x="0" y="1314796"/>
                  </a:lnTo>
                  <a:lnTo>
                    <a:pt x="1404514" y="1314796"/>
                  </a:lnTo>
                  <a:lnTo>
                    <a:pt x="1464281" y="0"/>
                  </a:lnTo>
                  <a:lnTo>
                    <a:pt x="14942" y="29881"/>
                  </a:lnTo>
                  <a:close/>
                </a:path>
              </a:pathLst>
            </a:custGeom>
            <a:solidFill>
              <a:srgbClr val="800000">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eeform 35"/>
            <p:cNvSpPr/>
            <p:nvPr/>
          </p:nvSpPr>
          <p:spPr>
            <a:xfrm>
              <a:off x="9624398" y="2984715"/>
              <a:ext cx="1089780" cy="902710"/>
            </a:xfrm>
            <a:custGeom>
              <a:avLst/>
              <a:gdLst>
                <a:gd name="connsiteX0" fmla="*/ 14942 w 1464281"/>
                <a:gd name="connsiteY0" fmla="*/ 29881 h 1314796"/>
                <a:gd name="connsiteX1" fmla="*/ 0 w 1464281"/>
                <a:gd name="connsiteY1" fmla="*/ 1314796 h 1314796"/>
                <a:gd name="connsiteX2" fmla="*/ 1404514 w 1464281"/>
                <a:gd name="connsiteY2" fmla="*/ 1314796 h 1314796"/>
                <a:gd name="connsiteX3" fmla="*/ 1464281 w 1464281"/>
                <a:gd name="connsiteY3" fmla="*/ 0 h 1314796"/>
                <a:gd name="connsiteX4" fmla="*/ 14942 w 1464281"/>
                <a:gd name="connsiteY4" fmla="*/ 29881 h 13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281" h="1314796">
                  <a:moveTo>
                    <a:pt x="14942" y="29881"/>
                  </a:moveTo>
                  <a:lnTo>
                    <a:pt x="0" y="1314796"/>
                  </a:lnTo>
                  <a:lnTo>
                    <a:pt x="1404514" y="1314796"/>
                  </a:lnTo>
                  <a:lnTo>
                    <a:pt x="1464281" y="0"/>
                  </a:lnTo>
                  <a:lnTo>
                    <a:pt x="14942" y="29881"/>
                  </a:lnTo>
                  <a:close/>
                </a:path>
              </a:pathLst>
            </a:custGeom>
            <a:solidFill>
              <a:srgbClr val="660066">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Freeform 36"/>
            <p:cNvSpPr/>
            <p:nvPr/>
          </p:nvSpPr>
          <p:spPr>
            <a:xfrm>
              <a:off x="9601375" y="3887425"/>
              <a:ext cx="1112803" cy="1805419"/>
            </a:xfrm>
            <a:custGeom>
              <a:avLst/>
              <a:gdLst>
                <a:gd name="connsiteX0" fmla="*/ 14942 w 1464281"/>
                <a:gd name="connsiteY0" fmla="*/ 29881 h 1314796"/>
                <a:gd name="connsiteX1" fmla="*/ 0 w 1464281"/>
                <a:gd name="connsiteY1" fmla="*/ 1314796 h 1314796"/>
                <a:gd name="connsiteX2" fmla="*/ 1404514 w 1464281"/>
                <a:gd name="connsiteY2" fmla="*/ 1314796 h 1314796"/>
                <a:gd name="connsiteX3" fmla="*/ 1464281 w 1464281"/>
                <a:gd name="connsiteY3" fmla="*/ 0 h 1314796"/>
                <a:gd name="connsiteX4" fmla="*/ 14942 w 1464281"/>
                <a:gd name="connsiteY4" fmla="*/ 29881 h 13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281" h="1314796">
                  <a:moveTo>
                    <a:pt x="14942" y="29881"/>
                  </a:moveTo>
                  <a:lnTo>
                    <a:pt x="0" y="1314796"/>
                  </a:lnTo>
                  <a:lnTo>
                    <a:pt x="1404514" y="1314796"/>
                  </a:lnTo>
                  <a:lnTo>
                    <a:pt x="1464281" y="0"/>
                  </a:lnTo>
                  <a:lnTo>
                    <a:pt x="14942" y="29881"/>
                  </a:lnTo>
                  <a:close/>
                </a:path>
              </a:pathLst>
            </a:custGeom>
            <a:solidFill>
              <a:schemeClr val="accent3">
                <a:lumMod val="75000"/>
                <a:alpha val="3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DSCF172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13386" y="6974475"/>
            <a:ext cx="2504635" cy="2160000"/>
          </a:xfrm>
          <a:prstGeom prst="rect">
            <a:avLst/>
          </a:prstGeom>
        </p:spPr>
      </p:pic>
      <p:pic>
        <p:nvPicPr>
          <p:cNvPr id="11" name="Picture 10" descr="DSCF1707.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 y="6966419"/>
            <a:ext cx="1500193" cy="2160000"/>
          </a:xfrm>
          <a:prstGeom prst="rect">
            <a:avLst/>
          </a:prstGeom>
        </p:spPr>
      </p:pic>
      <p:sp>
        <p:nvSpPr>
          <p:cNvPr id="26" name="TextBox 25"/>
          <p:cNvSpPr txBox="1"/>
          <p:nvPr/>
        </p:nvSpPr>
        <p:spPr>
          <a:xfrm>
            <a:off x="1985194" y="3067050"/>
            <a:ext cx="3024336" cy="954093"/>
          </a:xfrm>
          <a:prstGeom prst="rect">
            <a:avLst/>
          </a:prstGeom>
          <a:noFill/>
        </p:spPr>
        <p:txBody>
          <a:bodyPr wrap="square" lIns="91427" tIns="45713" rIns="91427" bIns="45713" rtlCol="0">
            <a:spAutoFit/>
          </a:bodyPr>
          <a:lstStyle/>
          <a:p>
            <a:r>
              <a:rPr lang="es-MX" sz="1400" dirty="0" smtClean="0">
                <a:latin typeface="+mj-lt"/>
              </a:rPr>
              <a:t>Las actividades de convivencia, la familia las hace al aire libre.</a:t>
            </a:r>
          </a:p>
          <a:p>
            <a:r>
              <a:rPr lang="es-MX" sz="1400" dirty="0" smtClean="0">
                <a:latin typeface="+mj-lt"/>
              </a:rPr>
              <a:t>Esto permite que la casa tenga mucha ventilación</a:t>
            </a:r>
            <a:r>
              <a:rPr lang="es-MX" sz="1200" dirty="0" smtClean="0">
                <a:latin typeface="+mj-lt"/>
              </a:rPr>
              <a:t>.</a:t>
            </a:r>
            <a:endParaRPr lang="es-MX" sz="1200" dirty="0">
              <a:latin typeface="+mj-lt"/>
            </a:endParaRPr>
          </a:p>
        </p:txBody>
      </p:sp>
      <p:pic>
        <p:nvPicPr>
          <p:cNvPr id="55" name="Picture 54" descr="DSCF1714.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5400000">
            <a:off x="8088083" y="7233193"/>
            <a:ext cx="2160000" cy="1692369"/>
          </a:xfrm>
          <a:prstGeom prst="rect">
            <a:avLst/>
          </a:prstGeom>
        </p:spPr>
      </p:pic>
      <p:pic>
        <p:nvPicPr>
          <p:cNvPr id="57" name="Picture 56" descr="DSCF1706.JPG"/>
          <p:cNvPicPr>
            <a:picLocks noChangeAspect="1"/>
          </p:cNvPicPr>
          <p:nvPr/>
        </p:nvPicPr>
        <p:blipFill rotWithShape="1">
          <a:blip r:embed="rId6" cstate="email">
            <a:extLst>
              <a:ext uri="{28A0092B-C50C-407E-A947-70E740481C1C}">
                <a14:useLocalDpi xmlns:a14="http://schemas.microsoft.com/office/drawing/2010/main" val="0"/>
              </a:ext>
            </a:extLst>
          </a:blip>
          <a:srcRect r="12857"/>
          <a:stretch/>
        </p:blipFill>
        <p:spPr>
          <a:xfrm>
            <a:off x="6953746" y="6999378"/>
            <a:ext cx="1365369" cy="1080000"/>
          </a:xfrm>
          <a:prstGeom prst="rect">
            <a:avLst/>
          </a:prstGeom>
        </p:spPr>
      </p:pic>
      <p:pic>
        <p:nvPicPr>
          <p:cNvPr id="61" name="Picture 60" descr="DSCF1711.JP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rot="5400000">
            <a:off x="9978202" y="7071267"/>
            <a:ext cx="2160000" cy="2016224"/>
          </a:xfrm>
          <a:prstGeom prst="rect">
            <a:avLst/>
          </a:prstGeom>
        </p:spPr>
      </p:pic>
      <p:sp>
        <p:nvSpPr>
          <p:cNvPr id="64" name="TextBox 63"/>
          <p:cNvSpPr txBox="1"/>
          <p:nvPr/>
        </p:nvSpPr>
        <p:spPr>
          <a:xfrm>
            <a:off x="7817842" y="6999378"/>
            <a:ext cx="1644144" cy="369318"/>
          </a:xfrm>
          <a:prstGeom prst="rect">
            <a:avLst/>
          </a:prstGeom>
          <a:solidFill>
            <a:schemeClr val="accent2"/>
          </a:solidFill>
        </p:spPr>
        <p:txBody>
          <a:bodyPr wrap="square" lIns="91427" tIns="45713" rIns="91427" bIns="45713" rtlCol="0">
            <a:spAutoFit/>
          </a:bodyPr>
          <a:lstStyle/>
          <a:p>
            <a:r>
              <a:rPr lang="en-US" sz="1800" err="1" smtClean="0">
                <a:solidFill>
                  <a:schemeClr val="bg1"/>
                </a:solidFill>
                <a:latin typeface="Abadi MT Condensed Extra Bold"/>
                <a:cs typeface="Abadi MT Condensed Extra Bold"/>
              </a:rPr>
              <a:t>MOBILIARIO</a:t>
            </a:r>
            <a:endParaRPr lang="en-US" sz="1800">
              <a:solidFill>
                <a:schemeClr val="bg1"/>
              </a:solidFill>
              <a:latin typeface="Abadi MT Condensed Extra Bold"/>
              <a:cs typeface="Abadi MT Condensed Extra Bold"/>
            </a:endParaRPr>
          </a:p>
        </p:txBody>
      </p:sp>
      <p:sp>
        <p:nvSpPr>
          <p:cNvPr id="56" name="TextBox 55"/>
          <p:cNvSpPr txBox="1"/>
          <p:nvPr/>
        </p:nvSpPr>
        <p:spPr>
          <a:xfrm>
            <a:off x="5081538" y="1398885"/>
            <a:ext cx="2520280" cy="1384980"/>
          </a:xfrm>
          <a:prstGeom prst="rect">
            <a:avLst/>
          </a:prstGeom>
          <a:noFill/>
        </p:spPr>
        <p:txBody>
          <a:bodyPr wrap="square" lIns="91427" tIns="45713" rIns="91427" bIns="45713" rtlCol="0">
            <a:spAutoFit/>
          </a:bodyPr>
          <a:lstStyle/>
          <a:p>
            <a:pPr algn="just"/>
            <a:r>
              <a:rPr lang="es-MX" sz="1200" smtClean="0">
                <a:latin typeface="Arial Narrow" pitchFamily="34" charset="0"/>
              </a:rPr>
              <a:t>Los materiales predominantes  en la casa son:</a:t>
            </a:r>
          </a:p>
          <a:p>
            <a:pPr marL="171450" indent="-171450" algn="just">
              <a:buFont typeface="Arial"/>
              <a:buChar char="•"/>
            </a:pPr>
            <a:r>
              <a:rPr lang="es-MX" sz="1200" smtClean="0">
                <a:latin typeface="Arial Narrow" pitchFamily="34" charset="0"/>
              </a:rPr>
              <a:t>Lamina galvanizada</a:t>
            </a:r>
          </a:p>
          <a:p>
            <a:pPr marL="171450" indent="-171450" algn="just">
              <a:buFont typeface="Arial"/>
              <a:buChar char="•"/>
            </a:pPr>
            <a:r>
              <a:rPr lang="es-MX" sz="1200" smtClean="0">
                <a:latin typeface="Arial Narrow" pitchFamily="34" charset="0"/>
              </a:rPr>
              <a:t>Tablones Madera</a:t>
            </a:r>
          </a:p>
          <a:p>
            <a:pPr marL="171450" indent="-171450" algn="just">
              <a:buFont typeface="Arial"/>
              <a:buChar char="•"/>
            </a:pPr>
            <a:r>
              <a:rPr lang="es-MX" sz="1200" smtClean="0">
                <a:latin typeface="Arial Narrow" pitchFamily="34" charset="0"/>
              </a:rPr>
              <a:t>Block de concreto</a:t>
            </a:r>
          </a:p>
          <a:p>
            <a:pPr marL="171450" indent="-171450" algn="just">
              <a:buFont typeface="Arial"/>
              <a:buChar char="•"/>
            </a:pPr>
            <a:r>
              <a:rPr lang="es-MX" sz="1200" smtClean="0">
                <a:latin typeface="Arial Narrow" pitchFamily="34" charset="0"/>
              </a:rPr>
              <a:t>Lona reciclada</a:t>
            </a:r>
          </a:p>
          <a:p>
            <a:pPr marL="171450" indent="-171450" algn="just">
              <a:buFont typeface="Arial"/>
              <a:buChar char="•"/>
            </a:pPr>
            <a:r>
              <a:rPr lang="es-MX" sz="1200" smtClean="0">
                <a:latin typeface="Arial Narrow" pitchFamily="34" charset="0"/>
              </a:rPr>
              <a:t>telas</a:t>
            </a:r>
          </a:p>
        </p:txBody>
      </p:sp>
      <p:sp>
        <p:nvSpPr>
          <p:cNvPr id="65" name="TextBox 64"/>
          <p:cNvSpPr txBox="1"/>
          <p:nvPr/>
        </p:nvSpPr>
        <p:spPr>
          <a:xfrm>
            <a:off x="0" y="0"/>
            <a:ext cx="8537922" cy="646317"/>
          </a:xfrm>
          <a:prstGeom prst="rect">
            <a:avLst/>
          </a:prstGeom>
          <a:noFill/>
        </p:spPr>
        <p:txBody>
          <a:bodyPr wrap="square" lIns="91427" tIns="45713" rIns="91427" bIns="45713" rtlCol="0">
            <a:spAutoFit/>
          </a:bodyPr>
          <a:lstStyle/>
          <a:p>
            <a:r>
              <a:rPr lang="en-US" sz="3600" smtClean="0">
                <a:solidFill>
                  <a:schemeClr val="bg1"/>
                </a:solidFill>
                <a:latin typeface="Century Gothic"/>
                <a:cs typeface="Franklin Gothic Medium"/>
              </a:rPr>
              <a:t>LA CASA ACTUAL</a:t>
            </a:r>
            <a:endParaRPr lang="en-US" sz="3600">
              <a:solidFill>
                <a:schemeClr val="bg1"/>
              </a:solidFill>
              <a:latin typeface="Franklin Gothic Medium"/>
              <a:cs typeface="Franklin Gothic Medium"/>
            </a:endParaRPr>
          </a:p>
        </p:txBody>
      </p:sp>
      <p:pic>
        <p:nvPicPr>
          <p:cNvPr id="4" name="Picture 3"/>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t="10042" b="30479"/>
          <a:stretch/>
        </p:blipFill>
        <p:spPr>
          <a:xfrm>
            <a:off x="6953746" y="8079378"/>
            <a:ext cx="1374448" cy="1080000"/>
          </a:xfrm>
          <a:prstGeom prst="rect">
            <a:avLst/>
          </a:prstGeom>
        </p:spPr>
      </p:pic>
      <p:sp>
        <p:nvSpPr>
          <p:cNvPr id="67" name="TextBox 66"/>
          <p:cNvSpPr txBox="1"/>
          <p:nvPr/>
        </p:nvSpPr>
        <p:spPr>
          <a:xfrm>
            <a:off x="163838" y="3067050"/>
            <a:ext cx="1644144" cy="461651"/>
          </a:xfrm>
          <a:prstGeom prst="rect">
            <a:avLst/>
          </a:prstGeom>
          <a:noFill/>
        </p:spPr>
        <p:txBody>
          <a:bodyPr wrap="square" lIns="91427" tIns="45713" rIns="91427" bIns="45713" rtlCol="0">
            <a:spAutoFit/>
          </a:bodyPr>
          <a:lstStyle/>
          <a:p>
            <a:r>
              <a:rPr lang="en-US" smtClean="0">
                <a:latin typeface="Abadi MT Condensed Extra Bold"/>
                <a:cs typeface="Abadi MT Condensed Extra Bold"/>
              </a:rPr>
              <a:t>CORTE</a:t>
            </a:r>
            <a:endParaRPr lang="en-US">
              <a:latin typeface="Abadi MT Condensed Extra Bold"/>
              <a:cs typeface="Abadi MT Condensed Extra Bold"/>
            </a:endParaRPr>
          </a:p>
        </p:txBody>
      </p:sp>
      <p:sp>
        <p:nvSpPr>
          <p:cNvPr id="68" name="TextBox 67"/>
          <p:cNvSpPr txBox="1"/>
          <p:nvPr/>
        </p:nvSpPr>
        <p:spPr>
          <a:xfrm>
            <a:off x="189684" y="5846831"/>
            <a:ext cx="1644144" cy="461651"/>
          </a:xfrm>
          <a:prstGeom prst="rect">
            <a:avLst/>
          </a:prstGeom>
          <a:noFill/>
        </p:spPr>
        <p:txBody>
          <a:bodyPr wrap="square" lIns="91427" tIns="45713" rIns="91427" bIns="45713" rtlCol="0">
            <a:spAutoFit/>
          </a:bodyPr>
          <a:lstStyle/>
          <a:p>
            <a:r>
              <a:rPr lang="en-US" err="1" smtClean="0">
                <a:latin typeface="Abadi MT Condensed Extra Bold"/>
                <a:cs typeface="Abadi MT Condensed Extra Bold"/>
              </a:rPr>
              <a:t>ALZADO</a:t>
            </a:r>
            <a:endParaRPr lang="en-US">
              <a:latin typeface="Abadi MT Condensed Extra Bold"/>
              <a:cs typeface="Abadi MT Condensed Extra Bold"/>
            </a:endParaRPr>
          </a:p>
        </p:txBody>
      </p:sp>
      <p:sp>
        <p:nvSpPr>
          <p:cNvPr id="69" name="TextBox 68"/>
          <p:cNvSpPr txBox="1"/>
          <p:nvPr/>
        </p:nvSpPr>
        <p:spPr>
          <a:xfrm>
            <a:off x="7721870" y="5820329"/>
            <a:ext cx="1644144" cy="461651"/>
          </a:xfrm>
          <a:prstGeom prst="rect">
            <a:avLst/>
          </a:prstGeom>
          <a:noFill/>
        </p:spPr>
        <p:txBody>
          <a:bodyPr wrap="square" lIns="91427" tIns="45713" rIns="91427" bIns="45713" rtlCol="0">
            <a:spAutoFit/>
          </a:bodyPr>
          <a:lstStyle/>
          <a:p>
            <a:r>
              <a:rPr lang="en-US" dirty="0" err="1" smtClean="0">
                <a:latin typeface="Abadi MT Condensed Extra Bold"/>
                <a:cs typeface="Abadi MT Condensed Extra Bold"/>
              </a:rPr>
              <a:t>PLANTA</a:t>
            </a:r>
            <a:endParaRPr lang="en-US" dirty="0">
              <a:latin typeface="Abadi MT Condensed Extra Bold"/>
              <a:cs typeface="Abadi MT Condensed Extra Bold"/>
            </a:endParaRPr>
          </a:p>
        </p:txBody>
      </p:sp>
      <p:sp>
        <p:nvSpPr>
          <p:cNvPr id="70" name="TextBox 69"/>
          <p:cNvSpPr txBox="1"/>
          <p:nvPr/>
        </p:nvSpPr>
        <p:spPr>
          <a:xfrm>
            <a:off x="5153546" y="1110853"/>
            <a:ext cx="2664296" cy="276985"/>
          </a:xfrm>
          <a:prstGeom prst="rect">
            <a:avLst/>
          </a:prstGeom>
          <a:noFill/>
        </p:spPr>
        <p:txBody>
          <a:bodyPr wrap="square" lIns="91427" tIns="45713" rIns="91427" bIns="45713" rtlCol="0">
            <a:spAutoFit/>
          </a:bodyPr>
          <a:lstStyle/>
          <a:p>
            <a:r>
              <a:rPr lang="en-US" sz="1200" smtClean="0">
                <a:latin typeface="Abadi MT Condensed Extra Bold"/>
                <a:cs typeface="Abadi MT Condensed Extra Bold"/>
              </a:rPr>
              <a:t>DESCRIPCION DE MUROS</a:t>
            </a:r>
            <a:endParaRPr lang="en-US" sz="1200">
              <a:latin typeface="Abadi MT Condensed Extra Bold"/>
              <a:cs typeface="Abadi MT Condensed Extra Bold"/>
            </a:endParaRPr>
          </a:p>
        </p:txBody>
      </p:sp>
      <p:pic>
        <p:nvPicPr>
          <p:cNvPr id="5" name="Picture 4" descr="Screen Shot 2012-05-05 at 5.52.15 PM.png"/>
          <p:cNvPicPr>
            <a:picLocks noChangeAspect="1"/>
          </p:cNvPicPr>
          <p:nvPr/>
        </p:nvPicPr>
        <p:blipFill rotWithShape="1">
          <a:blip r:embed="rId10">
            <a:extLst>
              <a:ext uri="{28A0092B-C50C-407E-A947-70E740481C1C}">
                <a14:useLocalDpi xmlns:a14="http://schemas.microsoft.com/office/drawing/2010/main" val="0"/>
              </a:ext>
            </a:extLst>
          </a:blip>
          <a:srcRect t="8149" r="11065" b="17920"/>
          <a:stretch/>
        </p:blipFill>
        <p:spPr>
          <a:xfrm>
            <a:off x="189684" y="3971219"/>
            <a:ext cx="4320480" cy="1820154"/>
          </a:xfrm>
          <a:prstGeom prst="rect">
            <a:avLst/>
          </a:prstGeom>
        </p:spPr>
      </p:pic>
      <p:pic>
        <p:nvPicPr>
          <p:cNvPr id="6" name="Picture 5" descr="Screen Shot 2012-05-05 at 5.52.33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90" y="1110853"/>
            <a:ext cx="7743165" cy="1770696"/>
          </a:xfrm>
          <a:prstGeom prst="rect">
            <a:avLst/>
          </a:prstGeom>
        </p:spPr>
      </p:pic>
      <p:pic>
        <p:nvPicPr>
          <p:cNvPr id="25" name="Picture 7" descr="DSCF1717.JP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1769170" y="6943501"/>
            <a:ext cx="1923560" cy="2214621"/>
          </a:xfrm>
          <a:prstGeom prst="rect">
            <a:avLst/>
          </a:prstGeom>
        </p:spPr>
      </p:pic>
      <p:pic>
        <p:nvPicPr>
          <p:cNvPr id="27" name="Picture 10" descr="DSCF1707.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82" y="6966419"/>
            <a:ext cx="1761288" cy="2160000"/>
          </a:xfrm>
          <a:prstGeom prst="rect">
            <a:avLst/>
          </a:prstGeom>
        </p:spPr>
      </p:pic>
      <p:cxnSp>
        <p:nvCxnSpPr>
          <p:cNvPr id="28" name="Straight Connector 270"/>
          <p:cNvCxnSpPr/>
          <p:nvPr/>
        </p:nvCxnSpPr>
        <p:spPr>
          <a:xfrm>
            <a:off x="-1" y="6871493"/>
            <a:ext cx="12179301" cy="0"/>
          </a:xfrm>
          <a:prstGeom prst="line">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cxnSp>
      <p:sp>
        <p:nvSpPr>
          <p:cNvPr id="46" name="TextBox 5"/>
          <p:cNvSpPr txBox="1"/>
          <p:nvPr/>
        </p:nvSpPr>
        <p:spPr>
          <a:xfrm>
            <a:off x="4577482" y="3847157"/>
            <a:ext cx="2849290" cy="523220"/>
          </a:xfrm>
          <a:prstGeom prst="rect">
            <a:avLst/>
          </a:prstGeom>
          <a:noFill/>
        </p:spPr>
        <p:txBody>
          <a:bodyPr wrap="square" rtlCol="0">
            <a:spAutoFit/>
          </a:bodyPr>
          <a:lstStyle/>
          <a:p>
            <a:r>
              <a:rPr lang="es-MX" sz="1400" b="1" dirty="0" smtClean="0">
                <a:latin typeface="+mj-lt"/>
                <a:cs typeface="Century Gothic"/>
              </a:rPr>
              <a:t>FORTALEZA DE LA </a:t>
            </a:r>
          </a:p>
          <a:p>
            <a:r>
              <a:rPr lang="es-MX" sz="1400" b="1" dirty="0" smtClean="0">
                <a:latin typeface="+mj-lt"/>
                <a:cs typeface="Century Gothic"/>
              </a:rPr>
              <a:t>VIVIENDA</a:t>
            </a:r>
            <a:endParaRPr lang="es-MX" sz="1400" b="1" dirty="0">
              <a:latin typeface="+mj-lt"/>
              <a:cs typeface="Century Gothic"/>
            </a:endParaRPr>
          </a:p>
        </p:txBody>
      </p:sp>
      <p:sp>
        <p:nvSpPr>
          <p:cNvPr id="47" name="TextBox 31"/>
          <p:cNvSpPr txBox="1"/>
          <p:nvPr/>
        </p:nvSpPr>
        <p:spPr>
          <a:xfrm>
            <a:off x="4361458" y="4279205"/>
            <a:ext cx="2232248" cy="1754326"/>
          </a:xfrm>
          <a:prstGeom prst="rect">
            <a:avLst/>
          </a:prstGeom>
          <a:noFill/>
        </p:spPr>
        <p:txBody>
          <a:bodyPr wrap="square" rtlCol="0">
            <a:spAutoFit/>
          </a:bodyPr>
          <a:lstStyle/>
          <a:p>
            <a:pPr marL="171450" indent="-171450">
              <a:buFont typeface="Arial"/>
              <a:buChar char="•"/>
            </a:pPr>
            <a:r>
              <a:rPr lang="es-MX" sz="1200" dirty="0" smtClean="0">
                <a:latin typeface="+mj-lt"/>
                <a:cs typeface="Century Gothic"/>
              </a:rPr>
              <a:t>ESPACIOS AL AIRE LIBRE</a:t>
            </a:r>
          </a:p>
          <a:p>
            <a:pPr marL="171450" indent="-171450">
              <a:buFont typeface="Arial"/>
              <a:buChar char="•"/>
            </a:pPr>
            <a:r>
              <a:rPr lang="es-MX" sz="1200" dirty="0" smtClean="0">
                <a:latin typeface="+mj-lt"/>
                <a:cs typeface="Century Gothic"/>
              </a:rPr>
              <a:t>CONSTRUCCIÓN PROGRESIVA</a:t>
            </a:r>
          </a:p>
          <a:p>
            <a:pPr marL="171450" indent="-171450">
              <a:buFont typeface="Arial"/>
              <a:buChar char="•"/>
            </a:pPr>
            <a:r>
              <a:rPr lang="es-MX" sz="1200" dirty="0" smtClean="0">
                <a:latin typeface="+mj-lt"/>
                <a:cs typeface="Century Gothic"/>
              </a:rPr>
              <a:t>CORTINA COMO ELEMENTO SEPARADOR.</a:t>
            </a:r>
          </a:p>
          <a:p>
            <a:pPr marL="171450" indent="-171450">
              <a:buFont typeface="Arial"/>
              <a:buChar char="•"/>
            </a:pPr>
            <a:r>
              <a:rPr lang="es-MX" sz="1200" dirty="0" smtClean="0">
                <a:latin typeface="+mj-lt"/>
                <a:cs typeface="Century Gothic"/>
              </a:rPr>
              <a:t>EMPLEO DE MATERIALES RECICLADOS</a:t>
            </a:r>
          </a:p>
          <a:p>
            <a:pPr marL="171450" indent="-171450">
              <a:buFont typeface="Arial"/>
              <a:buChar char="•"/>
            </a:pPr>
            <a:r>
              <a:rPr lang="es-MX" sz="1200" dirty="0" smtClean="0">
                <a:latin typeface="+mj-lt"/>
                <a:cs typeface="Century Gothic"/>
              </a:rPr>
              <a:t>AUTOCONSTRUCCIÓN.</a:t>
            </a:r>
          </a:p>
          <a:p>
            <a:endParaRPr lang="es-MX" sz="1200" dirty="0" smtClean="0">
              <a:latin typeface="+mj-lt"/>
              <a:cs typeface="Century Gothic"/>
            </a:endParaRPr>
          </a:p>
          <a:p>
            <a:r>
              <a:rPr lang="es-MX" sz="1200" dirty="0" smtClean="0">
                <a:latin typeface="+mj-lt"/>
                <a:cs typeface="Century Gothic"/>
              </a:rPr>
              <a:t>  </a:t>
            </a:r>
            <a:endParaRPr lang="es-MX" sz="1200" dirty="0">
              <a:latin typeface="+mj-lt"/>
              <a:cs typeface="Century Gothic"/>
            </a:endParaRPr>
          </a:p>
        </p:txBody>
      </p:sp>
      <p:sp>
        <p:nvSpPr>
          <p:cNvPr id="48" name="47 Rectángulo"/>
          <p:cNvSpPr/>
          <p:nvPr/>
        </p:nvSpPr>
        <p:spPr>
          <a:xfrm>
            <a:off x="6593706" y="2881549"/>
            <a:ext cx="288032" cy="245528"/>
          </a:xfrm>
          <a:prstGeom prst="rect">
            <a:avLst/>
          </a:prstGeom>
          <a:solidFill>
            <a:srgbClr val="800000">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9" name="48 Rectángulo"/>
          <p:cNvSpPr/>
          <p:nvPr/>
        </p:nvSpPr>
        <p:spPr>
          <a:xfrm>
            <a:off x="6593706" y="4805832"/>
            <a:ext cx="288032" cy="245528"/>
          </a:xfrm>
          <a:prstGeom prst="rect">
            <a:avLst/>
          </a:prstGeom>
          <a:solidFill>
            <a:srgbClr val="FFFF00">
              <a:alpha val="1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0" name="49 Rectángulo"/>
          <p:cNvSpPr/>
          <p:nvPr/>
        </p:nvSpPr>
        <p:spPr>
          <a:xfrm>
            <a:off x="6593706" y="3362620"/>
            <a:ext cx="288032" cy="245528"/>
          </a:xfrm>
          <a:prstGeom prst="rect">
            <a:avLst/>
          </a:prstGeom>
          <a:solidFill>
            <a:srgbClr val="660066">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1" name="50 Rectángulo"/>
          <p:cNvSpPr/>
          <p:nvPr/>
        </p:nvSpPr>
        <p:spPr>
          <a:xfrm>
            <a:off x="6593706" y="4324762"/>
            <a:ext cx="288032" cy="245528"/>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52 Rectángulo"/>
          <p:cNvSpPr/>
          <p:nvPr/>
        </p:nvSpPr>
        <p:spPr>
          <a:xfrm>
            <a:off x="6593706" y="3843691"/>
            <a:ext cx="288032" cy="245528"/>
          </a:xfrm>
          <a:prstGeom prst="rect">
            <a:avLst/>
          </a:prstGeom>
          <a:solidFill>
            <a:schemeClr val="accent3">
              <a:lumMod val="75000"/>
              <a:alpha val="3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4" name="13 CuadroTexto"/>
          <p:cNvSpPr txBox="1"/>
          <p:nvPr/>
        </p:nvSpPr>
        <p:spPr>
          <a:xfrm>
            <a:off x="7019604" y="2881549"/>
            <a:ext cx="1351524" cy="307777"/>
          </a:xfrm>
          <a:prstGeom prst="rect">
            <a:avLst/>
          </a:prstGeom>
          <a:noFill/>
        </p:spPr>
        <p:txBody>
          <a:bodyPr wrap="none" rtlCol="0">
            <a:spAutoFit/>
          </a:bodyPr>
          <a:lstStyle/>
          <a:p>
            <a:r>
              <a:rPr lang="es-MX" sz="1400" smtClean="0"/>
              <a:t>Cuarto principal</a:t>
            </a:r>
            <a:endParaRPr lang="es-MX" sz="1400"/>
          </a:p>
        </p:txBody>
      </p:sp>
      <p:sp>
        <p:nvSpPr>
          <p:cNvPr id="54" name="53 CuadroTexto"/>
          <p:cNvSpPr txBox="1"/>
          <p:nvPr/>
        </p:nvSpPr>
        <p:spPr>
          <a:xfrm>
            <a:off x="7019604" y="4805485"/>
            <a:ext cx="987001" cy="307777"/>
          </a:xfrm>
          <a:prstGeom prst="rect">
            <a:avLst/>
          </a:prstGeom>
          <a:noFill/>
        </p:spPr>
        <p:txBody>
          <a:bodyPr wrap="none" rtlCol="0">
            <a:spAutoFit/>
          </a:bodyPr>
          <a:lstStyle/>
          <a:p>
            <a:r>
              <a:rPr lang="es-MX" sz="1400" smtClean="0"/>
              <a:t>Área Social</a:t>
            </a:r>
            <a:endParaRPr lang="es-MX" sz="1400"/>
          </a:p>
        </p:txBody>
      </p:sp>
      <p:sp>
        <p:nvSpPr>
          <p:cNvPr id="59" name="58 CuadroTexto"/>
          <p:cNvSpPr txBox="1"/>
          <p:nvPr/>
        </p:nvSpPr>
        <p:spPr>
          <a:xfrm>
            <a:off x="7019604" y="3362533"/>
            <a:ext cx="1306640" cy="307777"/>
          </a:xfrm>
          <a:prstGeom prst="rect">
            <a:avLst/>
          </a:prstGeom>
          <a:noFill/>
        </p:spPr>
        <p:txBody>
          <a:bodyPr wrap="none" rtlCol="0">
            <a:spAutoFit/>
          </a:bodyPr>
          <a:lstStyle/>
          <a:p>
            <a:r>
              <a:rPr lang="es-MX" sz="1400" smtClean="0"/>
              <a:t>Cuarto Josefina</a:t>
            </a:r>
            <a:endParaRPr lang="es-MX" sz="1400"/>
          </a:p>
        </p:txBody>
      </p:sp>
      <p:sp>
        <p:nvSpPr>
          <p:cNvPr id="60" name="59 CuadroTexto"/>
          <p:cNvSpPr txBox="1"/>
          <p:nvPr/>
        </p:nvSpPr>
        <p:spPr>
          <a:xfrm>
            <a:off x="7017421" y="3843517"/>
            <a:ext cx="2168029" cy="523220"/>
          </a:xfrm>
          <a:prstGeom prst="rect">
            <a:avLst/>
          </a:prstGeom>
          <a:noFill/>
        </p:spPr>
        <p:txBody>
          <a:bodyPr wrap="none" rtlCol="0">
            <a:spAutoFit/>
          </a:bodyPr>
          <a:lstStyle/>
          <a:p>
            <a:r>
              <a:rPr lang="es-MX" sz="1400" smtClean="0"/>
              <a:t>Cuarto Miguel, Fernando y </a:t>
            </a:r>
          </a:p>
          <a:p>
            <a:r>
              <a:rPr lang="es-MX" sz="1400" smtClean="0"/>
              <a:t>Primo</a:t>
            </a:r>
          </a:p>
        </p:txBody>
      </p:sp>
      <p:sp>
        <p:nvSpPr>
          <p:cNvPr id="71" name="70 CuadroTexto"/>
          <p:cNvSpPr txBox="1"/>
          <p:nvPr/>
        </p:nvSpPr>
        <p:spPr>
          <a:xfrm>
            <a:off x="7019604" y="4324501"/>
            <a:ext cx="558166" cy="307777"/>
          </a:xfrm>
          <a:prstGeom prst="rect">
            <a:avLst/>
          </a:prstGeom>
          <a:noFill/>
        </p:spPr>
        <p:txBody>
          <a:bodyPr wrap="none" rtlCol="0">
            <a:spAutoFit/>
          </a:bodyPr>
          <a:lstStyle/>
          <a:p>
            <a:r>
              <a:rPr lang="es-MX" sz="1400" smtClean="0"/>
              <a:t>Baño</a:t>
            </a:r>
            <a:endParaRPr lang="es-MX" sz="1400"/>
          </a:p>
        </p:txBody>
      </p:sp>
      <p:sp>
        <p:nvSpPr>
          <p:cNvPr id="15" name="14 Rectángulo"/>
          <p:cNvSpPr/>
          <p:nvPr/>
        </p:nvSpPr>
        <p:spPr>
          <a:xfrm>
            <a:off x="9113986" y="1343102"/>
            <a:ext cx="504056" cy="41582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16 Forma libre"/>
          <p:cNvSpPr/>
          <p:nvPr/>
        </p:nvSpPr>
        <p:spPr>
          <a:xfrm>
            <a:off x="9144000" y="1323975"/>
            <a:ext cx="1066800" cy="1743075"/>
          </a:xfrm>
          <a:custGeom>
            <a:avLst/>
            <a:gdLst>
              <a:gd name="connsiteX0" fmla="*/ 0 w 1066800"/>
              <a:gd name="connsiteY0" fmla="*/ 457200 h 1743075"/>
              <a:gd name="connsiteX1" fmla="*/ 466725 w 1066800"/>
              <a:gd name="connsiteY1" fmla="*/ 447675 h 1743075"/>
              <a:gd name="connsiteX2" fmla="*/ 466725 w 1066800"/>
              <a:gd name="connsiteY2" fmla="*/ 0 h 1743075"/>
              <a:gd name="connsiteX3" fmla="*/ 1066800 w 1066800"/>
              <a:gd name="connsiteY3" fmla="*/ 9525 h 1743075"/>
              <a:gd name="connsiteX4" fmla="*/ 1066800 w 1066800"/>
              <a:gd name="connsiteY4" fmla="*/ 1743075 h 1743075"/>
              <a:gd name="connsiteX5" fmla="*/ 76200 w 1066800"/>
              <a:gd name="connsiteY5" fmla="*/ 1733550 h 1743075"/>
              <a:gd name="connsiteX6" fmla="*/ 0 w 1066800"/>
              <a:gd name="connsiteY6" fmla="*/ 457200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800" h="1743075">
                <a:moveTo>
                  <a:pt x="0" y="457200"/>
                </a:moveTo>
                <a:lnTo>
                  <a:pt x="466725" y="447675"/>
                </a:lnTo>
                <a:lnTo>
                  <a:pt x="466725" y="0"/>
                </a:lnTo>
                <a:lnTo>
                  <a:pt x="1066800" y="9525"/>
                </a:lnTo>
                <a:lnTo>
                  <a:pt x="1066800" y="1743075"/>
                </a:lnTo>
                <a:lnTo>
                  <a:pt x="76200" y="1733550"/>
                </a:lnTo>
                <a:lnTo>
                  <a:pt x="0" y="457200"/>
                </a:lnTo>
                <a:close/>
              </a:path>
            </a:pathLst>
          </a:custGeom>
          <a:solidFill>
            <a:srgbClr val="FFFF00">
              <a:alpha val="1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72" name="71 CuadroTexto"/>
          <p:cNvSpPr txBox="1"/>
          <p:nvPr/>
        </p:nvSpPr>
        <p:spPr>
          <a:xfrm>
            <a:off x="7016960" y="5257120"/>
            <a:ext cx="595932" cy="307777"/>
          </a:xfrm>
          <a:prstGeom prst="rect">
            <a:avLst/>
          </a:prstGeom>
          <a:noFill/>
        </p:spPr>
        <p:txBody>
          <a:bodyPr wrap="none" rtlCol="0">
            <a:spAutoFit/>
          </a:bodyPr>
          <a:lstStyle/>
          <a:p>
            <a:r>
              <a:rPr lang="es-MX" sz="1400" smtClean="0"/>
              <a:t>Patio </a:t>
            </a:r>
            <a:endParaRPr lang="es-MX" sz="1400"/>
          </a:p>
        </p:txBody>
      </p:sp>
      <p:sp>
        <p:nvSpPr>
          <p:cNvPr id="73" name="72 Rectángulo"/>
          <p:cNvSpPr/>
          <p:nvPr/>
        </p:nvSpPr>
        <p:spPr>
          <a:xfrm>
            <a:off x="6593706" y="5257120"/>
            <a:ext cx="288032" cy="245528"/>
          </a:xfrm>
          <a:prstGeom prst="rect">
            <a:avLst/>
          </a:prstGeom>
          <a:solidFill>
            <a:schemeClr val="accent6">
              <a:lumMod val="75000"/>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8" name="17 Forma libre"/>
          <p:cNvSpPr/>
          <p:nvPr/>
        </p:nvSpPr>
        <p:spPr>
          <a:xfrm>
            <a:off x="9181322" y="3060441"/>
            <a:ext cx="2388637" cy="3694922"/>
          </a:xfrm>
          <a:custGeom>
            <a:avLst/>
            <a:gdLst>
              <a:gd name="connsiteX0" fmla="*/ 55984 w 2388637"/>
              <a:gd name="connsiteY0" fmla="*/ 0 h 3694922"/>
              <a:gd name="connsiteX1" fmla="*/ 1045029 w 2388637"/>
              <a:gd name="connsiteY1" fmla="*/ 18661 h 3694922"/>
              <a:gd name="connsiteX2" fmla="*/ 1007707 w 2388637"/>
              <a:gd name="connsiteY2" fmla="*/ 2519265 h 3694922"/>
              <a:gd name="connsiteX3" fmla="*/ 2388637 w 2388637"/>
              <a:gd name="connsiteY3" fmla="*/ 2537926 h 3694922"/>
              <a:gd name="connsiteX4" fmla="*/ 2313992 w 2388637"/>
              <a:gd name="connsiteY4" fmla="*/ 3694922 h 3694922"/>
              <a:gd name="connsiteX5" fmla="*/ 205274 w 2388637"/>
              <a:gd name="connsiteY5" fmla="*/ 3676261 h 3694922"/>
              <a:gd name="connsiteX6" fmla="*/ 0 w 2388637"/>
              <a:gd name="connsiteY6" fmla="*/ 55983 h 3694922"/>
              <a:gd name="connsiteX7" fmla="*/ 55984 w 2388637"/>
              <a:gd name="connsiteY7" fmla="*/ 0 h 369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637" h="3694922">
                <a:moveTo>
                  <a:pt x="55984" y="0"/>
                </a:moveTo>
                <a:lnTo>
                  <a:pt x="1045029" y="18661"/>
                </a:lnTo>
                <a:lnTo>
                  <a:pt x="1007707" y="2519265"/>
                </a:lnTo>
                <a:lnTo>
                  <a:pt x="2388637" y="2537926"/>
                </a:lnTo>
                <a:lnTo>
                  <a:pt x="2313992" y="3694922"/>
                </a:lnTo>
                <a:lnTo>
                  <a:pt x="205274" y="3676261"/>
                </a:lnTo>
                <a:lnTo>
                  <a:pt x="0" y="55983"/>
                </a:lnTo>
                <a:lnTo>
                  <a:pt x="55984" y="0"/>
                </a:lnTo>
                <a:close/>
              </a:path>
            </a:pathLst>
          </a:custGeom>
          <a:solidFill>
            <a:schemeClr val="accent6">
              <a:lumMod val="75000"/>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2" name="TextBox 68"/>
          <p:cNvSpPr txBox="1"/>
          <p:nvPr/>
        </p:nvSpPr>
        <p:spPr>
          <a:xfrm rot="5400000">
            <a:off x="9086153" y="3054771"/>
            <a:ext cx="1644144" cy="461651"/>
          </a:xfrm>
          <a:prstGeom prst="rect">
            <a:avLst/>
          </a:prstGeom>
          <a:noFill/>
        </p:spPr>
        <p:txBody>
          <a:bodyPr wrap="square" lIns="91427" tIns="45713" rIns="91427" bIns="45713" rtlCol="0">
            <a:spAutoFit/>
          </a:bodyPr>
          <a:lstStyle/>
          <a:p>
            <a:r>
              <a:rPr lang="en-US" dirty="0" err="1" smtClean="0">
                <a:latin typeface="Abadi MT Condensed Extra Bold"/>
                <a:cs typeface="Abadi MT Condensed Extra Bold"/>
              </a:rPr>
              <a:t>PÚBLICO</a:t>
            </a:r>
            <a:r>
              <a:rPr lang="en-US" dirty="0" smtClean="0">
                <a:latin typeface="Abadi MT Condensed Extra Bold"/>
                <a:cs typeface="Abadi MT Condensed Extra Bold"/>
              </a:rPr>
              <a:t> </a:t>
            </a:r>
            <a:endParaRPr lang="en-US" dirty="0">
              <a:latin typeface="Abadi MT Condensed Extra Bold"/>
              <a:cs typeface="Abadi MT Condensed Extra Bold"/>
            </a:endParaRPr>
          </a:p>
        </p:txBody>
      </p:sp>
      <p:sp>
        <p:nvSpPr>
          <p:cNvPr id="58" name="TextBox 68"/>
          <p:cNvSpPr txBox="1"/>
          <p:nvPr/>
        </p:nvSpPr>
        <p:spPr>
          <a:xfrm rot="5400000">
            <a:off x="10183002" y="3067050"/>
            <a:ext cx="1644144" cy="461651"/>
          </a:xfrm>
          <a:prstGeom prst="rect">
            <a:avLst/>
          </a:prstGeom>
          <a:noFill/>
        </p:spPr>
        <p:txBody>
          <a:bodyPr wrap="square" lIns="91427" tIns="45713" rIns="91427" bIns="45713" rtlCol="0">
            <a:spAutoFit/>
          </a:bodyPr>
          <a:lstStyle/>
          <a:p>
            <a:r>
              <a:rPr lang="en-US" err="1">
                <a:latin typeface="Abadi MT Condensed Extra Bold"/>
                <a:cs typeface="Abadi MT Condensed Extra Bold"/>
              </a:rPr>
              <a:t>P</a:t>
            </a:r>
            <a:r>
              <a:rPr lang="en-US" err="1" smtClean="0">
                <a:latin typeface="Abadi MT Condensed Extra Bold"/>
                <a:cs typeface="Abadi MT Condensed Extra Bold"/>
              </a:rPr>
              <a:t>RIVADO</a:t>
            </a:r>
            <a:endParaRPr lang="en-US">
              <a:latin typeface="Abadi MT Condensed Extra Bold"/>
              <a:cs typeface="Abadi MT Condensed Extra Bold"/>
            </a:endParaRPr>
          </a:p>
        </p:txBody>
      </p:sp>
    </p:spTree>
    <p:extLst>
      <p:ext uri="{BB962C8B-B14F-4D97-AF65-F5344CB8AC3E}">
        <p14:creationId xmlns:p14="http://schemas.microsoft.com/office/powerpoint/2010/main" val="12600061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073426" y="1254869"/>
            <a:ext cx="8105874" cy="3168352"/>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pic>
        <p:nvPicPr>
          <p:cNvPr id="3" name="Picture 2"/>
          <p:cNvPicPr>
            <a:picLocks noChangeAspect="1"/>
          </p:cNvPicPr>
          <p:nvPr/>
        </p:nvPicPr>
        <p:blipFill rotWithShape="1">
          <a:blip r:embed="rId2"/>
          <a:srcRect l="16945" t="36405" r="17735"/>
          <a:stretch/>
        </p:blipFill>
        <p:spPr>
          <a:xfrm>
            <a:off x="5657602" y="4927277"/>
            <a:ext cx="1984061" cy="1800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p:cNvSpPr txBox="1"/>
          <p:nvPr/>
        </p:nvSpPr>
        <p:spPr>
          <a:xfrm>
            <a:off x="0" y="18741"/>
            <a:ext cx="11418242" cy="646317"/>
          </a:xfrm>
          <a:prstGeom prst="rect">
            <a:avLst/>
          </a:prstGeom>
          <a:noFill/>
        </p:spPr>
        <p:txBody>
          <a:bodyPr wrap="square" lIns="91427" tIns="45713" rIns="91427" bIns="45713" rtlCol="0">
            <a:spAutoFit/>
          </a:bodyPr>
          <a:lstStyle/>
          <a:p>
            <a:r>
              <a:rPr lang="en-US" sz="3600" err="1" smtClean="0">
                <a:solidFill>
                  <a:schemeClr val="bg1"/>
                </a:solidFill>
                <a:latin typeface="Century Gothic"/>
                <a:cs typeface="Century Gothic"/>
              </a:rPr>
              <a:t>NECESIDADES</a:t>
            </a:r>
            <a:r>
              <a:rPr lang="en-US" sz="3600" smtClean="0">
                <a:solidFill>
                  <a:schemeClr val="bg1"/>
                </a:solidFill>
                <a:latin typeface="Century Gothic"/>
                <a:cs typeface="Century Gothic"/>
              </a:rPr>
              <a:t> Y </a:t>
            </a:r>
            <a:r>
              <a:rPr lang="en-US" sz="3600" err="1" smtClean="0">
                <a:solidFill>
                  <a:schemeClr val="bg1"/>
                </a:solidFill>
                <a:latin typeface="Century Gothic"/>
                <a:cs typeface="Century Gothic"/>
              </a:rPr>
              <a:t>ESTRATEGIAS</a:t>
            </a:r>
            <a:endParaRPr lang="en-US" sz="3600">
              <a:solidFill>
                <a:schemeClr val="bg1"/>
              </a:solidFill>
              <a:latin typeface="Century Gothic"/>
              <a:cs typeface="Century Gothic"/>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0" r="99405">
                        <a14:foregroundMark x1="45833" y1="31034" x2="45833" y2="31034"/>
                        <a14:foregroundMark x1="42857" y1="42241" x2="42857" y2="42241"/>
                        <a14:foregroundMark x1="60119" y1="43966" x2="60119" y2="43966"/>
                        <a14:foregroundMark x1="79167" y1="56034" x2="79167" y2="56034"/>
                        <a14:foregroundMark x1="23810" y1="57759" x2="23810" y2="57759"/>
                        <a14:foregroundMark x1="12500" y1="93103" x2="12500" y2="93103"/>
                      </a14:backgroundRemoval>
                    </a14:imgEffect>
                  </a14:imgLayer>
                </a14:imgProps>
              </a:ext>
            </a:extLst>
          </a:blip>
          <a:stretch>
            <a:fillRect/>
          </a:stretch>
        </p:blipFill>
        <p:spPr>
          <a:xfrm>
            <a:off x="5081538" y="7015509"/>
            <a:ext cx="2190038" cy="1512168"/>
          </a:xfrm>
          <a:prstGeom prst="rect">
            <a:avLst/>
          </a:prstGeom>
        </p:spPr>
      </p:pic>
      <p:sp>
        <p:nvSpPr>
          <p:cNvPr id="6" name="TextBox 5"/>
          <p:cNvSpPr txBox="1"/>
          <p:nvPr/>
        </p:nvSpPr>
        <p:spPr>
          <a:xfrm>
            <a:off x="329010" y="1254869"/>
            <a:ext cx="3312368" cy="307777"/>
          </a:xfrm>
          <a:prstGeom prst="rect">
            <a:avLst/>
          </a:prstGeom>
          <a:noFill/>
        </p:spPr>
        <p:txBody>
          <a:bodyPr wrap="square" rtlCol="0">
            <a:spAutoFit/>
          </a:bodyPr>
          <a:lstStyle/>
          <a:p>
            <a:pPr algn="ctr"/>
            <a:r>
              <a:rPr lang="es-MX" sz="1400" b="1" dirty="0" smtClean="0">
                <a:latin typeface="Century Gothic"/>
                <a:cs typeface="Century Gothic"/>
              </a:rPr>
              <a:t>FORTALEZA DE LA VIVIENDA ACTUAL</a:t>
            </a:r>
            <a:endParaRPr lang="es-MX" sz="1400" b="1" dirty="0">
              <a:latin typeface="Century Gothic"/>
              <a:cs typeface="Century Gothic"/>
            </a:endParaRPr>
          </a:p>
        </p:txBody>
      </p:sp>
      <p:sp>
        <p:nvSpPr>
          <p:cNvPr id="9" name="TextBox 8"/>
          <p:cNvSpPr txBox="1"/>
          <p:nvPr/>
        </p:nvSpPr>
        <p:spPr>
          <a:xfrm>
            <a:off x="184994" y="4999285"/>
            <a:ext cx="2304256" cy="584776"/>
          </a:xfrm>
          <a:prstGeom prst="rect">
            <a:avLst/>
          </a:prstGeom>
          <a:noFill/>
        </p:spPr>
        <p:txBody>
          <a:bodyPr wrap="square" rtlCol="0">
            <a:spAutoFit/>
          </a:bodyPr>
          <a:lstStyle/>
          <a:p>
            <a:pPr marL="171450" indent="-171450">
              <a:buFont typeface="Arial"/>
              <a:buChar char="•"/>
            </a:pPr>
            <a:endParaRPr lang="en-US" sz="1200" smtClean="0">
              <a:latin typeface="Century Gothic"/>
              <a:cs typeface="Century Gothic"/>
            </a:endParaRPr>
          </a:p>
          <a:p>
            <a:pPr marL="171450" indent="-171450">
              <a:buFont typeface="Arial"/>
              <a:buChar char="•"/>
            </a:pPr>
            <a:endParaRPr lang="en-US" sz="1000">
              <a:latin typeface="Century Gothic"/>
              <a:cs typeface="Century Gothic"/>
            </a:endParaRPr>
          </a:p>
          <a:p>
            <a:pPr marL="171450" indent="-171450">
              <a:buFont typeface="Arial"/>
              <a:buChar char="•"/>
            </a:pPr>
            <a:endParaRPr lang="en-US" sz="1000">
              <a:latin typeface="Century Gothic"/>
              <a:cs typeface="Century Gothic"/>
            </a:endParaRPr>
          </a:p>
        </p:txBody>
      </p:sp>
      <p:sp>
        <p:nvSpPr>
          <p:cNvPr id="10" name="TextBox 9"/>
          <p:cNvSpPr txBox="1"/>
          <p:nvPr/>
        </p:nvSpPr>
        <p:spPr>
          <a:xfrm>
            <a:off x="0" y="5503341"/>
            <a:ext cx="2304256" cy="2677656"/>
          </a:xfrm>
          <a:prstGeom prst="rect">
            <a:avLst/>
          </a:prstGeom>
          <a:noFill/>
        </p:spPr>
        <p:txBody>
          <a:bodyPr wrap="square" rtlCol="0">
            <a:spAutoFit/>
          </a:bodyPr>
          <a:lstStyle/>
          <a:p>
            <a:pPr marL="171450" indent="-171450">
              <a:buFont typeface="Arial"/>
              <a:buChar char="•"/>
            </a:pPr>
            <a:r>
              <a:rPr lang="es-MX" sz="1200" b="1" smtClean="0">
                <a:latin typeface="Century Gothic"/>
                <a:cs typeface="Century Gothic"/>
              </a:rPr>
              <a:t>Mejorar los ingresos económicos de la familia</a:t>
            </a:r>
          </a:p>
          <a:p>
            <a:pPr marL="171450" indent="-171450">
              <a:buFont typeface="Arial"/>
              <a:buChar char="•"/>
            </a:pPr>
            <a:endParaRPr lang="es-MX" sz="1200" b="1" smtClean="0">
              <a:latin typeface="Century Gothic"/>
              <a:cs typeface="Century Gothic"/>
            </a:endParaRPr>
          </a:p>
          <a:p>
            <a:pPr marL="171450" indent="-171450">
              <a:buFont typeface="Arial"/>
              <a:buChar char="•"/>
            </a:pPr>
            <a:endParaRPr lang="es-MX" sz="1200" b="1" smtClean="0">
              <a:latin typeface="Century Gothic"/>
              <a:cs typeface="Century Gothic"/>
            </a:endParaRPr>
          </a:p>
          <a:p>
            <a:pPr marL="171450" indent="-171450">
              <a:buFont typeface="Arial"/>
              <a:buChar char="•"/>
            </a:pPr>
            <a:endParaRPr lang="es-MX" sz="1200" b="1" smtClean="0">
              <a:latin typeface="Century Gothic"/>
              <a:cs typeface="Century Gothic"/>
            </a:endParaRPr>
          </a:p>
          <a:p>
            <a:pPr marL="171450" indent="-171450">
              <a:buFont typeface="Arial"/>
              <a:buChar char="•"/>
            </a:pPr>
            <a:endParaRPr lang="es-MX" sz="1200" b="1" smtClean="0">
              <a:latin typeface="Century Gothic"/>
              <a:cs typeface="Century Gothic"/>
            </a:endParaRPr>
          </a:p>
          <a:p>
            <a:pPr marL="171450" indent="-171450">
              <a:buFont typeface="Arial"/>
              <a:buChar char="•"/>
            </a:pPr>
            <a:endParaRPr lang="es-MX" sz="1200" b="1" smtClean="0">
              <a:latin typeface="Century Gothic"/>
              <a:cs typeface="Century Gothic"/>
            </a:endParaRPr>
          </a:p>
          <a:p>
            <a:pPr marL="171450" indent="-171450">
              <a:buFont typeface="Arial"/>
              <a:buChar char="•"/>
            </a:pPr>
            <a:endParaRPr lang="es-MX" sz="1200" b="1" smtClean="0">
              <a:latin typeface="Century Gothic"/>
              <a:cs typeface="Century Gothic"/>
            </a:endParaRPr>
          </a:p>
          <a:p>
            <a:pPr marL="171450" indent="-171450">
              <a:buFont typeface="Arial"/>
              <a:buChar char="•"/>
            </a:pPr>
            <a:endParaRPr lang="es-MX" sz="1200" b="1" smtClean="0">
              <a:latin typeface="Century Gothic"/>
              <a:cs typeface="Century Gothic"/>
            </a:endParaRPr>
          </a:p>
          <a:p>
            <a:pPr marL="171450" indent="-171450">
              <a:buFont typeface="Arial"/>
              <a:buChar char="•"/>
            </a:pPr>
            <a:endParaRPr lang="es-MX" sz="1200" b="1" smtClean="0">
              <a:latin typeface="Century Gothic"/>
              <a:cs typeface="Century Gothic"/>
            </a:endParaRPr>
          </a:p>
          <a:p>
            <a:pPr marL="171450" indent="-171450">
              <a:buFont typeface="Arial"/>
              <a:buChar char="•"/>
            </a:pPr>
            <a:r>
              <a:rPr lang="es-MX" sz="1200" b="1" smtClean="0">
                <a:latin typeface="Century Gothic"/>
                <a:cs typeface="Century Gothic"/>
              </a:rPr>
              <a:t>Generar un ambiente de convivencia</a:t>
            </a:r>
          </a:p>
          <a:p>
            <a:pPr marL="171450" indent="-171450">
              <a:buFont typeface="Arial"/>
              <a:buChar char="•"/>
            </a:pPr>
            <a:endParaRPr lang="es-MX" sz="1200" b="1" smtClean="0">
              <a:latin typeface="Century Gothic"/>
              <a:cs typeface="Century Gothic"/>
            </a:endParaRPr>
          </a:p>
          <a:p>
            <a:pPr marL="171450" indent="-171450">
              <a:buFont typeface="Arial"/>
              <a:buChar char="•"/>
            </a:pPr>
            <a:endParaRPr lang="es-MX" sz="1200" b="1">
              <a:latin typeface="Century Gothic"/>
              <a:cs typeface="Century Gothic"/>
            </a:endParaRPr>
          </a:p>
        </p:txBody>
      </p:sp>
      <p:sp>
        <p:nvSpPr>
          <p:cNvPr id="12" name="TextBox 11"/>
          <p:cNvSpPr txBox="1"/>
          <p:nvPr/>
        </p:nvSpPr>
        <p:spPr>
          <a:xfrm>
            <a:off x="7817842" y="1758925"/>
            <a:ext cx="2845984" cy="2677642"/>
          </a:xfrm>
          <a:prstGeom prst="rect">
            <a:avLst/>
          </a:prstGeom>
          <a:solidFill>
            <a:schemeClr val="tx1">
              <a:lumMod val="75000"/>
              <a:lumOff val="25000"/>
            </a:schemeClr>
          </a:solidFill>
        </p:spPr>
        <p:txBody>
          <a:bodyPr wrap="square" lIns="91427" tIns="45713" rIns="91427" bIns="45713" rtlCol="0">
            <a:spAutoFit/>
          </a:bodyPr>
          <a:lstStyle/>
          <a:p>
            <a:r>
              <a:rPr lang="es-MX" sz="1400" smtClean="0">
                <a:solidFill>
                  <a:srgbClr val="FFFFFF"/>
                </a:solidFill>
                <a:latin typeface="Century Gothic"/>
                <a:cs typeface="Century Gothic"/>
              </a:rPr>
              <a:t>Emplazamiento</a:t>
            </a:r>
          </a:p>
          <a:p>
            <a:r>
              <a:rPr lang="es-MX" sz="1400" smtClean="0">
                <a:solidFill>
                  <a:srgbClr val="FFFFFF"/>
                </a:solidFill>
                <a:latin typeface="Century Gothic"/>
                <a:cs typeface="Century Gothic"/>
              </a:rPr>
              <a:t>La propuesta será emplazada en el lado oeste del terreno, de esta forma podremos aprovechar el muro de block ya existente, se podrá iniciar la construcción sin tener que reubicar a la familia y a demás el proyecto se vera beneficiado ya que la fachada oeste estará menos expuesta a l calor de la tarde</a:t>
            </a:r>
          </a:p>
        </p:txBody>
      </p:sp>
      <p:pic>
        <p:nvPicPr>
          <p:cNvPr id="13" name="Picture 12"/>
          <p:cNvPicPr>
            <a:picLocks noChangeAspect="1"/>
          </p:cNvPicPr>
          <p:nvPr/>
        </p:nvPicPr>
        <p:blipFill rotWithShape="1">
          <a:blip r:embed="rId5" cstate="email"/>
          <a:srcRect/>
          <a:stretch/>
        </p:blipFill>
        <p:spPr>
          <a:xfrm>
            <a:off x="10663826" y="1758925"/>
            <a:ext cx="1515474" cy="1976973"/>
          </a:xfrm>
          <a:prstGeom prst="rect">
            <a:avLst/>
          </a:prstGeom>
        </p:spPr>
      </p:pic>
      <p:sp>
        <p:nvSpPr>
          <p:cNvPr id="14" name="Rectangle 13"/>
          <p:cNvSpPr/>
          <p:nvPr/>
        </p:nvSpPr>
        <p:spPr>
          <a:xfrm>
            <a:off x="11130210" y="2792241"/>
            <a:ext cx="508789" cy="40684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16" name="Striped Right Arrow 15"/>
          <p:cNvSpPr/>
          <p:nvPr/>
        </p:nvSpPr>
        <p:spPr>
          <a:xfrm>
            <a:off x="2417242" y="6943501"/>
            <a:ext cx="790888" cy="576064"/>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17" name="TextBox 16"/>
          <p:cNvSpPr txBox="1"/>
          <p:nvPr/>
        </p:nvSpPr>
        <p:spPr>
          <a:xfrm>
            <a:off x="3146098" y="5359325"/>
            <a:ext cx="1656184" cy="1015663"/>
          </a:xfrm>
          <a:prstGeom prst="rect">
            <a:avLst/>
          </a:prstGeom>
          <a:noFill/>
        </p:spPr>
        <p:txBody>
          <a:bodyPr wrap="square" rtlCol="0">
            <a:spAutoFit/>
          </a:bodyPr>
          <a:lstStyle/>
          <a:p>
            <a:pPr marL="171450" indent="-171450">
              <a:buFont typeface="Arial"/>
              <a:buChar char="•"/>
            </a:pPr>
            <a:r>
              <a:rPr lang="es-MX" sz="1200" b="1" smtClean="0">
                <a:latin typeface="Century Gothic"/>
                <a:cs typeface="Century Gothic"/>
              </a:rPr>
              <a:t>Generar  nuevas actividades productivas</a:t>
            </a:r>
          </a:p>
          <a:p>
            <a:pPr marL="171450" indent="-171450">
              <a:buFont typeface="Arial"/>
              <a:buChar char="•"/>
            </a:pPr>
            <a:endParaRPr lang="es-MX" sz="1200" b="1" smtClean="0">
              <a:latin typeface="Century Gothic"/>
              <a:cs typeface="Century Gothic"/>
            </a:endParaRPr>
          </a:p>
          <a:p>
            <a:pPr marL="171450" indent="-171450">
              <a:buFont typeface="Arial"/>
              <a:buChar char="•"/>
            </a:pPr>
            <a:endParaRPr lang="es-MX" sz="1200" b="1">
              <a:latin typeface="Century Gothic"/>
              <a:cs typeface="Century Gothic"/>
            </a:endParaRPr>
          </a:p>
        </p:txBody>
      </p:sp>
      <p:sp>
        <p:nvSpPr>
          <p:cNvPr id="21" name="TextBox 20"/>
          <p:cNvSpPr txBox="1"/>
          <p:nvPr/>
        </p:nvSpPr>
        <p:spPr>
          <a:xfrm>
            <a:off x="5945634" y="4495229"/>
            <a:ext cx="1656184" cy="430887"/>
          </a:xfrm>
          <a:prstGeom prst="rect">
            <a:avLst/>
          </a:prstGeom>
          <a:noFill/>
        </p:spPr>
        <p:txBody>
          <a:bodyPr wrap="square" rtlCol="0">
            <a:spAutoFit/>
          </a:bodyPr>
          <a:lstStyle/>
          <a:p>
            <a:pPr marL="171450" indent="-171450">
              <a:buFont typeface="Arial"/>
              <a:buChar char="•"/>
            </a:pPr>
            <a:r>
              <a:rPr lang="es-ES" sz="1100" b="1" smtClean="0">
                <a:latin typeface="Century Gothic"/>
                <a:cs typeface="Century Gothic"/>
              </a:rPr>
              <a:t>Huerto</a:t>
            </a:r>
          </a:p>
          <a:p>
            <a:pPr marL="171450" indent="-171450">
              <a:buFont typeface="Arial"/>
              <a:buChar char="•"/>
            </a:pPr>
            <a:endParaRPr lang="es-ES" sz="1100" b="1">
              <a:latin typeface="Century Gothic"/>
              <a:cs typeface="Century Gothic"/>
            </a:endParaRPr>
          </a:p>
        </p:txBody>
      </p:sp>
      <p:sp>
        <p:nvSpPr>
          <p:cNvPr id="22" name="TextBox 21"/>
          <p:cNvSpPr txBox="1"/>
          <p:nvPr/>
        </p:nvSpPr>
        <p:spPr>
          <a:xfrm>
            <a:off x="8969970" y="4423221"/>
            <a:ext cx="1656184" cy="430887"/>
          </a:xfrm>
          <a:prstGeom prst="rect">
            <a:avLst/>
          </a:prstGeom>
          <a:noFill/>
        </p:spPr>
        <p:txBody>
          <a:bodyPr wrap="square" rtlCol="0">
            <a:spAutoFit/>
          </a:bodyPr>
          <a:lstStyle/>
          <a:p>
            <a:pPr marL="171450" indent="-171450">
              <a:buFont typeface="Arial"/>
              <a:buChar char="•"/>
            </a:pPr>
            <a:r>
              <a:rPr lang="es-ES" sz="1100" b="1" smtClean="0">
                <a:latin typeface="Century Gothic"/>
                <a:cs typeface="Century Gothic"/>
              </a:rPr>
              <a:t>Muebles ecológicos</a:t>
            </a:r>
            <a:endParaRPr lang="es-ES" sz="1100" b="1">
              <a:latin typeface="Century Gothic"/>
              <a:cs typeface="Century Gothic"/>
            </a:endParaRPr>
          </a:p>
        </p:txBody>
      </p:sp>
      <p:sp>
        <p:nvSpPr>
          <p:cNvPr id="23" name="Striped Right Arrow 22"/>
          <p:cNvSpPr/>
          <p:nvPr/>
        </p:nvSpPr>
        <p:spPr>
          <a:xfrm>
            <a:off x="2273226" y="5359325"/>
            <a:ext cx="790888" cy="576064"/>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24" name="TextBox 23"/>
          <p:cNvSpPr txBox="1"/>
          <p:nvPr/>
        </p:nvSpPr>
        <p:spPr>
          <a:xfrm>
            <a:off x="3353346" y="7447557"/>
            <a:ext cx="1656184" cy="461665"/>
          </a:xfrm>
          <a:prstGeom prst="rect">
            <a:avLst/>
          </a:prstGeom>
          <a:noFill/>
        </p:spPr>
        <p:txBody>
          <a:bodyPr wrap="square" rtlCol="0">
            <a:spAutoFit/>
          </a:bodyPr>
          <a:lstStyle/>
          <a:p>
            <a:r>
              <a:rPr lang="es-MX" sz="1200" b="1" smtClean="0">
                <a:latin typeface="Century Gothic"/>
                <a:cs typeface="Century Gothic"/>
              </a:rPr>
              <a:t>Generar espacios de convivencia</a:t>
            </a:r>
            <a:endParaRPr lang="es-MX" sz="1200" b="1">
              <a:latin typeface="Century Gothic"/>
              <a:cs typeface="Century Gothic"/>
            </a:endParaRPr>
          </a:p>
        </p:txBody>
      </p:sp>
      <p:sp>
        <p:nvSpPr>
          <p:cNvPr id="25" name="TextBox 24"/>
          <p:cNvSpPr txBox="1"/>
          <p:nvPr/>
        </p:nvSpPr>
        <p:spPr>
          <a:xfrm>
            <a:off x="8753946" y="1398885"/>
            <a:ext cx="2088232" cy="307777"/>
          </a:xfrm>
          <a:prstGeom prst="rect">
            <a:avLst/>
          </a:prstGeom>
          <a:noFill/>
        </p:spPr>
        <p:txBody>
          <a:bodyPr wrap="square" rtlCol="0">
            <a:spAutoFit/>
          </a:bodyPr>
          <a:lstStyle/>
          <a:p>
            <a:pPr algn="ctr"/>
            <a:r>
              <a:rPr lang="es-MX" sz="1400" b="1" smtClean="0">
                <a:latin typeface="Century Gothic"/>
                <a:cs typeface="Century Gothic"/>
              </a:rPr>
              <a:t>ESTRATEGIAS</a:t>
            </a:r>
            <a:endParaRPr lang="es-MX" sz="1400" b="1">
              <a:latin typeface="Century Gothic"/>
              <a:cs typeface="Century Gothic"/>
            </a:endParaRPr>
          </a:p>
        </p:txBody>
      </p:sp>
      <p:sp>
        <p:nvSpPr>
          <p:cNvPr id="32" name="TextBox 31"/>
          <p:cNvSpPr txBox="1"/>
          <p:nvPr/>
        </p:nvSpPr>
        <p:spPr>
          <a:xfrm>
            <a:off x="815574" y="1822745"/>
            <a:ext cx="2681788" cy="1631216"/>
          </a:xfrm>
          <a:prstGeom prst="rect">
            <a:avLst/>
          </a:prstGeom>
          <a:noFill/>
        </p:spPr>
        <p:txBody>
          <a:bodyPr wrap="square" rtlCol="0">
            <a:spAutoFit/>
          </a:bodyPr>
          <a:lstStyle/>
          <a:p>
            <a:pPr marL="171450" indent="-171450">
              <a:buFont typeface="Arial"/>
              <a:buChar char="•"/>
            </a:pPr>
            <a:r>
              <a:rPr lang="es-MX" sz="1200" dirty="0" smtClean="0">
                <a:latin typeface="Century Gothic"/>
                <a:cs typeface="Century Gothic"/>
              </a:rPr>
              <a:t>ESPACIOS AL AIRE LIBRE</a:t>
            </a:r>
          </a:p>
          <a:p>
            <a:pPr marL="171450" indent="-171450">
              <a:buFont typeface="Arial"/>
              <a:buChar char="•"/>
            </a:pPr>
            <a:r>
              <a:rPr lang="es-MX" sz="1200" dirty="0" smtClean="0">
                <a:latin typeface="Century Gothic"/>
                <a:cs typeface="Century Gothic"/>
              </a:rPr>
              <a:t>CONSTRUCCIÓN PROGRESIVA</a:t>
            </a:r>
          </a:p>
          <a:p>
            <a:pPr marL="171450" indent="-171450">
              <a:buFont typeface="Arial"/>
              <a:buChar char="•"/>
            </a:pPr>
            <a:r>
              <a:rPr lang="es-MX" sz="1200" dirty="0" smtClean="0">
                <a:latin typeface="Century Gothic"/>
                <a:cs typeface="Century Gothic"/>
              </a:rPr>
              <a:t>CORTINA COMO ELEMENTO SEPARADOR.</a:t>
            </a:r>
          </a:p>
          <a:p>
            <a:pPr marL="171450" indent="-171450">
              <a:buFont typeface="Arial"/>
              <a:buChar char="•"/>
            </a:pPr>
            <a:r>
              <a:rPr lang="es-MX" sz="1200" dirty="0" smtClean="0">
                <a:latin typeface="Century Gothic"/>
                <a:cs typeface="Century Gothic"/>
              </a:rPr>
              <a:t>EMPLEO DE MATERIALES RECICLADOS</a:t>
            </a:r>
          </a:p>
          <a:p>
            <a:pPr marL="171450" indent="-171450">
              <a:buFont typeface="Arial"/>
              <a:buChar char="•"/>
            </a:pPr>
            <a:r>
              <a:rPr lang="es-MX" sz="1600" dirty="0" smtClean="0">
                <a:solidFill>
                  <a:srgbClr val="FF0000"/>
                </a:solidFill>
                <a:latin typeface="Century Gothic"/>
                <a:cs typeface="Century Gothic"/>
              </a:rPr>
              <a:t>AUTOCONSTRUCCIÓN.</a:t>
            </a:r>
            <a:endParaRPr lang="es-MX" sz="1200" dirty="0" smtClean="0">
              <a:latin typeface="Century Gothic"/>
              <a:cs typeface="Century Gothic"/>
            </a:endParaRPr>
          </a:p>
          <a:p>
            <a:r>
              <a:rPr lang="es-MX" sz="1200" dirty="0" smtClean="0">
                <a:latin typeface="Century Gothic"/>
                <a:cs typeface="Century Gothic"/>
              </a:rPr>
              <a:t>  </a:t>
            </a:r>
            <a:endParaRPr lang="es-MX" sz="1200" dirty="0">
              <a:latin typeface="Century Gothic"/>
              <a:cs typeface="Century Gothic"/>
            </a:endParaRPr>
          </a:p>
        </p:txBody>
      </p:sp>
      <p:sp>
        <p:nvSpPr>
          <p:cNvPr id="33" name="TextBox 32"/>
          <p:cNvSpPr txBox="1"/>
          <p:nvPr/>
        </p:nvSpPr>
        <p:spPr>
          <a:xfrm>
            <a:off x="9855" y="4639245"/>
            <a:ext cx="2849290" cy="307777"/>
          </a:xfrm>
          <a:prstGeom prst="rect">
            <a:avLst/>
          </a:prstGeom>
          <a:noFill/>
        </p:spPr>
        <p:txBody>
          <a:bodyPr wrap="square" rtlCol="0">
            <a:spAutoFit/>
          </a:bodyPr>
          <a:lstStyle/>
          <a:p>
            <a:pPr algn="ctr"/>
            <a:r>
              <a:rPr lang="en-US" sz="1400" b="1" smtClean="0">
                <a:latin typeface="Century Gothic"/>
                <a:cs typeface="Century Gothic"/>
              </a:rPr>
              <a:t>NECESIDADES PRIORITARIAS</a:t>
            </a:r>
            <a:endParaRPr lang="en-US" sz="1400" b="1">
              <a:latin typeface="Century Gothic"/>
              <a:cs typeface="Century Gothic"/>
            </a:endParaRPr>
          </a:p>
        </p:txBody>
      </p:sp>
      <p:sp>
        <p:nvSpPr>
          <p:cNvPr id="34" name="TextBox 33"/>
          <p:cNvSpPr txBox="1"/>
          <p:nvPr/>
        </p:nvSpPr>
        <p:spPr>
          <a:xfrm>
            <a:off x="4793506" y="2118965"/>
            <a:ext cx="2232248" cy="1938992"/>
          </a:xfrm>
          <a:prstGeom prst="rect">
            <a:avLst/>
          </a:prstGeom>
          <a:noFill/>
        </p:spPr>
        <p:txBody>
          <a:bodyPr wrap="square" rtlCol="0">
            <a:spAutoFit/>
          </a:bodyPr>
          <a:lstStyle/>
          <a:p>
            <a:pPr marL="171450" indent="-171450">
              <a:buFont typeface="Arial"/>
              <a:buChar char="•"/>
            </a:pPr>
            <a:r>
              <a:rPr lang="es-MX" sz="1200" smtClean="0">
                <a:latin typeface="Century Gothic"/>
                <a:cs typeface="Century Gothic"/>
              </a:rPr>
              <a:t>DRENAJE</a:t>
            </a:r>
          </a:p>
          <a:p>
            <a:pPr marL="171450" indent="-171450">
              <a:buFont typeface="Arial"/>
              <a:buChar char="•"/>
            </a:pPr>
            <a:r>
              <a:rPr lang="es-MX" sz="1200" smtClean="0">
                <a:latin typeface="Century Gothic"/>
                <a:cs typeface="Century Gothic"/>
              </a:rPr>
              <a:t>ILUMINACIÓN</a:t>
            </a:r>
          </a:p>
          <a:p>
            <a:pPr marL="171450" indent="-171450">
              <a:buFont typeface="Arial"/>
              <a:buChar char="•"/>
            </a:pPr>
            <a:r>
              <a:rPr lang="es-MX" sz="1200" smtClean="0">
                <a:latin typeface="Century Gothic"/>
                <a:cs typeface="Century Gothic"/>
              </a:rPr>
              <a:t>VENTILACIÓN</a:t>
            </a:r>
          </a:p>
          <a:p>
            <a:pPr marL="171450" indent="-171450">
              <a:buFont typeface="Arial"/>
              <a:buChar char="•"/>
            </a:pPr>
            <a:r>
              <a:rPr lang="es-MX" sz="1200" smtClean="0">
                <a:latin typeface="Century Gothic"/>
                <a:cs typeface="Century Gothic"/>
              </a:rPr>
              <a:t>PROTECCIÓN DE DESASTRES NATURALES.</a:t>
            </a:r>
            <a:endParaRPr lang="es-MX" sz="1200">
              <a:latin typeface="Century Gothic"/>
              <a:cs typeface="Century Gothic"/>
            </a:endParaRPr>
          </a:p>
          <a:p>
            <a:pPr marL="171450" indent="-171450">
              <a:buFont typeface="Arial"/>
              <a:buChar char="•"/>
            </a:pPr>
            <a:r>
              <a:rPr lang="es-MX" sz="1200" smtClean="0">
                <a:latin typeface="Century Gothic"/>
                <a:cs typeface="Century Gothic"/>
              </a:rPr>
              <a:t>MOBILIARIO</a:t>
            </a:r>
          </a:p>
          <a:p>
            <a:pPr marL="171450" indent="-171450">
              <a:buFont typeface="Arial"/>
              <a:buChar char="•"/>
            </a:pPr>
            <a:r>
              <a:rPr lang="es-MX" sz="1200" smtClean="0">
                <a:latin typeface="Century Gothic"/>
                <a:cs typeface="Century Gothic"/>
              </a:rPr>
              <a:t>SERVICIOS</a:t>
            </a:r>
          </a:p>
          <a:p>
            <a:pPr marL="171450" indent="-171450">
              <a:buFont typeface="Arial"/>
              <a:buChar char="•"/>
            </a:pPr>
            <a:r>
              <a:rPr lang="es-MX" sz="1200" smtClean="0">
                <a:latin typeface="Century Gothic"/>
                <a:cs typeface="Century Gothic"/>
              </a:rPr>
              <a:t>ESPACIOS DE CONVIVENCIA</a:t>
            </a:r>
          </a:p>
          <a:p>
            <a:pPr marL="171450" indent="-171450">
              <a:buFont typeface="Arial"/>
              <a:buChar char="•"/>
            </a:pPr>
            <a:r>
              <a:rPr lang="es-MX" sz="1200" smtClean="0">
                <a:latin typeface="Century Gothic"/>
                <a:cs typeface="Century Gothic"/>
              </a:rPr>
              <a:t>MEJORA DE INGRESOS</a:t>
            </a:r>
          </a:p>
        </p:txBody>
      </p:sp>
      <p:sp>
        <p:nvSpPr>
          <p:cNvPr id="35" name="TextBox 34"/>
          <p:cNvSpPr txBox="1"/>
          <p:nvPr/>
        </p:nvSpPr>
        <p:spPr>
          <a:xfrm>
            <a:off x="4073426" y="1398885"/>
            <a:ext cx="2849290" cy="307777"/>
          </a:xfrm>
          <a:prstGeom prst="rect">
            <a:avLst/>
          </a:prstGeom>
          <a:noFill/>
        </p:spPr>
        <p:txBody>
          <a:bodyPr wrap="square" rtlCol="0">
            <a:spAutoFit/>
          </a:bodyPr>
          <a:lstStyle/>
          <a:p>
            <a:pPr algn="ctr"/>
            <a:r>
              <a:rPr lang="es-MX" sz="1400" b="1" smtClean="0">
                <a:latin typeface="Century Gothic"/>
                <a:cs typeface="Century Gothic"/>
              </a:rPr>
              <a:t>NECESIDADES PRIORITARIAS</a:t>
            </a:r>
            <a:endParaRPr lang="es-MX" sz="1400" b="1">
              <a:latin typeface="Century Gothic"/>
              <a:cs typeface="Century Gothic"/>
            </a:endParaRPr>
          </a:p>
        </p:txBody>
      </p:sp>
      <p:sp>
        <p:nvSpPr>
          <p:cNvPr id="36" name="Striped Right Arrow 35"/>
          <p:cNvSpPr/>
          <p:nvPr/>
        </p:nvSpPr>
        <p:spPr>
          <a:xfrm>
            <a:off x="6773726" y="2907552"/>
            <a:ext cx="939878" cy="576064"/>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38" name="TextBox 37"/>
          <p:cNvSpPr txBox="1"/>
          <p:nvPr/>
        </p:nvSpPr>
        <p:spPr>
          <a:xfrm>
            <a:off x="8537922" y="7375549"/>
            <a:ext cx="3312368" cy="1015663"/>
          </a:xfrm>
          <a:prstGeom prst="rect">
            <a:avLst/>
          </a:prstGeom>
          <a:noFill/>
        </p:spPr>
        <p:txBody>
          <a:bodyPr wrap="square" rtlCol="0">
            <a:spAutoFit/>
          </a:bodyPr>
          <a:lstStyle/>
          <a:p>
            <a:pPr marL="171450" indent="-171450">
              <a:buFont typeface="Arial"/>
              <a:buChar char="•"/>
            </a:pPr>
            <a:r>
              <a:rPr lang="es-MX" sz="1200" b="1" smtClean="0">
                <a:latin typeface="Century Gothic"/>
                <a:cs typeface="Century Gothic"/>
              </a:rPr>
              <a:t>PROPONER EN LA PLANTA UN ESPACIO  DESTINADO A LA REALIZACION DE ACTIVIDADES DE CONVIVIENCIA</a:t>
            </a:r>
          </a:p>
          <a:p>
            <a:pPr marL="171450" indent="-171450">
              <a:buFont typeface="Arial"/>
              <a:buChar char="•"/>
            </a:pPr>
            <a:r>
              <a:rPr lang="es-MX" sz="1200" b="1" smtClean="0">
                <a:latin typeface="Century Gothic"/>
                <a:cs typeface="Century Gothic"/>
              </a:rPr>
              <a:t>GENERAR UN AMBIENTE MAS AGRADABLE</a:t>
            </a:r>
            <a:endParaRPr lang="es-MX" sz="1200" b="1">
              <a:latin typeface="Century Gothic"/>
              <a:cs typeface="Century Gothic"/>
            </a:endParaRPr>
          </a:p>
        </p:txBody>
      </p:sp>
      <p:sp>
        <p:nvSpPr>
          <p:cNvPr id="39" name="Striped Right Arrow 38"/>
          <p:cNvSpPr/>
          <p:nvPr/>
        </p:nvSpPr>
        <p:spPr>
          <a:xfrm>
            <a:off x="7457802" y="7375549"/>
            <a:ext cx="790888" cy="576064"/>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40" name="TextBox 39"/>
          <p:cNvSpPr txBox="1"/>
          <p:nvPr/>
        </p:nvSpPr>
        <p:spPr>
          <a:xfrm>
            <a:off x="905074" y="3698183"/>
            <a:ext cx="2736304" cy="261610"/>
          </a:xfrm>
          <a:prstGeom prst="rect">
            <a:avLst/>
          </a:prstGeom>
          <a:noFill/>
          <a:ln w="28575" cmpd="sng">
            <a:solidFill>
              <a:schemeClr val="tx1"/>
            </a:solidFill>
            <a:prstDash val="dot"/>
          </a:ln>
        </p:spPr>
        <p:txBody>
          <a:bodyPr wrap="square" rtlCol="0">
            <a:spAutoFit/>
          </a:bodyPr>
          <a:lstStyle/>
          <a:p>
            <a:pPr marL="171450" indent="-171450">
              <a:buFont typeface="Arial"/>
              <a:buChar char="•"/>
            </a:pPr>
            <a:r>
              <a:rPr lang="es-ES" sz="1100" b="1" smtClean="0">
                <a:latin typeface="Century Gothic"/>
                <a:cs typeface="Century Gothic"/>
              </a:rPr>
              <a:t>INTEGRARLAS EN EL PROYECTO</a:t>
            </a:r>
            <a:endParaRPr lang="es-ES" sz="1100" b="1">
              <a:latin typeface="Century Gothic"/>
              <a:cs typeface="Century Gothic"/>
            </a:endParaRPr>
          </a:p>
        </p:txBody>
      </p:sp>
      <p:sp>
        <p:nvSpPr>
          <p:cNvPr id="41" name="TextBox 40"/>
          <p:cNvSpPr txBox="1"/>
          <p:nvPr/>
        </p:nvSpPr>
        <p:spPr>
          <a:xfrm>
            <a:off x="-391070" y="4927277"/>
            <a:ext cx="2849290" cy="307777"/>
          </a:xfrm>
          <a:prstGeom prst="rect">
            <a:avLst/>
          </a:prstGeom>
          <a:noFill/>
        </p:spPr>
        <p:txBody>
          <a:bodyPr wrap="square" rtlCol="0">
            <a:spAutoFit/>
          </a:bodyPr>
          <a:lstStyle/>
          <a:p>
            <a:pPr algn="ctr"/>
            <a:r>
              <a:rPr lang="en-US" sz="1400" smtClean="0">
                <a:latin typeface="Century Gothic"/>
                <a:cs typeface="Century Gothic"/>
              </a:rPr>
              <a:t>FAMILIA</a:t>
            </a:r>
            <a:endParaRPr lang="en-US" sz="1400">
              <a:latin typeface="Century Gothic"/>
              <a:cs typeface="Century Gothic"/>
            </a:endParaRPr>
          </a:p>
        </p:txBody>
      </p:sp>
      <p:pic>
        <p:nvPicPr>
          <p:cNvPr id="42" name="Picture 33"/>
          <p:cNvPicPr>
            <a:picLocks noChangeAspect="1" noChangeArrowheads="1"/>
          </p:cNvPicPr>
          <p:nvPr/>
        </p:nvPicPr>
        <p:blipFill>
          <a:blip r:embed="rId6" cstate="email">
            <a:clrChange>
              <a:clrFrom>
                <a:srgbClr val="FFFFFF"/>
              </a:clrFrom>
              <a:clrTo>
                <a:srgbClr val="FFFFFF">
                  <a:alpha val="0"/>
                </a:srgbClr>
              </a:clrTo>
            </a:clrChange>
          </a:blip>
          <a:srcRect/>
          <a:stretch>
            <a:fillRect/>
          </a:stretch>
        </p:blipFill>
        <p:spPr bwMode="auto">
          <a:xfrm>
            <a:off x="8545652" y="4947022"/>
            <a:ext cx="1960350" cy="2088232"/>
          </a:xfrm>
          <a:prstGeom prst="rect">
            <a:avLst/>
          </a:prstGeom>
          <a:noFill/>
          <a:ln w="9525">
            <a:noFill/>
            <a:miter lim="800000"/>
            <a:headEnd/>
            <a:tailEnd/>
          </a:ln>
        </p:spPr>
      </p:pic>
    </p:spTree>
    <p:extLst>
      <p:ext uri="{BB962C8B-B14F-4D97-AF65-F5344CB8AC3E}">
        <p14:creationId xmlns:p14="http://schemas.microsoft.com/office/powerpoint/2010/main" val="12868146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17442" y="966836"/>
            <a:ext cx="3960440" cy="8167639"/>
          </a:xfrm>
          <a:prstGeom prst="rect">
            <a:avLst/>
          </a:prstGeom>
          <a:solidFill>
            <a:schemeClr val="tx1">
              <a:lumMod val="50000"/>
              <a:lumOff val="50000"/>
              <a:alpha val="21000"/>
            </a:schemeClr>
          </a:solidFill>
          <a:ln w="38100">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5" name="TextBox 4"/>
          <p:cNvSpPr txBox="1"/>
          <p:nvPr/>
        </p:nvSpPr>
        <p:spPr>
          <a:xfrm>
            <a:off x="0" y="0"/>
            <a:ext cx="7385794" cy="646317"/>
          </a:xfrm>
          <a:prstGeom prst="rect">
            <a:avLst/>
          </a:prstGeom>
          <a:noFill/>
        </p:spPr>
        <p:txBody>
          <a:bodyPr wrap="square" lIns="91427" tIns="45713" rIns="91427" bIns="45713" rtlCol="0">
            <a:spAutoFit/>
          </a:bodyPr>
          <a:lstStyle/>
          <a:p>
            <a:r>
              <a:rPr lang="en-US" sz="3600" err="1" smtClean="0">
                <a:solidFill>
                  <a:schemeClr val="bg1"/>
                </a:solidFill>
                <a:latin typeface="+mj-lt"/>
                <a:cs typeface="Century Gothic"/>
              </a:rPr>
              <a:t>CASOS</a:t>
            </a:r>
            <a:r>
              <a:rPr lang="en-US" sz="3600" smtClean="0">
                <a:solidFill>
                  <a:schemeClr val="bg1"/>
                </a:solidFill>
                <a:latin typeface="+mj-lt"/>
                <a:cs typeface="Franklin Gothic Medium"/>
              </a:rPr>
              <a:t> DE </a:t>
            </a:r>
            <a:r>
              <a:rPr lang="en-US" sz="3600" err="1" smtClean="0">
                <a:solidFill>
                  <a:schemeClr val="bg1"/>
                </a:solidFill>
                <a:latin typeface="+mj-lt"/>
                <a:cs typeface="Franklin Gothic Medium"/>
              </a:rPr>
              <a:t>ESTUDIO</a:t>
            </a:r>
            <a:endParaRPr lang="en-US" sz="3600">
              <a:solidFill>
                <a:schemeClr val="bg1"/>
              </a:solidFill>
              <a:latin typeface="+mj-lt"/>
              <a:cs typeface="Franklin Gothic Medium"/>
            </a:endParaRPr>
          </a:p>
        </p:txBody>
      </p:sp>
      <p:sp>
        <p:nvSpPr>
          <p:cNvPr id="6" name="TextBox 5"/>
          <p:cNvSpPr txBox="1"/>
          <p:nvPr/>
        </p:nvSpPr>
        <p:spPr>
          <a:xfrm>
            <a:off x="0" y="966837"/>
            <a:ext cx="3497114" cy="830997"/>
          </a:xfrm>
          <a:prstGeom prst="rect">
            <a:avLst/>
          </a:prstGeom>
          <a:noFill/>
        </p:spPr>
        <p:txBody>
          <a:bodyPr wrap="square" rtlCol="0">
            <a:spAutoFit/>
          </a:bodyPr>
          <a:lstStyle/>
          <a:p>
            <a:r>
              <a:rPr lang="es-MX" dirty="0" smtClean="0">
                <a:latin typeface="+mj-lt"/>
                <a:cs typeface="Abadi MT Condensed Extra Bold"/>
              </a:rPr>
              <a:t>Casa Rosenda</a:t>
            </a:r>
          </a:p>
          <a:p>
            <a:endParaRPr lang="es-MX" dirty="0">
              <a:latin typeface="+mj-lt"/>
              <a:cs typeface="Abadi MT Condensed Extra Bold"/>
            </a:endParaRPr>
          </a:p>
        </p:txBody>
      </p:sp>
      <p:sp>
        <p:nvSpPr>
          <p:cNvPr id="8" name="TextBox 7"/>
          <p:cNvSpPr txBox="1"/>
          <p:nvPr/>
        </p:nvSpPr>
        <p:spPr>
          <a:xfrm>
            <a:off x="4217442" y="966837"/>
            <a:ext cx="3497114" cy="830997"/>
          </a:xfrm>
          <a:prstGeom prst="rect">
            <a:avLst/>
          </a:prstGeom>
          <a:noFill/>
        </p:spPr>
        <p:txBody>
          <a:bodyPr wrap="square" rtlCol="0">
            <a:spAutoFit/>
          </a:bodyPr>
          <a:lstStyle/>
          <a:p>
            <a:r>
              <a:rPr lang="es-MX" dirty="0" smtClean="0">
                <a:latin typeface="+mj-lt"/>
                <a:cs typeface="Abadi MT Condensed Extra Bold"/>
              </a:rPr>
              <a:t>Aero </a:t>
            </a:r>
            <a:r>
              <a:rPr lang="es-MX" dirty="0" err="1" smtClean="0">
                <a:latin typeface="+mj-lt"/>
                <a:cs typeface="Abadi MT Condensed Extra Bold"/>
              </a:rPr>
              <a:t>house</a:t>
            </a:r>
            <a:endParaRPr lang="es-MX" dirty="0" smtClean="0">
              <a:latin typeface="+mj-lt"/>
              <a:cs typeface="Abadi MT Condensed Extra Bold"/>
            </a:endParaRPr>
          </a:p>
          <a:p>
            <a:endParaRPr lang="es-MX" dirty="0">
              <a:latin typeface="+mj-lt"/>
              <a:cs typeface="Abadi MT Condensed Extra Bold"/>
            </a:endParaRPr>
          </a:p>
        </p:txBody>
      </p:sp>
      <p:sp>
        <p:nvSpPr>
          <p:cNvPr id="9" name="TextBox 8"/>
          <p:cNvSpPr txBox="1"/>
          <p:nvPr/>
        </p:nvSpPr>
        <p:spPr>
          <a:xfrm>
            <a:off x="8188459" y="966836"/>
            <a:ext cx="3497114" cy="461665"/>
          </a:xfrm>
          <a:prstGeom prst="rect">
            <a:avLst/>
          </a:prstGeom>
          <a:noFill/>
        </p:spPr>
        <p:txBody>
          <a:bodyPr wrap="square" rtlCol="0">
            <a:spAutoFit/>
          </a:bodyPr>
          <a:lstStyle/>
          <a:p>
            <a:r>
              <a:rPr lang="es-MX" dirty="0" smtClean="0">
                <a:latin typeface="+mj-lt"/>
                <a:cs typeface="Abadi MT Condensed Extra Bold"/>
              </a:rPr>
              <a:t>$300 </a:t>
            </a:r>
            <a:r>
              <a:rPr lang="es-MX" dirty="0" err="1" smtClean="0">
                <a:latin typeface="+mj-lt"/>
                <a:cs typeface="Abadi MT Condensed Extra Bold"/>
              </a:rPr>
              <a:t>house</a:t>
            </a:r>
            <a:endParaRPr lang="es-MX" dirty="0">
              <a:latin typeface="+mj-lt"/>
              <a:cs typeface="Abadi MT Condensed Extra Bold"/>
            </a:endParaRPr>
          </a:p>
        </p:txBody>
      </p:sp>
      <p:pic>
        <p:nvPicPr>
          <p:cNvPr id="10" name="Picture 4"/>
          <p:cNvPicPr>
            <a:picLocks noChangeAspect="1" noChangeArrowheads="1"/>
          </p:cNvPicPr>
          <p:nvPr/>
        </p:nvPicPr>
        <p:blipFill>
          <a:blip r:embed="rId2" cstate="email"/>
          <a:srcRect/>
          <a:stretch>
            <a:fillRect/>
          </a:stretch>
        </p:blipFill>
        <p:spPr bwMode="auto">
          <a:xfrm>
            <a:off x="1985194" y="2784065"/>
            <a:ext cx="2191641" cy="1584176"/>
          </a:xfrm>
          <a:prstGeom prst="rect">
            <a:avLst/>
          </a:prstGeom>
          <a:noFill/>
          <a:ln w="9525">
            <a:noFill/>
            <a:miter lim="800000"/>
            <a:headEnd/>
            <a:tailEnd/>
          </a:ln>
        </p:spPr>
      </p:pic>
      <p:pic>
        <p:nvPicPr>
          <p:cNvPr id="11" name="Picture 2"/>
          <p:cNvPicPr>
            <a:picLocks noChangeAspect="1" noChangeArrowheads="1"/>
          </p:cNvPicPr>
          <p:nvPr/>
        </p:nvPicPr>
        <p:blipFill rotWithShape="1">
          <a:blip r:embed="rId3" cstate="email"/>
          <a:srcRect b="1776"/>
          <a:stretch/>
        </p:blipFill>
        <p:spPr bwMode="auto">
          <a:xfrm>
            <a:off x="0" y="1326877"/>
            <a:ext cx="2054637" cy="3041364"/>
          </a:xfrm>
          <a:prstGeom prst="rect">
            <a:avLst/>
          </a:prstGeom>
          <a:noFill/>
          <a:ln w="9525">
            <a:noFill/>
            <a:miter lim="800000"/>
            <a:headEnd/>
            <a:tailEnd/>
          </a:ln>
        </p:spPr>
      </p:pic>
      <p:pic>
        <p:nvPicPr>
          <p:cNvPr id="12" name="Picture 5"/>
          <p:cNvPicPr>
            <a:picLocks noChangeAspect="1" noChangeArrowheads="1"/>
          </p:cNvPicPr>
          <p:nvPr/>
        </p:nvPicPr>
        <p:blipFill>
          <a:blip r:embed="rId4" cstate="email"/>
          <a:srcRect/>
          <a:stretch>
            <a:fillRect/>
          </a:stretch>
        </p:blipFill>
        <p:spPr bwMode="auto">
          <a:xfrm>
            <a:off x="3209330" y="5143301"/>
            <a:ext cx="789143" cy="1185667"/>
          </a:xfrm>
          <a:prstGeom prst="rect">
            <a:avLst/>
          </a:prstGeom>
          <a:noFill/>
          <a:ln w="9525">
            <a:noFill/>
            <a:miter lim="800000"/>
            <a:headEnd/>
            <a:tailEnd/>
          </a:ln>
        </p:spPr>
      </p:pic>
      <p:pic>
        <p:nvPicPr>
          <p:cNvPr id="15" name="Picture 14"/>
          <p:cNvPicPr>
            <a:picLocks noChangeAspect="1"/>
          </p:cNvPicPr>
          <p:nvPr/>
        </p:nvPicPr>
        <p:blipFill>
          <a:blip r:embed="rId5"/>
          <a:stretch>
            <a:fillRect/>
          </a:stretch>
        </p:blipFill>
        <p:spPr>
          <a:xfrm>
            <a:off x="4253446" y="4469682"/>
            <a:ext cx="3888432" cy="2712570"/>
          </a:xfrm>
          <a:prstGeom prst="rect">
            <a:avLst/>
          </a:prstGeom>
        </p:spPr>
      </p:pic>
      <p:pic>
        <p:nvPicPr>
          <p:cNvPr id="16" name="Picture 15"/>
          <p:cNvPicPr>
            <a:picLocks noChangeAspect="1"/>
          </p:cNvPicPr>
          <p:nvPr/>
        </p:nvPicPr>
        <p:blipFill rotWithShape="1">
          <a:blip r:embed="rId6"/>
          <a:srcRect l="12935" r="14361" b="21931"/>
          <a:stretch/>
        </p:blipFill>
        <p:spPr>
          <a:xfrm>
            <a:off x="4253446" y="1326877"/>
            <a:ext cx="3888432" cy="2872669"/>
          </a:xfrm>
          <a:prstGeom prst="rect">
            <a:avLst/>
          </a:prstGeom>
        </p:spPr>
      </p:pic>
      <p:sp>
        <p:nvSpPr>
          <p:cNvPr id="19" name="Rectangle 18"/>
          <p:cNvSpPr/>
          <p:nvPr/>
        </p:nvSpPr>
        <p:spPr>
          <a:xfrm>
            <a:off x="2201218" y="1326877"/>
            <a:ext cx="2016224" cy="1277273"/>
          </a:xfrm>
          <a:prstGeom prst="rect">
            <a:avLst/>
          </a:prstGeom>
        </p:spPr>
        <p:txBody>
          <a:bodyPr wrap="square">
            <a:spAutoFit/>
          </a:bodyPr>
          <a:lstStyle/>
          <a:p>
            <a:r>
              <a:rPr lang="es-MX" sz="1100" dirty="0" smtClean="0">
                <a:latin typeface="+mj-lt"/>
                <a:cs typeface="Century Gothic"/>
              </a:rPr>
              <a:t>La Casa Rosenda es una vivienda de 60 m2 que se construyó en la zona peñones empleando materiales reciclados, que colecta el agua de lluvia y que recicla las aguas jabonosas.</a:t>
            </a:r>
            <a:endParaRPr lang="es-MX" sz="1100" dirty="0">
              <a:latin typeface="+mj-lt"/>
              <a:cs typeface="Century Gothic"/>
            </a:endParaRPr>
          </a:p>
        </p:txBody>
      </p:sp>
      <p:pic>
        <p:nvPicPr>
          <p:cNvPr id="20" name="Picture 19"/>
          <p:cNvPicPr>
            <a:picLocks noChangeAspect="1"/>
          </p:cNvPicPr>
          <p:nvPr/>
        </p:nvPicPr>
        <p:blipFill>
          <a:blip r:embed="rId7"/>
          <a:stretch>
            <a:fillRect/>
          </a:stretch>
        </p:blipFill>
        <p:spPr>
          <a:xfrm>
            <a:off x="35290" y="7996084"/>
            <a:ext cx="1517856" cy="1138391"/>
          </a:xfrm>
          <a:prstGeom prst="rect">
            <a:avLst/>
          </a:prstGeom>
        </p:spPr>
      </p:pic>
      <p:sp>
        <p:nvSpPr>
          <p:cNvPr id="22" name="TextBox 21"/>
          <p:cNvSpPr txBox="1"/>
          <p:nvPr/>
        </p:nvSpPr>
        <p:spPr>
          <a:xfrm>
            <a:off x="-1350736" y="6874165"/>
            <a:ext cx="184666" cy="461665"/>
          </a:xfrm>
          <a:prstGeom prst="rect">
            <a:avLst/>
          </a:prstGeom>
          <a:noFill/>
        </p:spPr>
        <p:txBody>
          <a:bodyPr wrap="none" rtlCol="0">
            <a:spAutoFit/>
          </a:bodyPr>
          <a:lstStyle/>
          <a:p>
            <a:endParaRPr lang="en-US"/>
          </a:p>
        </p:txBody>
      </p:sp>
      <p:pic>
        <p:nvPicPr>
          <p:cNvPr id="24" name="Picture 23"/>
          <p:cNvPicPr>
            <a:picLocks noChangeAspect="1"/>
          </p:cNvPicPr>
          <p:nvPr/>
        </p:nvPicPr>
        <p:blipFill rotWithShape="1">
          <a:blip r:embed="rId8"/>
          <a:srcRect l="13574" r="16077" b="4321"/>
          <a:stretch/>
        </p:blipFill>
        <p:spPr>
          <a:xfrm>
            <a:off x="15180" y="4423221"/>
            <a:ext cx="2592188" cy="2019208"/>
          </a:xfrm>
          <a:prstGeom prst="rect">
            <a:avLst/>
          </a:prstGeom>
        </p:spPr>
      </p:pic>
      <p:sp>
        <p:nvSpPr>
          <p:cNvPr id="25" name="Rectangle 24"/>
          <p:cNvSpPr/>
          <p:nvPr/>
        </p:nvSpPr>
        <p:spPr>
          <a:xfrm>
            <a:off x="2110696" y="4392861"/>
            <a:ext cx="2016224" cy="430887"/>
          </a:xfrm>
          <a:prstGeom prst="rect">
            <a:avLst/>
          </a:prstGeom>
        </p:spPr>
        <p:txBody>
          <a:bodyPr wrap="square">
            <a:spAutoFit/>
          </a:bodyPr>
          <a:lstStyle/>
          <a:p>
            <a:r>
              <a:rPr lang="en-US" sz="1100" err="1" smtClean="0">
                <a:latin typeface="Abadi MT Condensed Extra Bold"/>
                <a:cs typeface="Abadi MT Condensed Extra Bold"/>
              </a:rPr>
              <a:t>SISTEMA</a:t>
            </a:r>
            <a:r>
              <a:rPr lang="en-US" sz="1100" smtClean="0">
                <a:latin typeface="Abadi MT Condensed Extra Bold"/>
                <a:cs typeface="Abadi MT Condensed Extra Bold"/>
              </a:rPr>
              <a:t> </a:t>
            </a:r>
            <a:r>
              <a:rPr lang="en-US" sz="1100" err="1" smtClean="0">
                <a:latin typeface="Abadi MT Condensed Extra Bold"/>
                <a:cs typeface="Abadi MT Condensed Extra Bold"/>
              </a:rPr>
              <a:t>CONSTRUCTIVO</a:t>
            </a:r>
            <a:r>
              <a:rPr lang="en-US" sz="1100" smtClean="0">
                <a:latin typeface="Abadi MT Condensed Extra Bold"/>
                <a:cs typeface="Abadi MT Condensed Extra Bold"/>
              </a:rPr>
              <a:t> </a:t>
            </a:r>
            <a:r>
              <a:rPr lang="en-US" sz="1100" err="1" smtClean="0">
                <a:latin typeface="Abadi MT Condensed Extra Bold"/>
                <a:cs typeface="Abadi MT Condensed Extra Bold"/>
              </a:rPr>
              <a:t>DESMONTABLE</a:t>
            </a:r>
            <a:endParaRPr lang="en-US" sz="1100">
              <a:latin typeface="Abadi MT Condensed Extra Bold"/>
              <a:cs typeface="Abadi MT Condensed Extra Bold"/>
            </a:endParaRPr>
          </a:p>
        </p:txBody>
      </p:sp>
      <p:sp>
        <p:nvSpPr>
          <p:cNvPr id="26" name="Striped Right Arrow 25"/>
          <p:cNvSpPr/>
          <p:nvPr/>
        </p:nvSpPr>
        <p:spPr>
          <a:xfrm>
            <a:off x="2201218" y="4783261"/>
            <a:ext cx="502857" cy="576064"/>
          </a:xfrm>
          <a:prstGeom prst="striped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27" name="Rectangle 26"/>
          <p:cNvSpPr/>
          <p:nvPr/>
        </p:nvSpPr>
        <p:spPr>
          <a:xfrm>
            <a:off x="184994" y="6367437"/>
            <a:ext cx="3888432" cy="1384995"/>
          </a:xfrm>
          <a:prstGeom prst="rect">
            <a:avLst/>
          </a:prstGeom>
        </p:spPr>
        <p:txBody>
          <a:bodyPr wrap="square">
            <a:spAutoFit/>
          </a:bodyPr>
          <a:lstStyle/>
          <a:p>
            <a:r>
              <a:rPr lang="es-MX" sz="1200" dirty="0" smtClean="0">
                <a:latin typeface="Raleway Regular"/>
                <a:cs typeface="Raleway Regular"/>
              </a:rPr>
              <a:t>En su construcción, que tardó cerca de ocho meses, además del empleo de materiales de reuso, se aplicaron principios bioclimáticos, los cuales consisten en lograr un ambiente agradable en torno al hogar, aprovechando los recursos de la naturaleza y disminuyendo el calor en el interior y el consumo de energía.</a:t>
            </a:r>
            <a:endParaRPr lang="es-MX" sz="1200" dirty="0">
              <a:latin typeface="Raleway Regular"/>
              <a:cs typeface="Raleway Regular"/>
            </a:endParaRPr>
          </a:p>
        </p:txBody>
      </p:sp>
      <p:pic>
        <p:nvPicPr>
          <p:cNvPr id="29" name="Picture 28" descr="Screen Shot 2012-05-04 at 10.00.46 A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625154" y="8010714"/>
            <a:ext cx="2520280" cy="1123762"/>
          </a:xfrm>
          <a:prstGeom prst="rect">
            <a:avLst/>
          </a:prstGeom>
        </p:spPr>
      </p:pic>
      <p:pic>
        <p:nvPicPr>
          <p:cNvPr id="23" name="Picture 22" descr="Screen Shot 2012-05-05 at 12.36.56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7478" y="2032083"/>
            <a:ext cx="2620844" cy="2247122"/>
          </a:xfrm>
          <a:prstGeom prst="rect">
            <a:avLst/>
          </a:prstGeom>
        </p:spPr>
      </p:pic>
      <p:pic>
        <p:nvPicPr>
          <p:cNvPr id="28" name="Picture 27" descr="Screen Shot 2012-05-05 at 12.36.42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1938" y="6007397"/>
            <a:ext cx="2940794" cy="2520280"/>
          </a:xfrm>
          <a:prstGeom prst="rect">
            <a:avLst/>
          </a:prstGeom>
        </p:spPr>
      </p:pic>
      <p:pic>
        <p:nvPicPr>
          <p:cNvPr id="30" name="Picture 29" descr="Screen Shot 2012-05-05 at 12.36.14 PM.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21898" y="4339925"/>
            <a:ext cx="2016224" cy="1667472"/>
          </a:xfrm>
          <a:prstGeom prst="rect">
            <a:avLst/>
          </a:prstGeom>
        </p:spPr>
      </p:pic>
      <p:sp>
        <p:nvSpPr>
          <p:cNvPr id="31" name="Rectangle 30"/>
          <p:cNvSpPr/>
          <p:nvPr/>
        </p:nvSpPr>
        <p:spPr>
          <a:xfrm>
            <a:off x="4433466" y="7447557"/>
            <a:ext cx="3672408" cy="830997"/>
          </a:xfrm>
          <a:prstGeom prst="rect">
            <a:avLst/>
          </a:prstGeom>
        </p:spPr>
        <p:txBody>
          <a:bodyPr wrap="square">
            <a:spAutoFit/>
          </a:bodyPr>
          <a:lstStyle/>
          <a:p>
            <a:r>
              <a:rPr lang="es-MX" sz="1200" smtClean="0">
                <a:latin typeface="Century Gothic"/>
                <a:cs typeface="Century Gothic"/>
              </a:rPr>
              <a:t>Esta casa se basa en un sistema de modulación el cual ,puedo tomar diferentes posiciones , dando así muchas posibilidades  espaciales</a:t>
            </a:r>
            <a:endParaRPr lang="es-MX" sz="1200">
              <a:latin typeface="Century Gothic"/>
              <a:cs typeface="Century Gothic"/>
            </a:endParaRPr>
          </a:p>
        </p:txBody>
      </p:sp>
      <p:sp>
        <p:nvSpPr>
          <p:cNvPr id="32" name="Rectangle 31"/>
          <p:cNvSpPr/>
          <p:nvPr/>
        </p:nvSpPr>
        <p:spPr>
          <a:xfrm>
            <a:off x="10196976" y="6051969"/>
            <a:ext cx="3672408" cy="276999"/>
          </a:xfrm>
          <a:prstGeom prst="rect">
            <a:avLst/>
          </a:prstGeom>
        </p:spPr>
        <p:txBody>
          <a:bodyPr wrap="square">
            <a:spAutoFit/>
          </a:bodyPr>
          <a:lstStyle/>
          <a:p>
            <a:r>
              <a:rPr lang="es-MX" sz="1200" dirty="0" smtClean="0">
                <a:latin typeface="+mj-lt"/>
                <a:cs typeface="Century Gothic"/>
              </a:rPr>
              <a:t>Sistema constructivo en fases</a:t>
            </a:r>
            <a:endParaRPr lang="es-MX" sz="1200" dirty="0">
              <a:latin typeface="+mj-lt"/>
              <a:cs typeface="Century Gothic"/>
            </a:endParaRPr>
          </a:p>
        </p:txBody>
      </p:sp>
      <p:pic>
        <p:nvPicPr>
          <p:cNvPr id="3" name="Picture 2" descr="Screen Shot 2012-05-05 at 2.10.31 PM.png"/>
          <p:cNvPicPr>
            <a:picLocks noChangeAspect="1"/>
          </p:cNvPicPr>
          <p:nvPr/>
        </p:nvPicPr>
        <p:blipFill rotWithShape="1">
          <a:blip r:embed="rId13" cstate="print">
            <a:extLst>
              <a:ext uri="{28A0092B-C50C-407E-A947-70E740481C1C}">
                <a14:useLocalDpi xmlns:a14="http://schemas.microsoft.com/office/drawing/2010/main" val="0"/>
              </a:ext>
            </a:extLst>
          </a:blip>
          <a:srcRect l="9624"/>
          <a:stretch/>
        </p:blipFill>
        <p:spPr>
          <a:xfrm>
            <a:off x="10266114" y="4555949"/>
            <a:ext cx="1767066" cy="1368152"/>
          </a:xfrm>
          <a:prstGeom prst="rect">
            <a:avLst/>
          </a:prstGeom>
        </p:spPr>
      </p:pic>
      <p:sp>
        <p:nvSpPr>
          <p:cNvPr id="33" name="Rectangle 32"/>
          <p:cNvSpPr/>
          <p:nvPr/>
        </p:nvSpPr>
        <p:spPr>
          <a:xfrm>
            <a:off x="8188460" y="8570068"/>
            <a:ext cx="4012752" cy="492443"/>
          </a:xfrm>
          <a:prstGeom prst="rect">
            <a:avLst/>
          </a:prstGeom>
        </p:spPr>
        <p:txBody>
          <a:bodyPr wrap="square">
            <a:spAutoFit/>
          </a:bodyPr>
          <a:lstStyle/>
          <a:p>
            <a:r>
              <a:rPr lang="es-MX" sz="1200" dirty="0" smtClean="0">
                <a:latin typeface="Century Gothic"/>
                <a:cs typeface="Century Gothic"/>
              </a:rPr>
              <a:t>Este sistema se puede repetir, creando una comunidad </a:t>
            </a:r>
            <a:r>
              <a:rPr lang="es-MX" sz="1400" dirty="0" smtClean="0">
                <a:solidFill>
                  <a:srgbClr val="FF0000"/>
                </a:solidFill>
                <a:latin typeface="Century Gothic"/>
                <a:cs typeface="Century Gothic"/>
              </a:rPr>
              <a:t>:  DO </a:t>
            </a:r>
            <a:r>
              <a:rPr lang="es-MX" sz="1400" dirty="0" err="1" smtClean="0">
                <a:solidFill>
                  <a:srgbClr val="FF0000"/>
                </a:solidFill>
                <a:latin typeface="Century Gothic"/>
                <a:cs typeface="Century Gothic"/>
              </a:rPr>
              <a:t>YOU</a:t>
            </a:r>
            <a:r>
              <a:rPr lang="es-MX" sz="1400" dirty="0" smtClean="0">
                <a:solidFill>
                  <a:srgbClr val="FF0000"/>
                </a:solidFill>
                <a:latin typeface="Century Gothic"/>
                <a:cs typeface="Century Gothic"/>
              </a:rPr>
              <a:t> </a:t>
            </a:r>
            <a:r>
              <a:rPr lang="es-MX" sz="1400" dirty="0" err="1" smtClean="0">
                <a:solidFill>
                  <a:srgbClr val="FF0000"/>
                </a:solidFill>
                <a:latin typeface="Century Gothic"/>
                <a:cs typeface="Century Gothic"/>
              </a:rPr>
              <a:t>TAKE</a:t>
            </a:r>
            <a:r>
              <a:rPr lang="es-MX" sz="1400" dirty="0" smtClean="0">
                <a:solidFill>
                  <a:srgbClr val="FF0000"/>
                </a:solidFill>
                <a:latin typeface="Century Gothic"/>
                <a:cs typeface="Century Gothic"/>
              </a:rPr>
              <a:t> </a:t>
            </a:r>
            <a:r>
              <a:rPr lang="es-MX" sz="1400" dirty="0" err="1" smtClean="0">
                <a:solidFill>
                  <a:srgbClr val="FF0000"/>
                </a:solidFill>
                <a:latin typeface="Century Gothic"/>
                <a:cs typeface="Century Gothic"/>
              </a:rPr>
              <a:t>THE</a:t>
            </a:r>
            <a:r>
              <a:rPr lang="es-MX" sz="1400" dirty="0" smtClean="0">
                <a:solidFill>
                  <a:srgbClr val="FF0000"/>
                </a:solidFill>
                <a:latin typeface="Century Gothic"/>
                <a:cs typeface="Century Gothic"/>
              </a:rPr>
              <a:t> </a:t>
            </a:r>
            <a:r>
              <a:rPr lang="es-MX" sz="1400" dirty="0" err="1" smtClean="0">
                <a:solidFill>
                  <a:srgbClr val="FF0000"/>
                </a:solidFill>
                <a:latin typeface="Century Gothic"/>
                <a:cs typeface="Century Gothic"/>
              </a:rPr>
              <a:t>CHALLENGE</a:t>
            </a:r>
            <a:r>
              <a:rPr lang="es-MX" sz="1400" dirty="0" smtClean="0">
                <a:solidFill>
                  <a:srgbClr val="FF0000"/>
                </a:solidFill>
                <a:latin typeface="Century Gothic"/>
                <a:cs typeface="Century Gothic"/>
              </a:rPr>
              <a:t>?</a:t>
            </a:r>
            <a:endParaRPr lang="es-MX" sz="1400" dirty="0">
              <a:solidFill>
                <a:srgbClr val="FF0000"/>
              </a:solidFill>
              <a:latin typeface="Century Gothic"/>
              <a:cs typeface="Century Gothic"/>
            </a:endParaRPr>
          </a:p>
        </p:txBody>
      </p:sp>
      <p:sp>
        <p:nvSpPr>
          <p:cNvPr id="34" name="Rectangle 18"/>
          <p:cNvSpPr/>
          <p:nvPr/>
        </p:nvSpPr>
        <p:spPr>
          <a:xfrm>
            <a:off x="8446222" y="1411293"/>
            <a:ext cx="3501507" cy="769441"/>
          </a:xfrm>
          <a:prstGeom prst="rect">
            <a:avLst/>
          </a:prstGeom>
        </p:spPr>
        <p:txBody>
          <a:bodyPr wrap="square">
            <a:spAutoFit/>
          </a:bodyPr>
          <a:lstStyle/>
          <a:p>
            <a:r>
              <a:rPr lang="es-MX" sz="1100" dirty="0" smtClean="0">
                <a:latin typeface="+mj-lt"/>
                <a:cs typeface="Century Gothic"/>
              </a:rPr>
              <a:t>Esta idea de la casa de $300 nace de la necesidad de que la gente de escasos recursos pueda ser dueña de algo y se convoco a la comunidad global a brindar diversas soluciones.</a:t>
            </a:r>
            <a:endParaRPr lang="es-MX" sz="1100" dirty="0">
              <a:latin typeface="+mj-lt"/>
              <a:cs typeface="Century Gothic"/>
            </a:endParaRPr>
          </a:p>
        </p:txBody>
      </p:sp>
    </p:spTree>
    <p:extLst>
      <p:ext uri="{BB962C8B-B14F-4D97-AF65-F5344CB8AC3E}">
        <p14:creationId xmlns:p14="http://schemas.microsoft.com/office/powerpoint/2010/main" val="38378029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achada nortefinal.jpg"/>
          <p:cNvPicPr>
            <a:picLocks noChangeAspect="1"/>
          </p:cNvPicPr>
          <p:nvPr/>
        </p:nvPicPr>
        <p:blipFill rotWithShape="1">
          <a:blip r:embed="rId2" cstate="print">
            <a:extLst>
              <a:ext uri="{28A0092B-C50C-407E-A947-70E740481C1C}">
                <a14:useLocalDpi xmlns:a14="http://schemas.microsoft.com/office/drawing/2010/main" val="0"/>
              </a:ext>
            </a:extLst>
          </a:blip>
          <a:srcRect l="35677" t="11819" r="36952" b="7987"/>
          <a:stretch/>
        </p:blipFill>
        <p:spPr>
          <a:xfrm>
            <a:off x="-24004" y="988041"/>
            <a:ext cx="12203304" cy="8146434"/>
          </a:xfrm>
          <a:prstGeom prst="rect">
            <a:avLst/>
          </a:prstGeom>
        </p:spPr>
      </p:pic>
      <p:pic>
        <p:nvPicPr>
          <p:cNvPr id="13" name="Picture 2" descr="C:\Users\user\Desktop\fachada con bancas.jpg"/>
          <p:cNvPicPr>
            <a:picLocks noChangeAspect="1" noChangeArrowheads="1"/>
          </p:cNvPicPr>
          <p:nvPr/>
        </p:nvPicPr>
        <p:blipFill rotWithShape="1">
          <a:blip r:embed="rId3" cstate="email"/>
          <a:srcRect l="18684" t="76679" r="50000" b="10621"/>
          <a:stretch/>
        </p:blipFill>
        <p:spPr bwMode="auto">
          <a:xfrm>
            <a:off x="1913186" y="7628328"/>
            <a:ext cx="3888431" cy="966241"/>
          </a:xfrm>
          <a:prstGeom prst="rect">
            <a:avLst/>
          </a:prstGeom>
          <a:noFill/>
        </p:spPr>
      </p:pic>
      <p:sp>
        <p:nvSpPr>
          <p:cNvPr id="8" name="TextBox 7"/>
          <p:cNvSpPr txBox="1"/>
          <p:nvPr/>
        </p:nvSpPr>
        <p:spPr>
          <a:xfrm>
            <a:off x="100" y="30903"/>
            <a:ext cx="7385794" cy="646317"/>
          </a:xfrm>
          <a:prstGeom prst="rect">
            <a:avLst/>
          </a:prstGeom>
          <a:noFill/>
        </p:spPr>
        <p:txBody>
          <a:bodyPr wrap="square" lIns="91427" tIns="45713" rIns="91427" bIns="45713" rtlCol="0">
            <a:spAutoFit/>
          </a:bodyPr>
          <a:lstStyle/>
          <a:p>
            <a:r>
              <a:rPr lang="en-US" sz="3600" smtClean="0">
                <a:solidFill>
                  <a:schemeClr val="bg1"/>
                </a:solidFill>
                <a:latin typeface="Century Gothic"/>
                <a:cs typeface="Century Gothic"/>
              </a:rPr>
              <a:t>FACHADA PRINCIPAL</a:t>
            </a:r>
            <a:endParaRPr lang="en-US" sz="3600">
              <a:solidFill>
                <a:schemeClr val="bg1"/>
              </a:solidFill>
              <a:latin typeface="Century Gothic"/>
              <a:cs typeface="Century Gothic"/>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ackgroundRemoval t="38798" b="67031" l="39568" r="62950">
                        <a14:foregroundMark x1="53777" y1="44262" x2="53777" y2="44262"/>
                        <a14:foregroundMark x1="57194" y1="65392" x2="57194" y2="65392"/>
                        <a14:foregroundMark x1="58453" y1="64845" x2="58453" y2="64845"/>
                        <a14:foregroundMark x1="59892" y1="64663" x2="59892" y2="64663"/>
                        <a14:foregroundMark x1="59353" y1="59745" x2="59353" y2="59745"/>
                        <a14:foregroundMark x1="59532" y1="54463" x2="59532" y2="54463"/>
                        <a14:foregroundMark x1="61331" y1="44080" x2="61331" y2="44080"/>
                        <a14:foregroundMark x1="61151" y1="45719" x2="61151" y2="45719"/>
                        <a14:foregroundMark x1="59532" y1="42805" x2="59532" y2="42805"/>
                        <a14:foregroundMark x1="57914" y1="41530" x2="57914" y2="41530"/>
                        <a14:foregroundMark x1="50180" y1="45173" x2="50180" y2="45173"/>
                        <a14:foregroundMark x1="52338" y1="48270" x2="52338" y2="48270"/>
                        <a14:foregroundMark x1="50540" y1="52277" x2="50540" y2="52277"/>
                        <a14:foregroundMark x1="48201" y1="52823" x2="48201" y2="52823"/>
                        <a14:foregroundMark x1="49640" y1="53005" x2="49640" y2="53005"/>
                        <a14:foregroundMark x1="46403" y1="53188" x2="46403" y2="53188"/>
                        <a14:foregroundMark x1="51619" y1="42259" x2="51619" y2="42259"/>
                        <a14:foregroundMark x1="53417" y1="41894" x2="53417" y2="41894"/>
                        <a14:foregroundMark x1="56475" y1="41530" x2="56475" y2="41530"/>
                        <a14:foregroundMark x1="52338" y1="41894" x2="52338" y2="41894"/>
                        <a14:foregroundMark x1="54676" y1="41530" x2="54676" y2="41530"/>
                        <a14:foregroundMark x1="60432" y1="43898" x2="60432" y2="43898"/>
                        <a14:foregroundMark x1="61871" y1="45173" x2="61871" y2="45173"/>
                        <a14:foregroundMark x1="60791" y1="48087" x2="60791" y2="48087"/>
                        <a14:foregroundMark x1="62230" y1="46995" x2="62230" y2="46995"/>
                        <a14:backgroundMark x1="56115" y1="56831" x2="56115" y2="56831"/>
                        <a14:backgroundMark x1="49101" y1="40801" x2="49101" y2="40801"/>
                        <a14:backgroundMark x1="58993" y1="40801" x2="58993" y2="40801"/>
                        <a14:backgroundMark x1="56115" y1="40073" x2="56115" y2="40073"/>
                      </a14:backgroundRemoval>
                    </a14:imgEffect>
                  </a14:imgLayer>
                </a14:imgProps>
              </a:ext>
            </a:extLst>
          </a:blip>
          <a:srcRect l="36811" t="35704" r="34128" b="32477"/>
          <a:stretch/>
        </p:blipFill>
        <p:spPr>
          <a:xfrm>
            <a:off x="2273226" y="7515853"/>
            <a:ext cx="1045379" cy="1184763"/>
          </a:xfrm>
          <a:prstGeom prst="rect">
            <a:avLst/>
          </a:prstGeom>
        </p:spPr>
      </p:pic>
      <p:pic>
        <p:nvPicPr>
          <p:cNvPr id="16" name="Picture 15"/>
          <p:cNvPicPr>
            <a:picLocks noChangeAspect="1"/>
          </p:cNvPicPr>
          <p:nvPr/>
        </p:nvPicPr>
        <p:blipFill>
          <a:blip r:embed="rId6">
            <a:alphaModFix amt="24000"/>
            <a:extLst>
              <a:ext uri="{BEBA8EAE-BF5A-486C-A8C5-ECC9F3942E4B}">
                <a14:imgProps xmlns:a14="http://schemas.microsoft.com/office/drawing/2010/main">
                  <a14:imgLayer r:embed="rId7">
                    <a14:imgEffect>
                      <a14:backgroundRemoval t="10000" b="69667" l="10000" r="90000"/>
                    </a14:imgEffect>
                    <a14:imgEffect>
                      <a14:colorTemperature colorTemp="4700"/>
                    </a14:imgEffect>
                  </a14:imgLayer>
                </a14:imgProps>
              </a:ext>
            </a:extLst>
          </a:blip>
          <a:stretch>
            <a:fillRect/>
          </a:stretch>
        </p:blipFill>
        <p:spPr>
          <a:xfrm>
            <a:off x="8105226" y="7401253"/>
            <a:ext cx="1326878" cy="1326878"/>
          </a:xfrm>
          <a:prstGeom prst="rect">
            <a:avLst/>
          </a:prstGeom>
        </p:spPr>
      </p:pic>
      <p:pic>
        <p:nvPicPr>
          <p:cNvPr id="17" name="Picture 16"/>
          <p:cNvPicPr>
            <a:picLocks noChangeAspect="1"/>
          </p:cNvPicPr>
          <p:nvPr/>
        </p:nvPicPr>
        <p:blipFill>
          <a:blip r:embed="rId8">
            <a:alphaModFix amt="34000"/>
            <a:extLst>
              <a:ext uri="{BEBA8EAE-BF5A-486C-A8C5-ECC9F3942E4B}">
                <a14:imgProps xmlns:a14="http://schemas.microsoft.com/office/drawing/2010/main">
                  <a14:imgLayer r:embed="rId9">
                    <a14:imgEffect>
                      <a14:backgroundRemoval t="3000" b="68167" l="10000" r="90000"/>
                    </a14:imgEffect>
                  </a14:imgLayer>
                </a14:imgProps>
              </a:ext>
            </a:extLst>
          </a:blip>
          <a:stretch>
            <a:fillRect/>
          </a:stretch>
        </p:blipFill>
        <p:spPr>
          <a:xfrm>
            <a:off x="8856040" y="7506386"/>
            <a:ext cx="1152128" cy="1152128"/>
          </a:xfrm>
          <a:prstGeom prst="rect">
            <a:avLst/>
          </a:prstGeom>
        </p:spPr>
      </p:pic>
      <p:pic>
        <p:nvPicPr>
          <p:cNvPr id="18" name="Picture 17"/>
          <p:cNvPicPr>
            <a:picLocks noChangeAspect="1"/>
          </p:cNvPicPr>
          <p:nvPr/>
        </p:nvPicPr>
        <p:blipFill>
          <a:blip r:embed="rId8">
            <a:alphaModFix amt="55000"/>
            <a:extLst>
              <a:ext uri="{BEBA8EAE-BF5A-486C-A8C5-ECC9F3942E4B}">
                <a14:imgProps xmlns:a14="http://schemas.microsoft.com/office/drawing/2010/main">
                  <a14:imgLayer r:embed="rId10">
                    <a14:imgEffect>
                      <a14:backgroundRemoval t="3000" b="68167" l="10000" r="90000"/>
                    </a14:imgEffect>
                  </a14:imgLayer>
                </a14:imgProps>
              </a:ext>
            </a:extLst>
          </a:blip>
          <a:stretch>
            <a:fillRect/>
          </a:stretch>
        </p:blipFill>
        <p:spPr>
          <a:xfrm>
            <a:off x="7385894" y="7508047"/>
            <a:ext cx="1296144" cy="1296144"/>
          </a:xfrm>
          <a:prstGeom prst="rect">
            <a:avLst/>
          </a:prstGeom>
        </p:spPr>
      </p:pic>
      <p:sp>
        <p:nvSpPr>
          <p:cNvPr id="21" name="TextBox 20"/>
          <p:cNvSpPr txBox="1"/>
          <p:nvPr/>
        </p:nvSpPr>
        <p:spPr>
          <a:xfrm>
            <a:off x="-3465961" y="6801753"/>
            <a:ext cx="184666" cy="461665"/>
          </a:xfrm>
          <a:prstGeom prst="rect">
            <a:avLst/>
          </a:prstGeom>
          <a:noFill/>
        </p:spPr>
        <p:txBody>
          <a:bodyPr wrap="none" rtlCol="0">
            <a:spAutoFit/>
          </a:bodyPr>
          <a:lstStyle/>
          <a:p>
            <a:endParaRPr lang="en-US"/>
          </a:p>
        </p:txBody>
      </p:sp>
      <p:pic>
        <p:nvPicPr>
          <p:cNvPr id="27" name="Picture 26"/>
          <p:cNvPicPr>
            <a:picLocks noChangeAspect="1"/>
          </p:cNvPicPr>
          <p:nvPr/>
        </p:nvPicPr>
        <p:blipFill>
          <a:blip r:embed="rId11">
            <a:alphaModFix amt="48000"/>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3425354" y="5647357"/>
            <a:ext cx="1872208" cy="1404156"/>
          </a:xfrm>
          <a:prstGeom prst="rect">
            <a:avLst/>
          </a:prstGeom>
        </p:spPr>
      </p:pic>
      <p:pic>
        <p:nvPicPr>
          <p:cNvPr id="28" name="Picture 27"/>
          <p:cNvPicPr>
            <a:picLocks noChangeAspect="1"/>
          </p:cNvPicPr>
          <p:nvPr/>
        </p:nvPicPr>
        <p:blipFill>
          <a:blip r:embed="rId13">
            <a:alphaModFix amt="69000"/>
            <a:extLst>
              <a:ext uri="{BEBA8EAE-BF5A-486C-A8C5-ECC9F3942E4B}">
                <a14:imgProps xmlns:a14="http://schemas.microsoft.com/office/drawing/2010/main">
                  <a14:imgLayer r:embed="rId14">
                    <a14:imgEffect>
                      <a14:backgroundRemoval t="2750" b="98000" l="880" r="97654"/>
                    </a14:imgEffect>
                  </a14:imgLayer>
                </a14:imgProps>
              </a:ext>
            </a:extLst>
          </a:blip>
          <a:stretch>
            <a:fillRect/>
          </a:stretch>
        </p:blipFill>
        <p:spPr>
          <a:xfrm>
            <a:off x="5066583" y="7640547"/>
            <a:ext cx="879051" cy="1031145"/>
          </a:xfrm>
          <a:prstGeom prst="rect">
            <a:avLst/>
          </a:prstGeom>
        </p:spPr>
      </p:pic>
      <p:pic>
        <p:nvPicPr>
          <p:cNvPr id="12" name="Picture 11"/>
          <p:cNvPicPr>
            <a:picLocks noChangeAspect="1"/>
          </p:cNvPicPr>
          <p:nvPr/>
        </p:nvPicPr>
        <p:blipFill rotWithShape="1">
          <a:blip r:embed="rId15">
            <a:extLst>
              <a:ext uri="{BEBA8EAE-BF5A-486C-A8C5-ECC9F3942E4B}">
                <a14:imgProps xmlns:a14="http://schemas.microsoft.com/office/drawing/2010/main">
                  <a14:imgLayer r:embed="rId16">
                    <a14:imgEffect>
                      <a14:backgroundRemoval t="26958" b="47177" l="13489" r="19784">
                        <a14:foregroundMark x1="15288" y1="33698" x2="15288" y2="33698"/>
                        <a14:foregroundMark x1="16187" y1="35337" x2="16187" y2="35337"/>
                        <a14:foregroundMark x1="17266" y1="35155" x2="17266" y2="35155"/>
                        <a14:foregroundMark x1="18345" y1="34426" x2="18345" y2="34426"/>
                        <a14:foregroundMark x1="18525" y1="32787" x2="18525" y2="32787"/>
                        <a14:foregroundMark x1="18165" y1="31512" x2="18165" y2="31512"/>
                        <a14:foregroundMark x1="17266" y1="31148" x2="17266" y2="31148"/>
                        <a14:foregroundMark x1="16007" y1="31876" x2="16007" y2="31876"/>
                        <a14:foregroundMark x1="16906" y1="32058" x2="16906" y2="32058"/>
                        <a14:foregroundMark x1="17266" y1="30419" x2="17266" y2="30419"/>
                        <a14:foregroundMark x1="17086" y1="29144" x2="17086" y2="29144"/>
                        <a14:foregroundMark x1="14568" y1="31512" x2="14568" y2="31512"/>
                        <a14:foregroundMark x1="17446" y1="44262" x2="17446" y2="44262"/>
                        <a14:foregroundMark x1="16906" y1="45719" x2="16906" y2="45719"/>
                        <a14:foregroundMark x1="15827" y1="45719" x2="15827" y2="45719"/>
                        <a14:foregroundMark x1="17626" y1="45719" x2="17626" y2="45719"/>
                        <a14:foregroundMark x1="18705" y1="38069" x2="18705" y2="38069"/>
                        <a14:foregroundMark x1="17806" y1="42623" x2="17806" y2="42623"/>
                        <a14:backgroundMark x1="17266" y1="38798" x2="17266" y2="38798"/>
                        <a14:backgroundMark x1="16727" y1="31694" x2="16727" y2="31694"/>
                        <a14:backgroundMark x1="14748" y1="32787" x2="14748" y2="32787"/>
                      </a14:backgroundRemoval>
                    </a14:imgEffect>
                  </a14:imgLayer>
                </a14:imgProps>
              </a:ext>
            </a:extLst>
          </a:blip>
          <a:srcRect l="12833" t="24782" r="79357" b="52689"/>
          <a:stretch/>
        </p:blipFill>
        <p:spPr>
          <a:xfrm>
            <a:off x="4289450" y="6801753"/>
            <a:ext cx="698841" cy="1990746"/>
          </a:xfrm>
          <a:prstGeom prst="rect">
            <a:avLst/>
          </a:prstGeom>
        </p:spPr>
      </p:pic>
    </p:spTree>
    <p:extLst>
      <p:ext uri="{BB962C8B-B14F-4D97-AF65-F5344CB8AC3E}">
        <p14:creationId xmlns:p14="http://schemas.microsoft.com/office/powerpoint/2010/main" val="19563928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sbrn\Desktop\planta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26" t="2914" r="1352" b="1014"/>
          <a:stretch/>
        </p:blipFill>
        <p:spPr bwMode="auto">
          <a:xfrm>
            <a:off x="835572" y="1066997"/>
            <a:ext cx="10654678" cy="81807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0"/>
            <a:ext cx="7385794" cy="646317"/>
          </a:xfrm>
          <a:prstGeom prst="rect">
            <a:avLst/>
          </a:prstGeom>
          <a:noFill/>
        </p:spPr>
        <p:txBody>
          <a:bodyPr wrap="square" lIns="91427" tIns="45713" rIns="91427" bIns="45713" rtlCol="0">
            <a:spAutoFit/>
          </a:bodyPr>
          <a:lstStyle/>
          <a:p>
            <a:r>
              <a:rPr lang="en-US" sz="3600" err="1" smtClean="0">
                <a:solidFill>
                  <a:schemeClr val="bg1"/>
                </a:solidFill>
                <a:latin typeface="Century Gothic"/>
                <a:cs typeface="Century Gothic"/>
              </a:rPr>
              <a:t>ESQUEMAS</a:t>
            </a:r>
            <a:r>
              <a:rPr lang="en-US" sz="3600" smtClean="0">
                <a:solidFill>
                  <a:schemeClr val="bg1"/>
                </a:solidFill>
                <a:latin typeface="Century Gothic"/>
                <a:cs typeface="Century Gothic"/>
              </a:rPr>
              <a:t> DE AREAS</a:t>
            </a:r>
            <a:endParaRPr lang="en-US" sz="3600">
              <a:solidFill>
                <a:schemeClr val="bg1"/>
              </a:solidFill>
              <a:latin typeface="Century Gothic"/>
              <a:cs typeface="Century Gothic"/>
            </a:endParaRPr>
          </a:p>
        </p:txBody>
      </p:sp>
      <p:sp>
        <p:nvSpPr>
          <p:cNvPr id="10" name="TextBox 9"/>
          <p:cNvSpPr txBox="1"/>
          <p:nvPr/>
        </p:nvSpPr>
        <p:spPr>
          <a:xfrm>
            <a:off x="4001418" y="7183956"/>
            <a:ext cx="2232248" cy="1938992"/>
          </a:xfrm>
          <a:prstGeom prst="rect">
            <a:avLst/>
          </a:prstGeom>
          <a:noFill/>
        </p:spPr>
        <p:txBody>
          <a:bodyPr wrap="square" rtlCol="0">
            <a:spAutoFit/>
          </a:bodyPr>
          <a:lstStyle/>
          <a:p>
            <a:pPr marL="171450" indent="-171450">
              <a:buFont typeface="Arial"/>
              <a:buChar char="•"/>
            </a:pPr>
            <a:r>
              <a:rPr lang="es-ES" sz="1200" dirty="0" smtClean="0">
                <a:latin typeface="Century Gothic"/>
                <a:cs typeface="Century Gothic"/>
              </a:rPr>
              <a:t>ESPACIOS AL AIRE LIBRE</a:t>
            </a:r>
          </a:p>
          <a:p>
            <a:pPr marL="171450" indent="-171450">
              <a:buFont typeface="Arial"/>
              <a:buChar char="•"/>
            </a:pPr>
            <a:r>
              <a:rPr lang="es-ES" sz="1200" dirty="0" smtClean="0">
                <a:latin typeface="Century Gothic"/>
                <a:cs typeface="Century Gothic"/>
              </a:rPr>
              <a:t>CONSTRUCCIÓN PROGRESIVA</a:t>
            </a:r>
          </a:p>
          <a:p>
            <a:pPr marL="171450" indent="-171450">
              <a:buFont typeface="Arial"/>
              <a:buChar char="•"/>
            </a:pPr>
            <a:r>
              <a:rPr lang="es-ES" sz="1200" dirty="0" smtClean="0">
                <a:latin typeface="Century Gothic"/>
                <a:cs typeface="Century Gothic"/>
              </a:rPr>
              <a:t>CORTINA COMO ELEMENTO SEPARADOR.</a:t>
            </a:r>
          </a:p>
          <a:p>
            <a:pPr marL="171450" indent="-171450">
              <a:buFont typeface="Arial"/>
              <a:buChar char="•"/>
            </a:pPr>
            <a:r>
              <a:rPr lang="es-ES" sz="1200" dirty="0" smtClean="0">
                <a:latin typeface="Century Gothic"/>
                <a:cs typeface="Century Gothic"/>
              </a:rPr>
              <a:t>EMPLEO DE MATERIALES RECICLADOS</a:t>
            </a:r>
          </a:p>
          <a:p>
            <a:pPr marL="171450" indent="-171450">
              <a:buFont typeface="Arial"/>
              <a:buChar char="•"/>
            </a:pPr>
            <a:r>
              <a:rPr lang="es-ES" sz="1200" dirty="0" smtClean="0">
                <a:latin typeface="Century Gothic"/>
                <a:cs typeface="Century Gothic"/>
              </a:rPr>
              <a:t>AUTOCONSTRUCCIÓN.</a:t>
            </a:r>
          </a:p>
          <a:p>
            <a:endParaRPr lang="es-ES" sz="1200" dirty="0" smtClean="0">
              <a:latin typeface="Century Gothic"/>
              <a:cs typeface="Century Gothic"/>
            </a:endParaRPr>
          </a:p>
          <a:p>
            <a:r>
              <a:rPr lang="es-ES" sz="1200" dirty="0" smtClean="0">
                <a:latin typeface="Century Gothic"/>
                <a:cs typeface="Century Gothic"/>
              </a:rPr>
              <a:t>  </a:t>
            </a:r>
            <a:endParaRPr lang="es-ES" sz="1200" dirty="0">
              <a:latin typeface="Century Gothic"/>
              <a:cs typeface="Century Gothic"/>
            </a:endParaRPr>
          </a:p>
        </p:txBody>
      </p:sp>
      <p:sp>
        <p:nvSpPr>
          <p:cNvPr id="11" name="TextBox 10"/>
          <p:cNvSpPr txBox="1"/>
          <p:nvPr/>
        </p:nvSpPr>
        <p:spPr>
          <a:xfrm>
            <a:off x="9978082" y="4711253"/>
            <a:ext cx="1224136" cy="523220"/>
          </a:xfrm>
          <a:prstGeom prst="rect">
            <a:avLst/>
          </a:prstGeom>
          <a:noFill/>
        </p:spPr>
        <p:txBody>
          <a:bodyPr wrap="square" rtlCol="0">
            <a:spAutoFit/>
          </a:bodyPr>
          <a:lstStyle/>
          <a:p>
            <a:r>
              <a:rPr lang="es-ES" sz="2800" smtClean="0">
                <a:latin typeface="Century Gothic"/>
                <a:cs typeface="Century Gothic"/>
              </a:rPr>
              <a:t>37M2</a:t>
            </a:r>
          </a:p>
        </p:txBody>
      </p:sp>
      <p:sp>
        <p:nvSpPr>
          <p:cNvPr id="13" name="TextBox 12"/>
          <p:cNvSpPr txBox="1"/>
          <p:nvPr/>
        </p:nvSpPr>
        <p:spPr>
          <a:xfrm>
            <a:off x="4721498" y="4836105"/>
            <a:ext cx="1224136" cy="523220"/>
          </a:xfrm>
          <a:prstGeom prst="rect">
            <a:avLst/>
          </a:prstGeom>
          <a:noFill/>
        </p:spPr>
        <p:txBody>
          <a:bodyPr wrap="square" rtlCol="0">
            <a:spAutoFit/>
          </a:bodyPr>
          <a:lstStyle/>
          <a:p>
            <a:r>
              <a:rPr lang="es-ES" sz="2800" dirty="0" smtClean="0">
                <a:latin typeface="Century Gothic"/>
                <a:cs typeface="Century Gothic"/>
              </a:rPr>
              <a:t>17M2</a:t>
            </a:r>
          </a:p>
        </p:txBody>
      </p:sp>
      <p:sp>
        <p:nvSpPr>
          <p:cNvPr id="15" name="TextBox 14"/>
          <p:cNvSpPr txBox="1"/>
          <p:nvPr/>
        </p:nvSpPr>
        <p:spPr>
          <a:xfrm>
            <a:off x="9402018" y="7817826"/>
            <a:ext cx="2790180" cy="1292662"/>
          </a:xfrm>
          <a:prstGeom prst="rect">
            <a:avLst/>
          </a:prstGeom>
          <a:noFill/>
        </p:spPr>
        <p:txBody>
          <a:bodyPr wrap="square" rtlCol="0">
            <a:spAutoFit/>
          </a:bodyPr>
          <a:lstStyle/>
          <a:p>
            <a:r>
              <a:rPr lang="es-ES" sz="1800" smtClean="0">
                <a:latin typeface="Century Gothic"/>
                <a:cs typeface="Century Gothic"/>
              </a:rPr>
              <a:t>HUERTO 45.5M2</a:t>
            </a:r>
          </a:p>
          <a:p>
            <a:r>
              <a:rPr lang="es-ES" sz="1800" smtClean="0">
                <a:latin typeface="Century Gothic"/>
                <a:cs typeface="Century Gothic"/>
              </a:rPr>
              <a:t>JARDÍN 15.31</a:t>
            </a:r>
          </a:p>
          <a:p>
            <a:r>
              <a:rPr lang="es-ES" b="1" smtClean="0">
                <a:latin typeface="Century Gothic"/>
                <a:cs typeface="Century Gothic"/>
              </a:rPr>
              <a:t>M2 CONST. 54M2</a:t>
            </a:r>
          </a:p>
          <a:p>
            <a:r>
              <a:rPr lang="es-ES" sz="1800" smtClean="0">
                <a:latin typeface="Century Gothic"/>
                <a:cs typeface="Century Gothic"/>
              </a:rPr>
              <a:t>M2 TERRENO 98.33</a:t>
            </a:r>
          </a:p>
        </p:txBody>
      </p:sp>
    </p:spTree>
    <p:extLst>
      <p:ext uri="{BB962C8B-B14F-4D97-AF65-F5344CB8AC3E}">
        <p14:creationId xmlns:p14="http://schemas.microsoft.com/office/powerpoint/2010/main" val="279180305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9704</TotalTime>
  <Words>1524</Words>
  <Application>Microsoft Macintosh PowerPoint</Application>
  <PresentationFormat>Ledger Paper (11x17 in)</PresentationFormat>
  <Paragraphs>505</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Instituto Tecnológico de Monterrey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Tec</dc:creator>
  <cp:lastModifiedBy>Alberto Torres</cp:lastModifiedBy>
  <cp:revision>191</cp:revision>
  <dcterms:created xsi:type="dcterms:W3CDTF">2012-02-20T13:29:09Z</dcterms:created>
  <dcterms:modified xsi:type="dcterms:W3CDTF">2015-09-23T20:50:45Z</dcterms:modified>
</cp:coreProperties>
</file>